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47"/>
  </p:notesMasterIdLst>
  <p:sldIdLst>
    <p:sldId id="256" r:id="rId2"/>
    <p:sldId id="293" r:id="rId3"/>
    <p:sldId id="292" r:id="rId4"/>
    <p:sldId id="291" r:id="rId5"/>
    <p:sldId id="321" r:id="rId6"/>
    <p:sldId id="320" r:id="rId7"/>
    <p:sldId id="276" r:id="rId8"/>
    <p:sldId id="277" r:id="rId9"/>
    <p:sldId id="319" r:id="rId10"/>
    <p:sldId id="269" r:id="rId11"/>
    <p:sldId id="271" r:id="rId12"/>
    <p:sldId id="283" r:id="rId13"/>
    <p:sldId id="287" r:id="rId14"/>
    <p:sldId id="282" r:id="rId15"/>
    <p:sldId id="285" r:id="rId16"/>
    <p:sldId id="299" r:id="rId17"/>
    <p:sldId id="301" r:id="rId18"/>
    <p:sldId id="298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02" r:id="rId32"/>
    <p:sldId id="303" r:id="rId33"/>
    <p:sldId id="304" r:id="rId34"/>
    <p:sldId id="305" r:id="rId35"/>
    <p:sldId id="306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266" r:id="rId45"/>
    <p:sldId id="330" r:id="rId4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600"/>
    <a:srgbClr val="66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5320" autoAdjust="0"/>
  </p:normalViewPr>
  <p:slideViewPr>
    <p:cSldViewPr>
      <p:cViewPr varScale="1">
        <p:scale>
          <a:sx n="83" d="100"/>
          <a:sy n="83" d="100"/>
        </p:scale>
        <p:origin x="88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BAA243B-9912-400D-B203-C833AA64541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87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42D146-493E-4C38-A6B2-C229279FEFCF}" type="slidenum">
              <a:rPr lang="en-US" altLang="zh-CN">
                <a:latin typeface="Arial" panose="020B0604020202020204" pitchFamily="34" charset="0"/>
              </a:rPr>
              <a:pPr eaLnBrk="1" hangingPunct="1"/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/>
              <a:t>　　路由器（</a:t>
            </a:r>
            <a:r>
              <a:rPr lang="en-US" altLang="zh-CN" smtClean="0"/>
              <a:t>Router</a:t>
            </a:r>
            <a:r>
              <a:rPr lang="zh-CN" altLang="en-US" smtClean="0"/>
              <a:t>）是一个网络互连设备，有时也被称作网络层网关，它用于连接多个逻辑上分开的网络（子网），每个子网代表一个单独的网络。当需要从一个子网传送数据到另一个子网时，可通过路由器来完成。路由器具有判断网络地址和选择路径的功能，路由器能在复杂的网络互连环境中，建立非常灵活的连接。它工作在网络层，用于对数据包进行转发，并负担着数据包寻址的功能。在路由器中存储着许多路径选择信息（路由表），数据包根据路由表中的路径信息，选择到达目标站点的最佳路径。路由器可以被看作是一个十字路口，路由表也就是路标，数据包根据路标选择走哪一条路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　　路由器事实上是一台计算机，只不过它的程序被固化在硬件中，以提高对数据包的处理速度。当对数据包处理速度要求不高时，我们可以用一台至少带有两个网卡的普通计算机，配上相应的软件就可实现路由的功能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　　路由器的作用很像邮局。如果要向一个住得很近的朋友（比如在同一栋楼中）捎个消息，人们往往就会亲自跑一趟。如果朋友住得较远（比如不在同一个城市），人们就会将该消息以信件的方式投到最近的邮局或邮筒中，然后邮局再根据信息地址决定如何邮寄这封信。这封信在到达朋友手中之前可能会经过多个邮局。</a:t>
            </a:r>
          </a:p>
        </p:txBody>
      </p:sp>
    </p:spTree>
    <p:extLst>
      <p:ext uri="{BB962C8B-B14F-4D97-AF65-F5344CB8AC3E}">
        <p14:creationId xmlns:p14="http://schemas.microsoft.com/office/powerpoint/2010/main" val="297700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873793-C030-4AA5-9798-62249C4BDD9B}" type="slidenum">
              <a:rPr lang="en-US" altLang="zh-CN">
                <a:latin typeface="Arial" panose="020B0604020202020204" pitchFamily="34" charset="0"/>
              </a:rPr>
              <a:pPr eaLnBrk="1" hangingPunct="1"/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17646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66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66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fld id="{6A046D59-FBAC-4759-A55A-9F8B781F36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819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1118BCB2-4ED7-4E4A-9270-2D9A7C369560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82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11988" y="214313"/>
            <a:ext cx="1943100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82688" y="214313"/>
            <a:ext cx="5676900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D4CB9525-A87A-4687-BDF9-4D958B282220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29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3F81CC43-C659-4D46-9EC7-2F031ECECA1E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55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DF2B55FE-1FA4-43E4-9F02-66D60B2EF175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89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B7C47070-83A5-479D-9CFD-93DC1E0AB2E2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31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C7CFF28B-EB44-450B-91F0-BE8052EBEF56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957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AECAAFDF-5880-47A7-AF71-AD174D668593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36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3FAD8887-EC68-4633-930F-CF9206917A29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8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6C73E84E-BE58-44D2-9C2D-678CF3D4E74F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7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.</a:t>
            </a:r>
            <a:fld id="{DBD5EBFB-68F1-495F-BA5D-B4C7A5AFC967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26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zh-CN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zh-CN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zh-CN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zh-CN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zh-CN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zh-CN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zh-CN" sz="2400"/>
          </a:p>
        </p:txBody>
      </p:sp>
      <p:sp>
        <p:nvSpPr>
          <p:cNvPr id="1658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14313"/>
            <a:ext cx="7324725" cy="1198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5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r>
              <a:rPr lang="en-US" altLang="zh-CN"/>
              <a:t>.</a:t>
            </a:r>
            <a:fld id="{82689D39-7397-4D3E-8DB0-C8ACB3E5EF4B}" type="slidenum">
              <a:rPr lang="en-US" altLang="zh-CN"/>
              <a:pPr/>
              <a:t>‹#›</a:t>
            </a:fld>
            <a:r>
              <a:rPr lang="en-US" altLang="zh-CN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9.wmf"/><Relationship Id="rId3" Type="http://schemas.openxmlformats.org/officeDocument/2006/relationships/image" Target="../media/image28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9.wmf"/><Relationship Id="rId9" Type="http://schemas.openxmlformats.org/officeDocument/2006/relationships/image" Target="../media/image27.wmf"/><Relationship Id="rId1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product.pcpop.com/000096621/Picture/00095313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product.pcpop.com/000096621/Picture/000797384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sgoo.com/ViewDetails98.aspx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biroy721.diytrade.com/sdp/386266/2/md-1984974/215798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.baidu.com/awenchaine/album/item/f2e5d424324932258744f9a2.html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hyperlink" Target="http://www.pc01.cn/Shop25/Sec225/U112616/Shop_Product264799.htm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555750"/>
            <a:ext cx="5977334" cy="27368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6600" dirty="0" smtClean="0">
                <a:latin typeface="Times New Roman" pitchFamily="18" charset="0"/>
                <a:ea typeface="华文行楷" pitchFamily="2" charset="-122"/>
              </a:rPr>
              <a:t>3</a:t>
            </a:r>
            <a:r>
              <a:rPr lang="zh-CN" altLang="en-US" sz="6600" dirty="0">
                <a:latin typeface="Times New Roman" pitchFamily="18" charset="0"/>
                <a:ea typeface="华文行楷" pitchFamily="2" charset="-122"/>
              </a:rPr>
              <a:t> </a:t>
            </a:r>
            <a:r>
              <a:rPr lang="zh-CN" altLang="en-US" sz="6600" dirty="0" smtClean="0">
                <a:latin typeface="Times New Roman" pitchFamily="18" charset="0"/>
                <a:ea typeface="华文行楷" pitchFamily="2" charset="-122"/>
              </a:rPr>
              <a:t> 计算机网络</a:t>
            </a:r>
            <a:r>
              <a:rPr lang="en-US" altLang="zh-CN" sz="6600" dirty="0" smtClean="0">
                <a:latin typeface="Times New Roman" pitchFamily="18" charset="0"/>
                <a:ea typeface="华文行楷" pitchFamily="2" charset="-122"/>
              </a:rPr>
              <a:t>Internet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16B5F72C-DB99-4C77-B5C7-79FE08C91874}" type="slidenum">
              <a:rPr lang="en-US" altLang="zh-CN"/>
              <a:pPr eaLnBrk="1" hangingPunct="1"/>
              <a:t>10</a:t>
            </a:fld>
            <a:r>
              <a:rPr lang="en-US" altLang="zh-CN"/>
              <a:t>.</a:t>
            </a:r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 flipH="1">
            <a:off x="5900738" y="3136900"/>
            <a:ext cx="731837" cy="806450"/>
          </a:xfrm>
          <a:prstGeom prst="line">
            <a:avLst/>
          </a:prstGeom>
          <a:noFill/>
          <a:ln w="12699">
            <a:solidFill>
              <a:schemeClr val="bg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2062163" y="1844675"/>
            <a:ext cx="6686550" cy="4552950"/>
            <a:chOff x="1536" y="1296"/>
            <a:chExt cx="3398" cy="2524"/>
          </a:xfrm>
        </p:grpSpPr>
        <p:pic>
          <p:nvPicPr>
            <p:cNvPr id="12295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632"/>
              <a:ext cx="18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Line 5"/>
            <p:cNvSpPr>
              <a:spLocks noChangeShapeType="1"/>
            </p:cNvSpPr>
            <p:nvPr/>
          </p:nvSpPr>
          <p:spPr bwMode="auto">
            <a:xfrm flipH="1">
              <a:off x="2880" y="1920"/>
              <a:ext cx="410" cy="864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7" name="Line 6"/>
            <p:cNvSpPr>
              <a:spLocks noChangeShapeType="1"/>
            </p:cNvSpPr>
            <p:nvPr/>
          </p:nvSpPr>
          <p:spPr bwMode="auto">
            <a:xfrm>
              <a:off x="3600" y="1920"/>
              <a:ext cx="0" cy="864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298" name="Group 7"/>
            <p:cNvGrpSpPr>
              <a:grpSpLocks/>
            </p:cNvGrpSpPr>
            <p:nvPr/>
          </p:nvGrpSpPr>
          <p:grpSpPr bwMode="auto">
            <a:xfrm>
              <a:off x="2880" y="2784"/>
              <a:ext cx="384" cy="240"/>
              <a:chOff x="3871" y="2900"/>
              <a:chExt cx="412" cy="210"/>
            </a:xfrm>
          </p:grpSpPr>
          <p:sp>
            <p:nvSpPr>
              <p:cNvPr id="12490" name="Freeform 8"/>
              <p:cNvSpPr>
                <a:spLocks/>
              </p:cNvSpPr>
              <p:nvPr/>
            </p:nvSpPr>
            <p:spPr bwMode="auto">
              <a:xfrm>
                <a:off x="3974" y="3072"/>
                <a:ext cx="215" cy="27"/>
              </a:xfrm>
              <a:custGeom>
                <a:avLst/>
                <a:gdLst>
                  <a:gd name="T0" fmla="*/ 214 w 215"/>
                  <a:gd name="T1" fmla="*/ 0 h 27"/>
                  <a:gd name="T2" fmla="*/ 0 w 215"/>
                  <a:gd name="T3" fmla="*/ 0 h 27"/>
                  <a:gd name="T4" fmla="*/ 0 w 215"/>
                  <a:gd name="T5" fmla="*/ 26 h 27"/>
                  <a:gd name="T6" fmla="*/ 214 w 215"/>
                  <a:gd name="T7" fmla="*/ 26 h 27"/>
                  <a:gd name="T8" fmla="*/ 214 w 21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27"/>
                  <a:gd name="T17" fmla="*/ 215 w 21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27">
                    <a:moveTo>
                      <a:pt x="214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214" y="26"/>
                    </a:lnTo>
                    <a:lnTo>
                      <a:pt x="214" y="0"/>
                    </a:lnTo>
                  </a:path>
                </a:pathLst>
              </a:custGeom>
              <a:solidFill>
                <a:srgbClr val="FFCC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491" name="Group 9"/>
              <p:cNvGrpSpPr>
                <a:grpSpLocks/>
              </p:cNvGrpSpPr>
              <p:nvPr/>
            </p:nvGrpSpPr>
            <p:grpSpPr bwMode="auto">
              <a:xfrm>
                <a:off x="3992" y="3076"/>
                <a:ext cx="189" cy="18"/>
                <a:chOff x="3992" y="3076"/>
                <a:chExt cx="189" cy="18"/>
              </a:xfrm>
            </p:grpSpPr>
            <p:sp>
              <p:nvSpPr>
                <p:cNvPr id="12533" name="Line 10"/>
                <p:cNvSpPr>
                  <a:spLocks noChangeShapeType="1"/>
                </p:cNvSpPr>
                <p:nvPr/>
              </p:nvSpPr>
              <p:spPr bwMode="auto">
                <a:xfrm>
                  <a:off x="4181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34" name="Line 11"/>
                <p:cNvSpPr>
                  <a:spLocks noChangeShapeType="1"/>
                </p:cNvSpPr>
                <p:nvPr/>
              </p:nvSpPr>
              <p:spPr bwMode="auto">
                <a:xfrm>
                  <a:off x="416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35" name="Line 12"/>
                <p:cNvSpPr>
                  <a:spLocks noChangeShapeType="1"/>
                </p:cNvSpPr>
                <p:nvPr/>
              </p:nvSpPr>
              <p:spPr bwMode="auto">
                <a:xfrm>
                  <a:off x="4156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36" name="Line 13"/>
                <p:cNvSpPr>
                  <a:spLocks noChangeShapeType="1"/>
                </p:cNvSpPr>
                <p:nvPr/>
              </p:nvSpPr>
              <p:spPr bwMode="auto">
                <a:xfrm>
                  <a:off x="4143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37" name="Line 14"/>
                <p:cNvSpPr>
                  <a:spLocks noChangeShapeType="1"/>
                </p:cNvSpPr>
                <p:nvPr/>
              </p:nvSpPr>
              <p:spPr bwMode="auto">
                <a:xfrm>
                  <a:off x="4130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38" name="Line 15"/>
                <p:cNvSpPr>
                  <a:spLocks noChangeShapeType="1"/>
                </p:cNvSpPr>
                <p:nvPr/>
              </p:nvSpPr>
              <p:spPr bwMode="auto">
                <a:xfrm>
                  <a:off x="411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39" name="Line 16"/>
                <p:cNvSpPr>
                  <a:spLocks noChangeShapeType="1"/>
                </p:cNvSpPr>
                <p:nvPr/>
              </p:nvSpPr>
              <p:spPr bwMode="auto">
                <a:xfrm>
                  <a:off x="4105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40" name="Line 17"/>
                <p:cNvSpPr>
                  <a:spLocks noChangeShapeType="1"/>
                </p:cNvSpPr>
                <p:nvPr/>
              </p:nvSpPr>
              <p:spPr bwMode="auto">
                <a:xfrm>
                  <a:off x="4093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41" name="Line 18"/>
                <p:cNvSpPr>
                  <a:spLocks noChangeShapeType="1"/>
                </p:cNvSpPr>
                <p:nvPr/>
              </p:nvSpPr>
              <p:spPr bwMode="auto">
                <a:xfrm>
                  <a:off x="4081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42" name="Line 19"/>
                <p:cNvSpPr>
                  <a:spLocks noChangeShapeType="1"/>
                </p:cNvSpPr>
                <p:nvPr/>
              </p:nvSpPr>
              <p:spPr bwMode="auto">
                <a:xfrm>
                  <a:off x="406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43" name="Line 20"/>
                <p:cNvSpPr>
                  <a:spLocks noChangeShapeType="1"/>
                </p:cNvSpPr>
                <p:nvPr/>
              </p:nvSpPr>
              <p:spPr bwMode="auto">
                <a:xfrm>
                  <a:off x="4054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44" name="Line 21"/>
                <p:cNvSpPr>
                  <a:spLocks noChangeShapeType="1"/>
                </p:cNvSpPr>
                <p:nvPr/>
              </p:nvSpPr>
              <p:spPr bwMode="auto">
                <a:xfrm>
                  <a:off x="4042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45" name="Line 22"/>
                <p:cNvSpPr>
                  <a:spLocks noChangeShapeType="1"/>
                </p:cNvSpPr>
                <p:nvPr/>
              </p:nvSpPr>
              <p:spPr bwMode="auto">
                <a:xfrm>
                  <a:off x="4030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46" name="Line 23"/>
                <p:cNvSpPr>
                  <a:spLocks noChangeShapeType="1"/>
                </p:cNvSpPr>
                <p:nvPr/>
              </p:nvSpPr>
              <p:spPr bwMode="auto">
                <a:xfrm>
                  <a:off x="4017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47" name="Line 24"/>
                <p:cNvSpPr>
                  <a:spLocks noChangeShapeType="1"/>
                </p:cNvSpPr>
                <p:nvPr/>
              </p:nvSpPr>
              <p:spPr bwMode="auto">
                <a:xfrm>
                  <a:off x="4004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48" name="Line 25"/>
                <p:cNvSpPr>
                  <a:spLocks noChangeShapeType="1"/>
                </p:cNvSpPr>
                <p:nvPr/>
              </p:nvSpPr>
              <p:spPr bwMode="auto">
                <a:xfrm>
                  <a:off x="3992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92" name="Rectangle 26"/>
              <p:cNvSpPr>
                <a:spLocks noChangeArrowheads="1"/>
              </p:cNvSpPr>
              <p:nvPr/>
            </p:nvSpPr>
            <p:spPr bwMode="auto">
              <a:xfrm>
                <a:off x="3915" y="2900"/>
                <a:ext cx="368" cy="172"/>
              </a:xfrm>
              <a:prstGeom prst="rect">
                <a:avLst/>
              </a:prstGeom>
              <a:solidFill>
                <a:srgbClr val="ADD6A5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3" name="Freeform 27"/>
              <p:cNvSpPr>
                <a:spLocks/>
              </p:cNvSpPr>
              <p:nvPr/>
            </p:nvSpPr>
            <p:spPr bwMode="auto">
              <a:xfrm>
                <a:off x="3883" y="2904"/>
                <a:ext cx="25" cy="206"/>
              </a:xfrm>
              <a:custGeom>
                <a:avLst/>
                <a:gdLst>
                  <a:gd name="T0" fmla="*/ 0 w 25"/>
                  <a:gd name="T1" fmla="*/ 0 h 206"/>
                  <a:gd name="T2" fmla="*/ 24 w 25"/>
                  <a:gd name="T3" fmla="*/ 0 h 206"/>
                  <a:gd name="T4" fmla="*/ 24 w 25"/>
                  <a:gd name="T5" fmla="*/ 205 h 206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06"/>
                  <a:gd name="T11" fmla="*/ 25 w 25"/>
                  <a:gd name="T12" fmla="*/ 206 h 2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06">
                    <a:moveTo>
                      <a:pt x="0" y="0"/>
                    </a:moveTo>
                    <a:lnTo>
                      <a:pt x="24" y="0"/>
                    </a:lnTo>
                    <a:lnTo>
                      <a:pt x="24" y="205"/>
                    </a:lnTo>
                  </a:path>
                </a:pathLst>
              </a:custGeom>
              <a:noFill/>
              <a:ln w="25399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494" name="Group 28"/>
              <p:cNvGrpSpPr>
                <a:grpSpLocks/>
              </p:cNvGrpSpPr>
              <p:nvPr/>
            </p:nvGrpSpPr>
            <p:grpSpPr bwMode="auto">
              <a:xfrm>
                <a:off x="3871" y="2944"/>
                <a:ext cx="32" cy="23"/>
                <a:chOff x="3871" y="2944"/>
                <a:chExt cx="32" cy="23"/>
              </a:xfrm>
            </p:grpSpPr>
            <p:sp>
              <p:nvSpPr>
                <p:cNvPr id="12531" name="Freeform 29"/>
                <p:cNvSpPr>
                  <a:spLocks/>
                </p:cNvSpPr>
                <p:nvPr/>
              </p:nvSpPr>
              <p:spPr bwMode="auto">
                <a:xfrm>
                  <a:off x="3871" y="2949"/>
                  <a:ext cx="23" cy="17"/>
                </a:xfrm>
                <a:custGeom>
                  <a:avLst/>
                  <a:gdLst>
                    <a:gd name="T0" fmla="*/ 22 w 23"/>
                    <a:gd name="T1" fmla="*/ 0 h 17"/>
                    <a:gd name="T2" fmla="*/ 0 w 23"/>
                    <a:gd name="T3" fmla="*/ 0 h 17"/>
                    <a:gd name="T4" fmla="*/ 0 w 23"/>
                    <a:gd name="T5" fmla="*/ 16 h 17"/>
                    <a:gd name="T6" fmla="*/ 22 w 23"/>
                    <a:gd name="T7" fmla="*/ 16 h 17"/>
                    <a:gd name="T8" fmla="*/ 22 w 2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7"/>
                    <a:gd name="T17" fmla="*/ 23 w 2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7">
                      <a:moveTo>
                        <a:pt x="22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2" y="16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E9E7D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32" name="Freeform 30"/>
                <p:cNvSpPr>
                  <a:spLocks/>
                </p:cNvSpPr>
                <p:nvPr/>
              </p:nvSpPr>
              <p:spPr bwMode="auto">
                <a:xfrm>
                  <a:off x="3886" y="2944"/>
                  <a:ext cx="17" cy="23"/>
                </a:xfrm>
                <a:custGeom>
                  <a:avLst/>
                  <a:gdLst>
                    <a:gd name="T0" fmla="*/ 16 w 17"/>
                    <a:gd name="T1" fmla="*/ 0 h 23"/>
                    <a:gd name="T2" fmla="*/ 0 w 17"/>
                    <a:gd name="T3" fmla="*/ 0 h 23"/>
                    <a:gd name="T4" fmla="*/ 0 w 17"/>
                    <a:gd name="T5" fmla="*/ 22 h 23"/>
                    <a:gd name="T6" fmla="*/ 16 w 17"/>
                    <a:gd name="T7" fmla="*/ 22 h 23"/>
                    <a:gd name="T8" fmla="*/ 16 w 1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3"/>
                    <a:gd name="T17" fmla="*/ 17 w 1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3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52493E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95" name="Group 31"/>
              <p:cNvGrpSpPr>
                <a:grpSpLocks/>
              </p:cNvGrpSpPr>
              <p:nvPr/>
            </p:nvGrpSpPr>
            <p:grpSpPr bwMode="auto">
              <a:xfrm>
                <a:off x="4118" y="2949"/>
                <a:ext cx="62" cy="54"/>
                <a:chOff x="4118" y="2949"/>
                <a:chExt cx="62" cy="54"/>
              </a:xfrm>
            </p:grpSpPr>
            <p:sp>
              <p:nvSpPr>
                <p:cNvPr id="12529" name="Freeform 32"/>
                <p:cNvSpPr>
                  <a:spLocks/>
                </p:cNvSpPr>
                <p:nvPr/>
              </p:nvSpPr>
              <p:spPr bwMode="auto">
                <a:xfrm>
                  <a:off x="4118" y="2953"/>
                  <a:ext cx="60" cy="50"/>
                </a:xfrm>
                <a:custGeom>
                  <a:avLst/>
                  <a:gdLst>
                    <a:gd name="T0" fmla="*/ 59 w 60"/>
                    <a:gd name="T1" fmla="*/ 0 h 50"/>
                    <a:gd name="T2" fmla="*/ 0 w 60"/>
                    <a:gd name="T3" fmla="*/ 0 h 50"/>
                    <a:gd name="T4" fmla="*/ 0 w 60"/>
                    <a:gd name="T5" fmla="*/ 49 h 50"/>
                    <a:gd name="T6" fmla="*/ 59 w 60"/>
                    <a:gd name="T7" fmla="*/ 49 h 50"/>
                    <a:gd name="T8" fmla="*/ 59 w 6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0"/>
                    <a:gd name="T17" fmla="*/ 60 w 6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0">
                      <a:moveTo>
                        <a:pt x="59" y="0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59" y="49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30" name="Freeform 33"/>
                <p:cNvSpPr>
                  <a:spLocks/>
                </p:cNvSpPr>
                <p:nvPr/>
              </p:nvSpPr>
              <p:spPr bwMode="auto">
                <a:xfrm>
                  <a:off x="4120" y="2949"/>
                  <a:ext cx="60" cy="50"/>
                </a:xfrm>
                <a:custGeom>
                  <a:avLst/>
                  <a:gdLst>
                    <a:gd name="T0" fmla="*/ 59 w 60"/>
                    <a:gd name="T1" fmla="*/ 0 h 50"/>
                    <a:gd name="T2" fmla="*/ 0 w 60"/>
                    <a:gd name="T3" fmla="*/ 0 h 50"/>
                    <a:gd name="T4" fmla="*/ 0 w 60"/>
                    <a:gd name="T5" fmla="*/ 49 h 50"/>
                    <a:gd name="T6" fmla="*/ 59 w 60"/>
                    <a:gd name="T7" fmla="*/ 49 h 50"/>
                    <a:gd name="T8" fmla="*/ 59 w 6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0"/>
                    <a:gd name="T17" fmla="*/ 60 w 6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0">
                      <a:moveTo>
                        <a:pt x="59" y="0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59" y="49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96" name="Group 34"/>
              <p:cNvGrpSpPr>
                <a:grpSpLocks/>
              </p:cNvGrpSpPr>
              <p:nvPr/>
            </p:nvGrpSpPr>
            <p:grpSpPr bwMode="auto">
              <a:xfrm>
                <a:off x="4009" y="2998"/>
                <a:ext cx="79" cy="70"/>
                <a:chOff x="4009" y="2998"/>
                <a:chExt cx="79" cy="70"/>
              </a:xfrm>
            </p:grpSpPr>
            <p:sp>
              <p:nvSpPr>
                <p:cNvPr id="12527" name="Freeform 35"/>
                <p:cNvSpPr>
                  <a:spLocks/>
                </p:cNvSpPr>
                <p:nvPr/>
              </p:nvSpPr>
              <p:spPr bwMode="auto">
                <a:xfrm>
                  <a:off x="4009" y="3002"/>
                  <a:ext cx="76" cy="66"/>
                </a:xfrm>
                <a:custGeom>
                  <a:avLst/>
                  <a:gdLst>
                    <a:gd name="T0" fmla="*/ 75 w 76"/>
                    <a:gd name="T1" fmla="*/ 0 h 66"/>
                    <a:gd name="T2" fmla="*/ 0 w 76"/>
                    <a:gd name="T3" fmla="*/ 0 h 66"/>
                    <a:gd name="T4" fmla="*/ 0 w 76"/>
                    <a:gd name="T5" fmla="*/ 65 h 66"/>
                    <a:gd name="T6" fmla="*/ 75 w 76"/>
                    <a:gd name="T7" fmla="*/ 65 h 66"/>
                    <a:gd name="T8" fmla="*/ 75 w 76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66"/>
                    <a:gd name="T17" fmla="*/ 76 w 7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66">
                      <a:moveTo>
                        <a:pt x="75" y="0"/>
                      </a:move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75" y="65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28" name="Freeform 36"/>
                <p:cNvSpPr>
                  <a:spLocks/>
                </p:cNvSpPr>
                <p:nvPr/>
              </p:nvSpPr>
              <p:spPr bwMode="auto">
                <a:xfrm>
                  <a:off x="4012" y="2998"/>
                  <a:ext cx="76" cy="67"/>
                </a:xfrm>
                <a:custGeom>
                  <a:avLst/>
                  <a:gdLst>
                    <a:gd name="T0" fmla="*/ 75 w 76"/>
                    <a:gd name="T1" fmla="*/ 0 h 67"/>
                    <a:gd name="T2" fmla="*/ 0 w 76"/>
                    <a:gd name="T3" fmla="*/ 0 h 67"/>
                    <a:gd name="T4" fmla="*/ 0 w 76"/>
                    <a:gd name="T5" fmla="*/ 66 h 67"/>
                    <a:gd name="T6" fmla="*/ 75 w 76"/>
                    <a:gd name="T7" fmla="*/ 66 h 67"/>
                    <a:gd name="T8" fmla="*/ 75 w 7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67"/>
                    <a:gd name="T17" fmla="*/ 76 w 7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67">
                      <a:moveTo>
                        <a:pt x="75" y="0"/>
                      </a:move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75" y="66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97" name="Group 37"/>
              <p:cNvGrpSpPr>
                <a:grpSpLocks/>
              </p:cNvGrpSpPr>
              <p:nvPr/>
            </p:nvGrpSpPr>
            <p:grpSpPr bwMode="auto">
              <a:xfrm>
                <a:off x="4256" y="2949"/>
                <a:ext cx="20" cy="82"/>
                <a:chOff x="4256" y="2949"/>
                <a:chExt cx="20" cy="82"/>
              </a:xfrm>
            </p:grpSpPr>
            <p:sp>
              <p:nvSpPr>
                <p:cNvPr id="12525" name="Freeform 38"/>
                <p:cNvSpPr>
                  <a:spLocks/>
                </p:cNvSpPr>
                <p:nvPr/>
              </p:nvSpPr>
              <p:spPr bwMode="auto">
                <a:xfrm>
                  <a:off x="4256" y="2953"/>
                  <a:ext cx="17" cy="78"/>
                </a:xfrm>
                <a:custGeom>
                  <a:avLst/>
                  <a:gdLst>
                    <a:gd name="T0" fmla="*/ 16 w 17"/>
                    <a:gd name="T1" fmla="*/ 0 h 78"/>
                    <a:gd name="T2" fmla="*/ 0 w 17"/>
                    <a:gd name="T3" fmla="*/ 0 h 78"/>
                    <a:gd name="T4" fmla="*/ 0 w 17"/>
                    <a:gd name="T5" fmla="*/ 77 h 78"/>
                    <a:gd name="T6" fmla="*/ 16 w 17"/>
                    <a:gd name="T7" fmla="*/ 77 h 78"/>
                    <a:gd name="T8" fmla="*/ 16 w 1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78"/>
                    <a:gd name="T17" fmla="*/ 17 w 17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78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6" y="7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26" name="Freeform 39"/>
                <p:cNvSpPr>
                  <a:spLocks/>
                </p:cNvSpPr>
                <p:nvPr/>
              </p:nvSpPr>
              <p:spPr bwMode="auto">
                <a:xfrm>
                  <a:off x="4258" y="2949"/>
                  <a:ext cx="18" cy="79"/>
                </a:xfrm>
                <a:custGeom>
                  <a:avLst/>
                  <a:gdLst>
                    <a:gd name="T0" fmla="*/ 17 w 18"/>
                    <a:gd name="T1" fmla="*/ 0 h 79"/>
                    <a:gd name="T2" fmla="*/ 0 w 18"/>
                    <a:gd name="T3" fmla="*/ 0 h 79"/>
                    <a:gd name="T4" fmla="*/ 0 w 18"/>
                    <a:gd name="T5" fmla="*/ 78 h 79"/>
                    <a:gd name="T6" fmla="*/ 17 w 18"/>
                    <a:gd name="T7" fmla="*/ 78 h 79"/>
                    <a:gd name="T8" fmla="*/ 17 w 18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7" y="7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98" name="Group 40"/>
              <p:cNvGrpSpPr>
                <a:grpSpLocks/>
              </p:cNvGrpSpPr>
              <p:nvPr/>
            </p:nvGrpSpPr>
            <p:grpSpPr bwMode="auto">
              <a:xfrm>
                <a:off x="4238" y="3037"/>
                <a:ext cx="28" cy="21"/>
                <a:chOff x="4238" y="3037"/>
                <a:chExt cx="28" cy="21"/>
              </a:xfrm>
            </p:grpSpPr>
            <p:sp>
              <p:nvSpPr>
                <p:cNvPr id="12523" name="Freeform 41"/>
                <p:cNvSpPr>
                  <a:spLocks/>
                </p:cNvSpPr>
                <p:nvPr/>
              </p:nvSpPr>
              <p:spPr bwMode="auto">
                <a:xfrm>
                  <a:off x="4238" y="3041"/>
                  <a:ext cx="26" cy="17"/>
                </a:xfrm>
                <a:custGeom>
                  <a:avLst/>
                  <a:gdLst>
                    <a:gd name="T0" fmla="*/ 25 w 26"/>
                    <a:gd name="T1" fmla="*/ 0 h 17"/>
                    <a:gd name="T2" fmla="*/ 0 w 26"/>
                    <a:gd name="T3" fmla="*/ 0 h 17"/>
                    <a:gd name="T4" fmla="*/ 0 w 26"/>
                    <a:gd name="T5" fmla="*/ 16 h 17"/>
                    <a:gd name="T6" fmla="*/ 25 w 26"/>
                    <a:gd name="T7" fmla="*/ 16 h 17"/>
                    <a:gd name="T8" fmla="*/ 25 w 2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7"/>
                    <a:gd name="T17" fmla="*/ 26 w 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7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24" name="Freeform 42"/>
                <p:cNvSpPr>
                  <a:spLocks/>
                </p:cNvSpPr>
                <p:nvPr/>
              </p:nvSpPr>
              <p:spPr bwMode="auto">
                <a:xfrm>
                  <a:off x="4240" y="3037"/>
                  <a:ext cx="26" cy="18"/>
                </a:xfrm>
                <a:custGeom>
                  <a:avLst/>
                  <a:gdLst>
                    <a:gd name="T0" fmla="*/ 25 w 26"/>
                    <a:gd name="T1" fmla="*/ 0 h 18"/>
                    <a:gd name="T2" fmla="*/ 0 w 26"/>
                    <a:gd name="T3" fmla="*/ 0 h 18"/>
                    <a:gd name="T4" fmla="*/ 0 w 26"/>
                    <a:gd name="T5" fmla="*/ 17 h 18"/>
                    <a:gd name="T6" fmla="*/ 25 w 26"/>
                    <a:gd name="T7" fmla="*/ 17 h 18"/>
                    <a:gd name="T8" fmla="*/ 25 w 26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8"/>
                    <a:gd name="T17" fmla="*/ 26 w 2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8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99" name="Group 43"/>
              <p:cNvGrpSpPr>
                <a:grpSpLocks/>
              </p:cNvGrpSpPr>
              <p:nvPr/>
            </p:nvGrpSpPr>
            <p:grpSpPr bwMode="auto">
              <a:xfrm>
                <a:off x="4196" y="2951"/>
                <a:ext cx="20" cy="37"/>
                <a:chOff x="4196" y="2951"/>
                <a:chExt cx="20" cy="37"/>
              </a:xfrm>
            </p:grpSpPr>
            <p:sp>
              <p:nvSpPr>
                <p:cNvPr id="12521" name="Freeform 44"/>
                <p:cNvSpPr>
                  <a:spLocks/>
                </p:cNvSpPr>
                <p:nvPr/>
              </p:nvSpPr>
              <p:spPr bwMode="auto">
                <a:xfrm>
                  <a:off x="4196" y="2954"/>
                  <a:ext cx="18" cy="34"/>
                </a:xfrm>
                <a:custGeom>
                  <a:avLst/>
                  <a:gdLst>
                    <a:gd name="T0" fmla="*/ 17 w 18"/>
                    <a:gd name="T1" fmla="*/ 0 h 34"/>
                    <a:gd name="T2" fmla="*/ 0 w 18"/>
                    <a:gd name="T3" fmla="*/ 0 h 34"/>
                    <a:gd name="T4" fmla="*/ 0 w 18"/>
                    <a:gd name="T5" fmla="*/ 33 h 34"/>
                    <a:gd name="T6" fmla="*/ 17 w 18"/>
                    <a:gd name="T7" fmla="*/ 33 h 34"/>
                    <a:gd name="T8" fmla="*/ 17 w 18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7" y="3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22" name="Freeform 45"/>
                <p:cNvSpPr>
                  <a:spLocks/>
                </p:cNvSpPr>
                <p:nvPr/>
              </p:nvSpPr>
              <p:spPr bwMode="auto">
                <a:xfrm>
                  <a:off x="4198" y="2951"/>
                  <a:ext cx="18" cy="34"/>
                </a:xfrm>
                <a:custGeom>
                  <a:avLst/>
                  <a:gdLst>
                    <a:gd name="T0" fmla="*/ 17 w 18"/>
                    <a:gd name="T1" fmla="*/ 0 h 34"/>
                    <a:gd name="T2" fmla="*/ 0 w 18"/>
                    <a:gd name="T3" fmla="*/ 0 h 34"/>
                    <a:gd name="T4" fmla="*/ 0 w 18"/>
                    <a:gd name="T5" fmla="*/ 33 h 34"/>
                    <a:gd name="T6" fmla="*/ 17 w 18"/>
                    <a:gd name="T7" fmla="*/ 33 h 34"/>
                    <a:gd name="T8" fmla="*/ 17 w 18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7" y="3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00" name="Group 46"/>
              <p:cNvGrpSpPr>
                <a:grpSpLocks/>
              </p:cNvGrpSpPr>
              <p:nvPr/>
            </p:nvGrpSpPr>
            <p:grpSpPr bwMode="auto">
              <a:xfrm>
                <a:off x="4195" y="2987"/>
                <a:ext cx="20" cy="37"/>
                <a:chOff x="4195" y="2987"/>
                <a:chExt cx="20" cy="37"/>
              </a:xfrm>
            </p:grpSpPr>
            <p:sp>
              <p:nvSpPr>
                <p:cNvPr id="12519" name="Freeform 47"/>
                <p:cNvSpPr>
                  <a:spLocks/>
                </p:cNvSpPr>
                <p:nvPr/>
              </p:nvSpPr>
              <p:spPr bwMode="auto">
                <a:xfrm>
                  <a:off x="4195" y="2990"/>
                  <a:ext cx="17" cy="34"/>
                </a:xfrm>
                <a:custGeom>
                  <a:avLst/>
                  <a:gdLst>
                    <a:gd name="T0" fmla="*/ 16 w 17"/>
                    <a:gd name="T1" fmla="*/ 0 h 34"/>
                    <a:gd name="T2" fmla="*/ 0 w 17"/>
                    <a:gd name="T3" fmla="*/ 0 h 34"/>
                    <a:gd name="T4" fmla="*/ 0 w 17"/>
                    <a:gd name="T5" fmla="*/ 33 h 34"/>
                    <a:gd name="T6" fmla="*/ 16 w 17"/>
                    <a:gd name="T7" fmla="*/ 33 h 34"/>
                    <a:gd name="T8" fmla="*/ 16 w 17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4"/>
                    <a:gd name="T17" fmla="*/ 17 w 17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4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6" y="33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20" name="Freeform 48"/>
                <p:cNvSpPr>
                  <a:spLocks/>
                </p:cNvSpPr>
                <p:nvPr/>
              </p:nvSpPr>
              <p:spPr bwMode="auto">
                <a:xfrm>
                  <a:off x="4197" y="2987"/>
                  <a:ext cx="18" cy="35"/>
                </a:xfrm>
                <a:custGeom>
                  <a:avLst/>
                  <a:gdLst>
                    <a:gd name="T0" fmla="*/ 17 w 18"/>
                    <a:gd name="T1" fmla="*/ 0 h 35"/>
                    <a:gd name="T2" fmla="*/ 0 w 18"/>
                    <a:gd name="T3" fmla="*/ 0 h 35"/>
                    <a:gd name="T4" fmla="*/ 0 w 18"/>
                    <a:gd name="T5" fmla="*/ 34 h 35"/>
                    <a:gd name="T6" fmla="*/ 17 w 18"/>
                    <a:gd name="T7" fmla="*/ 34 h 35"/>
                    <a:gd name="T8" fmla="*/ 17 w 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5"/>
                    <a:gd name="T17" fmla="*/ 18 w 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5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7" y="34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01" name="Group 49"/>
              <p:cNvGrpSpPr>
                <a:grpSpLocks/>
              </p:cNvGrpSpPr>
              <p:nvPr/>
            </p:nvGrpSpPr>
            <p:grpSpPr bwMode="auto">
              <a:xfrm>
                <a:off x="4095" y="2949"/>
                <a:ext cx="19" cy="31"/>
                <a:chOff x="4095" y="2949"/>
                <a:chExt cx="19" cy="31"/>
              </a:xfrm>
            </p:grpSpPr>
            <p:sp>
              <p:nvSpPr>
                <p:cNvPr id="12517" name="Freeform 50"/>
                <p:cNvSpPr>
                  <a:spLocks/>
                </p:cNvSpPr>
                <p:nvPr/>
              </p:nvSpPr>
              <p:spPr bwMode="auto">
                <a:xfrm>
                  <a:off x="4095" y="2953"/>
                  <a:ext cx="17" cy="27"/>
                </a:xfrm>
                <a:custGeom>
                  <a:avLst/>
                  <a:gdLst>
                    <a:gd name="T0" fmla="*/ 16 w 17"/>
                    <a:gd name="T1" fmla="*/ 0 h 27"/>
                    <a:gd name="T2" fmla="*/ 0 w 17"/>
                    <a:gd name="T3" fmla="*/ 0 h 27"/>
                    <a:gd name="T4" fmla="*/ 0 w 17"/>
                    <a:gd name="T5" fmla="*/ 26 h 27"/>
                    <a:gd name="T6" fmla="*/ 16 w 17"/>
                    <a:gd name="T7" fmla="*/ 26 h 27"/>
                    <a:gd name="T8" fmla="*/ 16 w 17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7"/>
                    <a:gd name="T17" fmla="*/ 17 w 1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7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6" y="2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18" name="Freeform 51"/>
                <p:cNvSpPr>
                  <a:spLocks/>
                </p:cNvSpPr>
                <p:nvPr/>
              </p:nvSpPr>
              <p:spPr bwMode="auto">
                <a:xfrm>
                  <a:off x="4097" y="2949"/>
                  <a:ext cx="17" cy="28"/>
                </a:xfrm>
                <a:custGeom>
                  <a:avLst/>
                  <a:gdLst>
                    <a:gd name="T0" fmla="*/ 16 w 17"/>
                    <a:gd name="T1" fmla="*/ 0 h 28"/>
                    <a:gd name="T2" fmla="*/ 0 w 17"/>
                    <a:gd name="T3" fmla="*/ 0 h 28"/>
                    <a:gd name="T4" fmla="*/ 0 w 17"/>
                    <a:gd name="T5" fmla="*/ 27 h 28"/>
                    <a:gd name="T6" fmla="*/ 16 w 17"/>
                    <a:gd name="T7" fmla="*/ 27 h 28"/>
                    <a:gd name="T8" fmla="*/ 16 w 1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8"/>
                    <a:gd name="T17" fmla="*/ 17 w 1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8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6" y="2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02" name="Group 52"/>
              <p:cNvGrpSpPr>
                <a:grpSpLocks/>
              </p:cNvGrpSpPr>
              <p:nvPr/>
            </p:nvGrpSpPr>
            <p:grpSpPr bwMode="auto">
              <a:xfrm>
                <a:off x="4231" y="2949"/>
                <a:ext cx="19" cy="82"/>
                <a:chOff x="4231" y="2949"/>
                <a:chExt cx="19" cy="82"/>
              </a:xfrm>
            </p:grpSpPr>
            <p:sp>
              <p:nvSpPr>
                <p:cNvPr id="12515" name="Freeform 53"/>
                <p:cNvSpPr>
                  <a:spLocks/>
                </p:cNvSpPr>
                <p:nvPr/>
              </p:nvSpPr>
              <p:spPr bwMode="auto">
                <a:xfrm>
                  <a:off x="4231" y="2953"/>
                  <a:ext cx="18" cy="78"/>
                </a:xfrm>
                <a:custGeom>
                  <a:avLst/>
                  <a:gdLst>
                    <a:gd name="T0" fmla="*/ 17 w 18"/>
                    <a:gd name="T1" fmla="*/ 0 h 78"/>
                    <a:gd name="T2" fmla="*/ 0 w 18"/>
                    <a:gd name="T3" fmla="*/ 0 h 78"/>
                    <a:gd name="T4" fmla="*/ 0 w 18"/>
                    <a:gd name="T5" fmla="*/ 77 h 78"/>
                    <a:gd name="T6" fmla="*/ 17 w 18"/>
                    <a:gd name="T7" fmla="*/ 77 h 78"/>
                    <a:gd name="T8" fmla="*/ 17 w 18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8"/>
                    <a:gd name="T17" fmla="*/ 18 w 18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8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7" y="77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16" name="Freeform 54"/>
                <p:cNvSpPr>
                  <a:spLocks/>
                </p:cNvSpPr>
                <p:nvPr/>
              </p:nvSpPr>
              <p:spPr bwMode="auto">
                <a:xfrm>
                  <a:off x="4232" y="2949"/>
                  <a:ext cx="18" cy="79"/>
                </a:xfrm>
                <a:custGeom>
                  <a:avLst/>
                  <a:gdLst>
                    <a:gd name="T0" fmla="*/ 17 w 18"/>
                    <a:gd name="T1" fmla="*/ 0 h 79"/>
                    <a:gd name="T2" fmla="*/ 0 w 18"/>
                    <a:gd name="T3" fmla="*/ 0 h 79"/>
                    <a:gd name="T4" fmla="*/ 0 w 18"/>
                    <a:gd name="T5" fmla="*/ 78 h 79"/>
                    <a:gd name="T6" fmla="*/ 17 w 18"/>
                    <a:gd name="T7" fmla="*/ 78 h 79"/>
                    <a:gd name="T8" fmla="*/ 17 w 18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7" y="7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03" name="Group 55"/>
              <p:cNvGrpSpPr>
                <a:grpSpLocks/>
              </p:cNvGrpSpPr>
              <p:nvPr/>
            </p:nvGrpSpPr>
            <p:grpSpPr bwMode="auto">
              <a:xfrm>
                <a:off x="4155" y="2916"/>
                <a:ext cx="21" cy="21"/>
                <a:chOff x="4155" y="2916"/>
                <a:chExt cx="21" cy="21"/>
              </a:xfrm>
            </p:grpSpPr>
            <p:sp>
              <p:nvSpPr>
                <p:cNvPr id="12513" name="Freeform 56"/>
                <p:cNvSpPr>
                  <a:spLocks/>
                </p:cNvSpPr>
                <p:nvPr/>
              </p:nvSpPr>
              <p:spPr bwMode="auto">
                <a:xfrm>
                  <a:off x="4155" y="2920"/>
                  <a:ext cx="20" cy="17"/>
                </a:xfrm>
                <a:custGeom>
                  <a:avLst/>
                  <a:gdLst>
                    <a:gd name="T0" fmla="*/ 19 w 20"/>
                    <a:gd name="T1" fmla="*/ 0 h 17"/>
                    <a:gd name="T2" fmla="*/ 0 w 20"/>
                    <a:gd name="T3" fmla="*/ 0 h 17"/>
                    <a:gd name="T4" fmla="*/ 0 w 20"/>
                    <a:gd name="T5" fmla="*/ 16 h 17"/>
                    <a:gd name="T6" fmla="*/ 19 w 20"/>
                    <a:gd name="T7" fmla="*/ 16 h 17"/>
                    <a:gd name="T8" fmla="*/ 19 w 2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7"/>
                    <a:gd name="T17" fmla="*/ 20 w 2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7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9" y="16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14" name="Freeform 57"/>
                <p:cNvSpPr>
                  <a:spLocks/>
                </p:cNvSpPr>
                <p:nvPr/>
              </p:nvSpPr>
              <p:spPr bwMode="auto">
                <a:xfrm>
                  <a:off x="4157" y="2916"/>
                  <a:ext cx="19" cy="19"/>
                </a:xfrm>
                <a:custGeom>
                  <a:avLst/>
                  <a:gdLst>
                    <a:gd name="T0" fmla="*/ 18 w 19"/>
                    <a:gd name="T1" fmla="*/ 0 h 19"/>
                    <a:gd name="T2" fmla="*/ 0 w 19"/>
                    <a:gd name="T3" fmla="*/ 0 h 19"/>
                    <a:gd name="T4" fmla="*/ 0 w 19"/>
                    <a:gd name="T5" fmla="*/ 18 h 19"/>
                    <a:gd name="T6" fmla="*/ 18 w 19"/>
                    <a:gd name="T7" fmla="*/ 18 h 19"/>
                    <a:gd name="T8" fmla="*/ 18 w 19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9"/>
                    <a:gd name="T17" fmla="*/ 19 w 19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9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8" y="18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04" name="Group 58"/>
              <p:cNvGrpSpPr>
                <a:grpSpLocks/>
              </p:cNvGrpSpPr>
              <p:nvPr/>
            </p:nvGrpSpPr>
            <p:grpSpPr bwMode="auto">
              <a:xfrm>
                <a:off x="3974" y="2933"/>
                <a:ext cx="24" cy="21"/>
                <a:chOff x="3974" y="2933"/>
                <a:chExt cx="24" cy="21"/>
              </a:xfrm>
            </p:grpSpPr>
            <p:sp>
              <p:nvSpPr>
                <p:cNvPr id="12511" name="Freeform 59"/>
                <p:cNvSpPr>
                  <a:spLocks/>
                </p:cNvSpPr>
                <p:nvPr/>
              </p:nvSpPr>
              <p:spPr bwMode="auto">
                <a:xfrm>
                  <a:off x="3974" y="2935"/>
                  <a:ext cx="21" cy="19"/>
                </a:xfrm>
                <a:custGeom>
                  <a:avLst/>
                  <a:gdLst>
                    <a:gd name="T0" fmla="*/ 20 w 21"/>
                    <a:gd name="T1" fmla="*/ 0 h 19"/>
                    <a:gd name="T2" fmla="*/ 0 w 21"/>
                    <a:gd name="T3" fmla="*/ 0 h 19"/>
                    <a:gd name="T4" fmla="*/ 0 w 21"/>
                    <a:gd name="T5" fmla="*/ 18 h 19"/>
                    <a:gd name="T6" fmla="*/ 20 w 21"/>
                    <a:gd name="T7" fmla="*/ 18 h 19"/>
                    <a:gd name="T8" fmla="*/ 20 w 2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9"/>
                    <a:gd name="T17" fmla="*/ 21 w 2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9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12" name="Freeform 60"/>
                <p:cNvSpPr>
                  <a:spLocks/>
                </p:cNvSpPr>
                <p:nvPr/>
              </p:nvSpPr>
              <p:spPr bwMode="auto">
                <a:xfrm>
                  <a:off x="3976" y="2933"/>
                  <a:ext cx="22" cy="18"/>
                </a:xfrm>
                <a:custGeom>
                  <a:avLst/>
                  <a:gdLst>
                    <a:gd name="T0" fmla="*/ 21 w 22"/>
                    <a:gd name="T1" fmla="*/ 0 h 18"/>
                    <a:gd name="T2" fmla="*/ 0 w 22"/>
                    <a:gd name="T3" fmla="*/ 0 h 18"/>
                    <a:gd name="T4" fmla="*/ 0 w 22"/>
                    <a:gd name="T5" fmla="*/ 17 h 18"/>
                    <a:gd name="T6" fmla="*/ 21 w 22"/>
                    <a:gd name="T7" fmla="*/ 17 h 18"/>
                    <a:gd name="T8" fmla="*/ 21 w 2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8"/>
                    <a:gd name="T17" fmla="*/ 22 w 2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8">
                      <a:moveTo>
                        <a:pt x="21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05" name="Group 61"/>
              <p:cNvGrpSpPr>
                <a:grpSpLocks/>
              </p:cNvGrpSpPr>
              <p:nvPr/>
            </p:nvGrpSpPr>
            <p:grpSpPr bwMode="auto">
              <a:xfrm>
                <a:off x="3924" y="2988"/>
                <a:ext cx="34" cy="20"/>
                <a:chOff x="3924" y="2988"/>
                <a:chExt cx="34" cy="20"/>
              </a:xfrm>
            </p:grpSpPr>
            <p:sp>
              <p:nvSpPr>
                <p:cNvPr id="12509" name="Freeform 62"/>
                <p:cNvSpPr>
                  <a:spLocks/>
                </p:cNvSpPr>
                <p:nvPr/>
              </p:nvSpPr>
              <p:spPr bwMode="auto">
                <a:xfrm>
                  <a:off x="3924" y="2991"/>
                  <a:ext cx="30" cy="17"/>
                </a:xfrm>
                <a:custGeom>
                  <a:avLst/>
                  <a:gdLst>
                    <a:gd name="T0" fmla="*/ 29 w 30"/>
                    <a:gd name="T1" fmla="*/ 0 h 17"/>
                    <a:gd name="T2" fmla="*/ 0 w 30"/>
                    <a:gd name="T3" fmla="*/ 0 h 17"/>
                    <a:gd name="T4" fmla="*/ 0 w 30"/>
                    <a:gd name="T5" fmla="*/ 16 h 17"/>
                    <a:gd name="T6" fmla="*/ 29 w 30"/>
                    <a:gd name="T7" fmla="*/ 16 h 17"/>
                    <a:gd name="T8" fmla="*/ 29 w 3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2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9" y="1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10" name="Freeform 63"/>
                <p:cNvSpPr>
                  <a:spLocks/>
                </p:cNvSpPr>
                <p:nvPr/>
              </p:nvSpPr>
              <p:spPr bwMode="auto">
                <a:xfrm>
                  <a:off x="3927" y="2988"/>
                  <a:ext cx="31" cy="17"/>
                </a:xfrm>
                <a:custGeom>
                  <a:avLst/>
                  <a:gdLst>
                    <a:gd name="T0" fmla="*/ 30 w 31"/>
                    <a:gd name="T1" fmla="*/ 0 h 17"/>
                    <a:gd name="T2" fmla="*/ 0 w 31"/>
                    <a:gd name="T3" fmla="*/ 0 h 17"/>
                    <a:gd name="T4" fmla="*/ 0 w 31"/>
                    <a:gd name="T5" fmla="*/ 16 h 17"/>
                    <a:gd name="T6" fmla="*/ 30 w 31"/>
                    <a:gd name="T7" fmla="*/ 16 h 17"/>
                    <a:gd name="T8" fmla="*/ 30 w 3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7"/>
                    <a:gd name="T17" fmla="*/ 31 w 3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7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0" y="1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06" name="Group 64"/>
              <p:cNvGrpSpPr>
                <a:grpSpLocks/>
              </p:cNvGrpSpPr>
              <p:nvPr/>
            </p:nvGrpSpPr>
            <p:grpSpPr bwMode="auto">
              <a:xfrm>
                <a:off x="3924" y="3012"/>
                <a:ext cx="34" cy="20"/>
                <a:chOff x="3924" y="3012"/>
                <a:chExt cx="34" cy="20"/>
              </a:xfrm>
            </p:grpSpPr>
            <p:sp>
              <p:nvSpPr>
                <p:cNvPr id="12507" name="Freeform 65"/>
                <p:cNvSpPr>
                  <a:spLocks/>
                </p:cNvSpPr>
                <p:nvPr/>
              </p:nvSpPr>
              <p:spPr bwMode="auto">
                <a:xfrm>
                  <a:off x="3924" y="3015"/>
                  <a:ext cx="30" cy="17"/>
                </a:xfrm>
                <a:custGeom>
                  <a:avLst/>
                  <a:gdLst>
                    <a:gd name="T0" fmla="*/ 29 w 30"/>
                    <a:gd name="T1" fmla="*/ 0 h 17"/>
                    <a:gd name="T2" fmla="*/ 0 w 30"/>
                    <a:gd name="T3" fmla="*/ 0 h 17"/>
                    <a:gd name="T4" fmla="*/ 0 w 30"/>
                    <a:gd name="T5" fmla="*/ 16 h 17"/>
                    <a:gd name="T6" fmla="*/ 29 w 30"/>
                    <a:gd name="T7" fmla="*/ 16 h 17"/>
                    <a:gd name="T8" fmla="*/ 29 w 3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2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9" y="1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" name="Freeform 66"/>
                <p:cNvSpPr>
                  <a:spLocks/>
                </p:cNvSpPr>
                <p:nvPr/>
              </p:nvSpPr>
              <p:spPr bwMode="auto">
                <a:xfrm>
                  <a:off x="3927" y="3012"/>
                  <a:ext cx="31" cy="17"/>
                </a:xfrm>
                <a:custGeom>
                  <a:avLst/>
                  <a:gdLst>
                    <a:gd name="T0" fmla="*/ 30 w 31"/>
                    <a:gd name="T1" fmla="*/ 0 h 17"/>
                    <a:gd name="T2" fmla="*/ 0 w 31"/>
                    <a:gd name="T3" fmla="*/ 0 h 17"/>
                    <a:gd name="T4" fmla="*/ 0 w 31"/>
                    <a:gd name="T5" fmla="*/ 16 h 17"/>
                    <a:gd name="T6" fmla="*/ 30 w 31"/>
                    <a:gd name="T7" fmla="*/ 16 h 17"/>
                    <a:gd name="T8" fmla="*/ 30 w 3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7"/>
                    <a:gd name="T17" fmla="*/ 31 w 3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7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0" y="1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716759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299" name="Line 67"/>
            <p:cNvSpPr>
              <a:spLocks noChangeShapeType="1"/>
            </p:cNvSpPr>
            <p:nvPr/>
          </p:nvSpPr>
          <p:spPr bwMode="auto">
            <a:xfrm>
              <a:off x="3984" y="1920"/>
              <a:ext cx="432" cy="864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0" name="Rectangle 68"/>
            <p:cNvSpPr>
              <a:spLocks noChangeArrowheads="1"/>
            </p:cNvSpPr>
            <p:nvPr/>
          </p:nvSpPr>
          <p:spPr bwMode="auto">
            <a:xfrm>
              <a:off x="3312" y="1296"/>
              <a:ext cx="42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HUB</a:t>
              </a:r>
              <a:endParaRPr kumimoji="1" lang="en-US" altLang="zh-CN" sz="240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01" name="Rectangle 69"/>
            <p:cNvSpPr>
              <a:spLocks noChangeArrowheads="1"/>
            </p:cNvSpPr>
            <p:nvPr/>
          </p:nvSpPr>
          <p:spPr bwMode="auto">
            <a:xfrm>
              <a:off x="4608" y="1824"/>
              <a:ext cx="32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UTP</a:t>
              </a:r>
              <a:endParaRPr kumimoji="1" lang="en-US" altLang="zh-CN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02" name="Line 70"/>
            <p:cNvSpPr>
              <a:spLocks noChangeShapeType="1"/>
            </p:cNvSpPr>
            <p:nvPr/>
          </p:nvSpPr>
          <p:spPr bwMode="auto">
            <a:xfrm flipH="1">
              <a:off x="4320" y="2064"/>
              <a:ext cx="345" cy="41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2303" name="Picture 7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072"/>
              <a:ext cx="55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4" name="Group 72"/>
            <p:cNvGrpSpPr>
              <a:grpSpLocks/>
            </p:cNvGrpSpPr>
            <p:nvPr/>
          </p:nvGrpSpPr>
          <p:grpSpPr bwMode="auto">
            <a:xfrm>
              <a:off x="3600" y="2784"/>
              <a:ext cx="432" cy="240"/>
              <a:chOff x="3871" y="2900"/>
              <a:chExt cx="412" cy="210"/>
            </a:xfrm>
          </p:grpSpPr>
          <p:sp>
            <p:nvSpPr>
              <p:cNvPr id="12431" name="Freeform 73"/>
              <p:cNvSpPr>
                <a:spLocks/>
              </p:cNvSpPr>
              <p:nvPr/>
            </p:nvSpPr>
            <p:spPr bwMode="auto">
              <a:xfrm>
                <a:off x="3974" y="3072"/>
                <a:ext cx="215" cy="27"/>
              </a:xfrm>
              <a:custGeom>
                <a:avLst/>
                <a:gdLst>
                  <a:gd name="T0" fmla="*/ 214 w 215"/>
                  <a:gd name="T1" fmla="*/ 0 h 27"/>
                  <a:gd name="T2" fmla="*/ 0 w 215"/>
                  <a:gd name="T3" fmla="*/ 0 h 27"/>
                  <a:gd name="T4" fmla="*/ 0 w 215"/>
                  <a:gd name="T5" fmla="*/ 26 h 27"/>
                  <a:gd name="T6" fmla="*/ 214 w 215"/>
                  <a:gd name="T7" fmla="*/ 26 h 27"/>
                  <a:gd name="T8" fmla="*/ 214 w 21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27"/>
                  <a:gd name="T17" fmla="*/ 215 w 21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27">
                    <a:moveTo>
                      <a:pt x="214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214" y="26"/>
                    </a:lnTo>
                    <a:lnTo>
                      <a:pt x="214" y="0"/>
                    </a:lnTo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432" name="Group 74"/>
              <p:cNvGrpSpPr>
                <a:grpSpLocks/>
              </p:cNvGrpSpPr>
              <p:nvPr/>
            </p:nvGrpSpPr>
            <p:grpSpPr bwMode="auto">
              <a:xfrm>
                <a:off x="3992" y="3076"/>
                <a:ext cx="189" cy="18"/>
                <a:chOff x="3992" y="3076"/>
                <a:chExt cx="189" cy="18"/>
              </a:xfrm>
            </p:grpSpPr>
            <p:sp>
              <p:nvSpPr>
                <p:cNvPr id="12474" name="Line 75"/>
                <p:cNvSpPr>
                  <a:spLocks noChangeShapeType="1"/>
                </p:cNvSpPr>
                <p:nvPr/>
              </p:nvSpPr>
              <p:spPr bwMode="auto">
                <a:xfrm>
                  <a:off x="4181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75" name="Line 76"/>
                <p:cNvSpPr>
                  <a:spLocks noChangeShapeType="1"/>
                </p:cNvSpPr>
                <p:nvPr/>
              </p:nvSpPr>
              <p:spPr bwMode="auto">
                <a:xfrm>
                  <a:off x="416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76" name="Line 77"/>
                <p:cNvSpPr>
                  <a:spLocks noChangeShapeType="1"/>
                </p:cNvSpPr>
                <p:nvPr/>
              </p:nvSpPr>
              <p:spPr bwMode="auto">
                <a:xfrm>
                  <a:off x="4156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77" name="Line 78"/>
                <p:cNvSpPr>
                  <a:spLocks noChangeShapeType="1"/>
                </p:cNvSpPr>
                <p:nvPr/>
              </p:nvSpPr>
              <p:spPr bwMode="auto">
                <a:xfrm>
                  <a:off x="4143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78" name="Line 79"/>
                <p:cNvSpPr>
                  <a:spLocks noChangeShapeType="1"/>
                </p:cNvSpPr>
                <p:nvPr/>
              </p:nvSpPr>
              <p:spPr bwMode="auto">
                <a:xfrm>
                  <a:off x="4130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79" name="Line 80"/>
                <p:cNvSpPr>
                  <a:spLocks noChangeShapeType="1"/>
                </p:cNvSpPr>
                <p:nvPr/>
              </p:nvSpPr>
              <p:spPr bwMode="auto">
                <a:xfrm>
                  <a:off x="411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0" name="Line 81"/>
                <p:cNvSpPr>
                  <a:spLocks noChangeShapeType="1"/>
                </p:cNvSpPr>
                <p:nvPr/>
              </p:nvSpPr>
              <p:spPr bwMode="auto">
                <a:xfrm>
                  <a:off x="4105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1" name="Line 82"/>
                <p:cNvSpPr>
                  <a:spLocks noChangeShapeType="1"/>
                </p:cNvSpPr>
                <p:nvPr/>
              </p:nvSpPr>
              <p:spPr bwMode="auto">
                <a:xfrm>
                  <a:off x="4093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2" name="Line 83"/>
                <p:cNvSpPr>
                  <a:spLocks noChangeShapeType="1"/>
                </p:cNvSpPr>
                <p:nvPr/>
              </p:nvSpPr>
              <p:spPr bwMode="auto">
                <a:xfrm>
                  <a:off x="4081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3" name="Line 84"/>
                <p:cNvSpPr>
                  <a:spLocks noChangeShapeType="1"/>
                </p:cNvSpPr>
                <p:nvPr/>
              </p:nvSpPr>
              <p:spPr bwMode="auto">
                <a:xfrm>
                  <a:off x="406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4" name="Line 85"/>
                <p:cNvSpPr>
                  <a:spLocks noChangeShapeType="1"/>
                </p:cNvSpPr>
                <p:nvPr/>
              </p:nvSpPr>
              <p:spPr bwMode="auto">
                <a:xfrm>
                  <a:off x="4054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5" name="Line 86"/>
                <p:cNvSpPr>
                  <a:spLocks noChangeShapeType="1"/>
                </p:cNvSpPr>
                <p:nvPr/>
              </p:nvSpPr>
              <p:spPr bwMode="auto">
                <a:xfrm>
                  <a:off x="4042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6" name="Line 87"/>
                <p:cNvSpPr>
                  <a:spLocks noChangeShapeType="1"/>
                </p:cNvSpPr>
                <p:nvPr/>
              </p:nvSpPr>
              <p:spPr bwMode="auto">
                <a:xfrm>
                  <a:off x="4030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7" name="Line 88"/>
                <p:cNvSpPr>
                  <a:spLocks noChangeShapeType="1"/>
                </p:cNvSpPr>
                <p:nvPr/>
              </p:nvSpPr>
              <p:spPr bwMode="auto">
                <a:xfrm>
                  <a:off x="4017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8" name="Line 89"/>
                <p:cNvSpPr>
                  <a:spLocks noChangeShapeType="1"/>
                </p:cNvSpPr>
                <p:nvPr/>
              </p:nvSpPr>
              <p:spPr bwMode="auto">
                <a:xfrm>
                  <a:off x="4004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89" name="Line 90"/>
                <p:cNvSpPr>
                  <a:spLocks noChangeShapeType="1"/>
                </p:cNvSpPr>
                <p:nvPr/>
              </p:nvSpPr>
              <p:spPr bwMode="auto">
                <a:xfrm>
                  <a:off x="3992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33" name="Rectangle 91"/>
              <p:cNvSpPr>
                <a:spLocks noChangeArrowheads="1"/>
              </p:cNvSpPr>
              <p:nvPr/>
            </p:nvSpPr>
            <p:spPr bwMode="auto">
              <a:xfrm>
                <a:off x="3915" y="2900"/>
                <a:ext cx="368" cy="172"/>
              </a:xfrm>
              <a:prstGeom prst="rect">
                <a:avLst/>
              </a:prstGeom>
              <a:solidFill>
                <a:srgbClr val="ADD6A5"/>
              </a:solidFill>
              <a:ln w="12699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4" name="Freeform 92"/>
              <p:cNvSpPr>
                <a:spLocks/>
              </p:cNvSpPr>
              <p:nvPr/>
            </p:nvSpPr>
            <p:spPr bwMode="auto">
              <a:xfrm>
                <a:off x="3883" y="2904"/>
                <a:ext cx="25" cy="206"/>
              </a:xfrm>
              <a:custGeom>
                <a:avLst/>
                <a:gdLst>
                  <a:gd name="T0" fmla="*/ 0 w 25"/>
                  <a:gd name="T1" fmla="*/ 0 h 206"/>
                  <a:gd name="T2" fmla="*/ 24 w 25"/>
                  <a:gd name="T3" fmla="*/ 0 h 206"/>
                  <a:gd name="T4" fmla="*/ 24 w 25"/>
                  <a:gd name="T5" fmla="*/ 205 h 206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06"/>
                  <a:gd name="T11" fmla="*/ 25 w 25"/>
                  <a:gd name="T12" fmla="*/ 206 h 2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06">
                    <a:moveTo>
                      <a:pt x="0" y="0"/>
                    </a:moveTo>
                    <a:lnTo>
                      <a:pt x="24" y="0"/>
                    </a:lnTo>
                    <a:lnTo>
                      <a:pt x="24" y="205"/>
                    </a:lnTo>
                  </a:path>
                </a:pathLst>
              </a:custGeom>
              <a:noFill/>
              <a:ln w="25399" cap="rnd" cmpd="sng">
                <a:solidFill>
                  <a:srgbClr val="E9E7D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435" name="Group 93"/>
              <p:cNvGrpSpPr>
                <a:grpSpLocks/>
              </p:cNvGrpSpPr>
              <p:nvPr/>
            </p:nvGrpSpPr>
            <p:grpSpPr bwMode="auto">
              <a:xfrm>
                <a:off x="3871" y="2944"/>
                <a:ext cx="32" cy="23"/>
                <a:chOff x="3871" y="2944"/>
                <a:chExt cx="32" cy="23"/>
              </a:xfrm>
            </p:grpSpPr>
            <p:sp>
              <p:nvSpPr>
                <p:cNvPr id="12472" name="Freeform 94"/>
                <p:cNvSpPr>
                  <a:spLocks/>
                </p:cNvSpPr>
                <p:nvPr/>
              </p:nvSpPr>
              <p:spPr bwMode="auto">
                <a:xfrm>
                  <a:off x="3871" y="2949"/>
                  <a:ext cx="23" cy="17"/>
                </a:xfrm>
                <a:custGeom>
                  <a:avLst/>
                  <a:gdLst>
                    <a:gd name="T0" fmla="*/ 22 w 23"/>
                    <a:gd name="T1" fmla="*/ 0 h 17"/>
                    <a:gd name="T2" fmla="*/ 0 w 23"/>
                    <a:gd name="T3" fmla="*/ 0 h 17"/>
                    <a:gd name="T4" fmla="*/ 0 w 23"/>
                    <a:gd name="T5" fmla="*/ 16 h 17"/>
                    <a:gd name="T6" fmla="*/ 22 w 23"/>
                    <a:gd name="T7" fmla="*/ 16 h 17"/>
                    <a:gd name="T8" fmla="*/ 22 w 2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7"/>
                    <a:gd name="T17" fmla="*/ 23 w 2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7">
                      <a:moveTo>
                        <a:pt x="22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2" y="16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73" name="Freeform 95"/>
                <p:cNvSpPr>
                  <a:spLocks/>
                </p:cNvSpPr>
                <p:nvPr/>
              </p:nvSpPr>
              <p:spPr bwMode="auto">
                <a:xfrm>
                  <a:off x="3886" y="2944"/>
                  <a:ext cx="17" cy="23"/>
                </a:xfrm>
                <a:custGeom>
                  <a:avLst/>
                  <a:gdLst>
                    <a:gd name="T0" fmla="*/ 16 w 17"/>
                    <a:gd name="T1" fmla="*/ 0 h 23"/>
                    <a:gd name="T2" fmla="*/ 0 w 17"/>
                    <a:gd name="T3" fmla="*/ 0 h 23"/>
                    <a:gd name="T4" fmla="*/ 0 w 17"/>
                    <a:gd name="T5" fmla="*/ 22 h 23"/>
                    <a:gd name="T6" fmla="*/ 16 w 17"/>
                    <a:gd name="T7" fmla="*/ 22 h 23"/>
                    <a:gd name="T8" fmla="*/ 16 w 1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3"/>
                    <a:gd name="T17" fmla="*/ 17 w 1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3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5249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36" name="Group 96"/>
              <p:cNvGrpSpPr>
                <a:grpSpLocks/>
              </p:cNvGrpSpPr>
              <p:nvPr/>
            </p:nvGrpSpPr>
            <p:grpSpPr bwMode="auto">
              <a:xfrm>
                <a:off x="4118" y="2949"/>
                <a:ext cx="62" cy="54"/>
                <a:chOff x="4118" y="2949"/>
                <a:chExt cx="62" cy="54"/>
              </a:xfrm>
            </p:grpSpPr>
            <p:sp>
              <p:nvSpPr>
                <p:cNvPr id="12470" name="Freeform 97"/>
                <p:cNvSpPr>
                  <a:spLocks/>
                </p:cNvSpPr>
                <p:nvPr/>
              </p:nvSpPr>
              <p:spPr bwMode="auto">
                <a:xfrm>
                  <a:off x="4118" y="2953"/>
                  <a:ext cx="60" cy="50"/>
                </a:xfrm>
                <a:custGeom>
                  <a:avLst/>
                  <a:gdLst>
                    <a:gd name="T0" fmla="*/ 59 w 60"/>
                    <a:gd name="T1" fmla="*/ 0 h 50"/>
                    <a:gd name="T2" fmla="*/ 0 w 60"/>
                    <a:gd name="T3" fmla="*/ 0 h 50"/>
                    <a:gd name="T4" fmla="*/ 0 w 60"/>
                    <a:gd name="T5" fmla="*/ 49 h 50"/>
                    <a:gd name="T6" fmla="*/ 59 w 60"/>
                    <a:gd name="T7" fmla="*/ 49 h 50"/>
                    <a:gd name="T8" fmla="*/ 59 w 6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0"/>
                    <a:gd name="T17" fmla="*/ 60 w 6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0">
                      <a:moveTo>
                        <a:pt x="59" y="0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59" y="49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71" name="Freeform 98"/>
                <p:cNvSpPr>
                  <a:spLocks/>
                </p:cNvSpPr>
                <p:nvPr/>
              </p:nvSpPr>
              <p:spPr bwMode="auto">
                <a:xfrm>
                  <a:off x="4120" y="2949"/>
                  <a:ext cx="60" cy="50"/>
                </a:xfrm>
                <a:custGeom>
                  <a:avLst/>
                  <a:gdLst>
                    <a:gd name="T0" fmla="*/ 59 w 60"/>
                    <a:gd name="T1" fmla="*/ 0 h 50"/>
                    <a:gd name="T2" fmla="*/ 0 w 60"/>
                    <a:gd name="T3" fmla="*/ 0 h 50"/>
                    <a:gd name="T4" fmla="*/ 0 w 60"/>
                    <a:gd name="T5" fmla="*/ 49 h 50"/>
                    <a:gd name="T6" fmla="*/ 59 w 60"/>
                    <a:gd name="T7" fmla="*/ 49 h 50"/>
                    <a:gd name="T8" fmla="*/ 59 w 6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0"/>
                    <a:gd name="T17" fmla="*/ 60 w 6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0">
                      <a:moveTo>
                        <a:pt x="59" y="0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59" y="49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37" name="Group 99"/>
              <p:cNvGrpSpPr>
                <a:grpSpLocks/>
              </p:cNvGrpSpPr>
              <p:nvPr/>
            </p:nvGrpSpPr>
            <p:grpSpPr bwMode="auto">
              <a:xfrm>
                <a:off x="4009" y="2998"/>
                <a:ext cx="79" cy="70"/>
                <a:chOff x="4009" y="2998"/>
                <a:chExt cx="79" cy="70"/>
              </a:xfrm>
            </p:grpSpPr>
            <p:sp>
              <p:nvSpPr>
                <p:cNvPr id="12468" name="Freeform 100"/>
                <p:cNvSpPr>
                  <a:spLocks/>
                </p:cNvSpPr>
                <p:nvPr/>
              </p:nvSpPr>
              <p:spPr bwMode="auto">
                <a:xfrm>
                  <a:off x="4009" y="3002"/>
                  <a:ext cx="76" cy="66"/>
                </a:xfrm>
                <a:custGeom>
                  <a:avLst/>
                  <a:gdLst>
                    <a:gd name="T0" fmla="*/ 75 w 76"/>
                    <a:gd name="T1" fmla="*/ 0 h 66"/>
                    <a:gd name="T2" fmla="*/ 0 w 76"/>
                    <a:gd name="T3" fmla="*/ 0 h 66"/>
                    <a:gd name="T4" fmla="*/ 0 w 76"/>
                    <a:gd name="T5" fmla="*/ 65 h 66"/>
                    <a:gd name="T6" fmla="*/ 75 w 76"/>
                    <a:gd name="T7" fmla="*/ 65 h 66"/>
                    <a:gd name="T8" fmla="*/ 75 w 76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66"/>
                    <a:gd name="T17" fmla="*/ 76 w 7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66">
                      <a:moveTo>
                        <a:pt x="75" y="0"/>
                      </a:move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75" y="65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69" name="Freeform 101"/>
                <p:cNvSpPr>
                  <a:spLocks/>
                </p:cNvSpPr>
                <p:nvPr/>
              </p:nvSpPr>
              <p:spPr bwMode="auto">
                <a:xfrm>
                  <a:off x="4012" y="2998"/>
                  <a:ext cx="76" cy="67"/>
                </a:xfrm>
                <a:custGeom>
                  <a:avLst/>
                  <a:gdLst>
                    <a:gd name="T0" fmla="*/ 75 w 76"/>
                    <a:gd name="T1" fmla="*/ 0 h 67"/>
                    <a:gd name="T2" fmla="*/ 0 w 76"/>
                    <a:gd name="T3" fmla="*/ 0 h 67"/>
                    <a:gd name="T4" fmla="*/ 0 w 76"/>
                    <a:gd name="T5" fmla="*/ 66 h 67"/>
                    <a:gd name="T6" fmla="*/ 75 w 76"/>
                    <a:gd name="T7" fmla="*/ 66 h 67"/>
                    <a:gd name="T8" fmla="*/ 75 w 7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67"/>
                    <a:gd name="T17" fmla="*/ 76 w 7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67">
                      <a:moveTo>
                        <a:pt x="75" y="0"/>
                      </a:move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75" y="66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38" name="Group 102"/>
              <p:cNvGrpSpPr>
                <a:grpSpLocks/>
              </p:cNvGrpSpPr>
              <p:nvPr/>
            </p:nvGrpSpPr>
            <p:grpSpPr bwMode="auto">
              <a:xfrm>
                <a:off x="4256" y="2949"/>
                <a:ext cx="20" cy="82"/>
                <a:chOff x="4256" y="2949"/>
                <a:chExt cx="20" cy="82"/>
              </a:xfrm>
            </p:grpSpPr>
            <p:sp>
              <p:nvSpPr>
                <p:cNvPr id="12466" name="Freeform 103"/>
                <p:cNvSpPr>
                  <a:spLocks/>
                </p:cNvSpPr>
                <p:nvPr/>
              </p:nvSpPr>
              <p:spPr bwMode="auto">
                <a:xfrm>
                  <a:off x="4256" y="2953"/>
                  <a:ext cx="17" cy="78"/>
                </a:xfrm>
                <a:custGeom>
                  <a:avLst/>
                  <a:gdLst>
                    <a:gd name="T0" fmla="*/ 16 w 17"/>
                    <a:gd name="T1" fmla="*/ 0 h 78"/>
                    <a:gd name="T2" fmla="*/ 0 w 17"/>
                    <a:gd name="T3" fmla="*/ 0 h 78"/>
                    <a:gd name="T4" fmla="*/ 0 w 17"/>
                    <a:gd name="T5" fmla="*/ 77 h 78"/>
                    <a:gd name="T6" fmla="*/ 16 w 17"/>
                    <a:gd name="T7" fmla="*/ 77 h 78"/>
                    <a:gd name="T8" fmla="*/ 16 w 1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78"/>
                    <a:gd name="T17" fmla="*/ 17 w 17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78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6" y="7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67" name="Freeform 104"/>
                <p:cNvSpPr>
                  <a:spLocks/>
                </p:cNvSpPr>
                <p:nvPr/>
              </p:nvSpPr>
              <p:spPr bwMode="auto">
                <a:xfrm>
                  <a:off x="4258" y="2949"/>
                  <a:ext cx="18" cy="79"/>
                </a:xfrm>
                <a:custGeom>
                  <a:avLst/>
                  <a:gdLst>
                    <a:gd name="T0" fmla="*/ 17 w 18"/>
                    <a:gd name="T1" fmla="*/ 0 h 79"/>
                    <a:gd name="T2" fmla="*/ 0 w 18"/>
                    <a:gd name="T3" fmla="*/ 0 h 79"/>
                    <a:gd name="T4" fmla="*/ 0 w 18"/>
                    <a:gd name="T5" fmla="*/ 78 h 79"/>
                    <a:gd name="T6" fmla="*/ 17 w 18"/>
                    <a:gd name="T7" fmla="*/ 78 h 79"/>
                    <a:gd name="T8" fmla="*/ 17 w 18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7" y="7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39" name="Group 105"/>
              <p:cNvGrpSpPr>
                <a:grpSpLocks/>
              </p:cNvGrpSpPr>
              <p:nvPr/>
            </p:nvGrpSpPr>
            <p:grpSpPr bwMode="auto">
              <a:xfrm>
                <a:off x="4238" y="3037"/>
                <a:ext cx="28" cy="21"/>
                <a:chOff x="4238" y="3037"/>
                <a:chExt cx="28" cy="21"/>
              </a:xfrm>
            </p:grpSpPr>
            <p:sp>
              <p:nvSpPr>
                <p:cNvPr id="12464" name="Freeform 106"/>
                <p:cNvSpPr>
                  <a:spLocks/>
                </p:cNvSpPr>
                <p:nvPr/>
              </p:nvSpPr>
              <p:spPr bwMode="auto">
                <a:xfrm>
                  <a:off x="4238" y="3041"/>
                  <a:ext cx="26" cy="17"/>
                </a:xfrm>
                <a:custGeom>
                  <a:avLst/>
                  <a:gdLst>
                    <a:gd name="T0" fmla="*/ 25 w 26"/>
                    <a:gd name="T1" fmla="*/ 0 h 17"/>
                    <a:gd name="T2" fmla="*/ 0 w 26"/>
                    <a:gd name="T3" fmla="*/ 0 h 17"/>
                    <a:gd name="T4" fmla="*/ 0 w 26"/>
                    <a:gd name="T5" fmla="*/ 16 h 17"/>
                    <a:gd name="T6" fmla="*/ 25 w 26"/>
                    <a:gd name="T7" fmla="*/ 16 h 17"/>
                    <a:gd name="T8" fmla="*/ 25 w 2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7"/>
                    <a:gd name="T17" fmla="*/ 26 w 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7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65" name="Freeform 107"/>
                <p:cNvSpPr>
                  <a:spLocks/>
                </p:cNvSpPr>
                <p:nvPr/>
              </p:nvSpPr>
              <p:spPr bwMode="auto">
                <a:xfrm>
                  <a:off x="4240" y="3037"/>
                  <a:ext cx="26" cy="18"/>
                </a:xfrm>
                <a:custGeom>
                  <a:avLst/>
                  <a:gdLst>
                    <a:gd name="T0" fmla="*/ 25 w 26"/>
                    <a:gd name="T1" fmla="*/ 0 h 18"/>
                    <a:gd name="T2" fmla="*/ 0 w 26"/>
                    <a:gd name="T3" fmla="*/ 0 h 18"/>
                    <a:gd name="T4" fmla="*/ 0 w 26"/>
                    <a:gd name="T5" fmla="*/ 17 h 18"/>
                    <a:gd name="T6" fmla="*/ 25 w 26"/>
                    <a:gd name="T7" fmla="*/ 17 h 18"/>
                    <a:gd name="T8" fmla="*/ 25 w 26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8"/>
                    <a:gd name="T17" fmla="*/ 26 w 2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8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40" name="Group 108"/>
              <p:cNvGrpSpPr>
                <a:grpSpLocks/>
              </p:cNvGrpSpPr>
              <p:nvPr/>
            </p:nvGrpSpPr>
            <p:grpSpPr bwMode="auto">
              <a:xfrm>
                <a:off x="4196" y="2951"/>
                <a:ext cx="20" cy="37"/>
                <a:chOff x="4196" y="2951"/>
                <a:chExt cx="20" cy="37"/>
              </a:xfrm>
            </p:grpSpPr>
            <p:sp>
              <p:nvSpPr>
                <p:cNvPr id="12462" name="Freeform 109"/>
                <p:cNvSpPr>
                  <a:spLocks/>
                </p:cNvSpPr>
                <p:nvPr/>
              </p:nvSpPr>
              <p:spPr bwMode="auto">
                <a:xfrm>
                  <a:off x="4196" y="2954"/>
                  <a:ext cx="18" cy="34"/>
                </a:xfrm>
                <a:custGeom>
                  <a:avLst/>
                  <a:gdLst>
                    <a:gd name="T0" fmla="*/ 17 w 18"/>
                    <a:gd name="T1" fmla="*/ 0 h 34"/>
                    <a:gd name="T2" fmla="*/ 0 w 18"/>
                    <a:gd name="T3" fmla="*/ 0 h 34"/>
                    <a:gd name="T4" fmla="*/ 0 w 18"/>
                    <a:gd name="T5" fmla="*/ 33 h 34"/>
                    <a:gd name="T6" fmla="*/ 17 w 18"/>
                    <a:gd name="T7" fmla="*/ 33 h 34"/>
                    <a:gd name="T8" fmla="*/ 17 w 18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7" y="3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63" name="Freeform 110"/>
                <p:cNvSpPr>
                  <a:spLocks/>
                </p:cNvSpPr>
                <p:nvPr/>
              </p:nvSpPr>
              <p:spPr bwMode="auto">
                <a:xfrm>
                  <a:off x="4198" y="2951"/>
                  <a:ext cx="18" cy="34"/>
                </a:xfrm>
                <a:custGeom>
                  <a:avLst/>
                  <a:gdLst>
                    <a:gd name="T0" fmla="*/ 17 w 18"/>
                    <a:gd name="T1" fmla="*/ 0 h 34"/>
                    <a:gd name="T2" fmla="*/ 0 w 18"/>
                    <a:gd name="T3" fmla="*/ 0 h 34"/>
                    <a:gd name="T4" fmla="*/ 0 w 18"/>
                    <a:gd name="T5" fmla="*/ 33 h 34"/>
                    <a:gd name="T6" fmla="*/ 17 w 18"/>
                    <a:gd name="T7" fmla="*/ 33 h 34"/>
                    <a:gd name="T8" fmla="*/ 17 w 18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7" y="3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41" name="Group 111"/>
              <p:cNvGrpSpPr>
                <a:grpSpLocks/>
              </p:cNvGrpSpPr>
              <p:nvPr/>
            </p:nvGrpSpPr>
            <p:grpSpPr bwMode="auto">
              <a:xfrm>
                <a:off x="4195" y="2987"/>
                <a:ext cx="20" cy="37"/>
                <a:chOff x="4195" y="2987"/>
                <a:chExt cx="20" cy="37"/>
              </a:xfrm>
            </p:grpSpPr>
            <p:sp>
              <p:nvSpPr>
                <p:cNvPr id="12460" name="Freeform 112"/>
                <p:cNvSpPr>
                  <a:spLocks/>
                </p:cNvSpPr>
                <p:nvPr/>
              </p:nvSpPr>
              <p:spPr bwMode="auto">
                <a:xfrm>
                  <a:off x="4195" y="2990"/>
                  <a:ext cx="17" cy="34"/>
                </a:xfrm>
                <a:custGeom>
                  <a:avLst/>
                  <a:gdLst>
                    <a:gd name="T0" fmla="*/ 16 w 17"/>
                    <a:gd name="T1" fmla="*/ 0 h 34"/>
                    <a:gd name="T2" fmla="*/ 0 w 17"/>
                    <a:gd name="T3" fmla="*/ 0 h 34"/>
                    <a:gd name="T4" fmla="*/ 0 w 17"/>
                    <a:gd name="T5" fmla="*/ 33 h 34"/>
                    <a:gd name="T6" fmla="*/ 16 w 17"/>
                    <a:gd name="T7" fmla="*/ 33 h 34"/>
                    <a:gd name="T8" fmla="*/ 16 w 17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4"/>
                    <a:gd name="T17" fmla="*/ 17 w 17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4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6" y="33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61" name="Freeform 113"/>
                <p:cNvSpPr>
                  <a:spLocks/>
                </p:cNvSpPr>
                <p:nvPr/>
              </p:nvSpPr>
              <p:spPr bwMode="auto">
                <a:xfrm>
                  <a:off x="4197" y="2987"/>
                  <a:ext cx="18" cy="35"/>
                </a:xfrm>
                <a:custGeom>
                  <a:avLst/>
                  <a:gdLst>
                    <a:gd name="T0" fmla="*/ 17 w 18"/>
                    <a:gd name="T1" fmla="*/ 0 h 35"/>
                    <a:gd name="T2" fmla="*/ 0 w 18"/>
                    <a:gd name="T3" fmla="*/ 0 h 35"/>
                    <a:gd name="T4" fmla="*/ 0 w 18"/>
                    <a:gd name="T5" fmla="*/ 34 h 35"/>
                    <a:gd name="T6" fmla="*/ 17 w 18"/>
                    <a:gd name="T7" fmla="*/ 34 h 35"/>
                    <a:gd name="T8" fmla="*/ 17 w 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5"/>
                    <a:gd name="T17" fmla="*/ 18 w 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5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7" y="34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42" name="Group 114"/>
              <p:cNvGrpSpPr>
                <a:grpSpLocks/>
              </p:cNvGrpSpPr>
              <p:nvPr/>
            </p:nvGrpSpPr>
            <p:grpSpPr bwMode="auto">
              <a:xfrm>
                <a:off x="4095" y="2949"/>
                <a:ext cx="19" cy="31"/>
                <a:chOff x="4095" y="2949"/>
                <a:chExt cx="19" cy="31"/>
              </a:xfrm>
            </p:grpSpPr>
            <p:sp>
              <p:nvSpPr>
                <p:cNvPr id="12458" name="Freeform 115"/>
                <p:cNvSpPr>
                  <a:spLocks/>
                </p:cNvSpPr>
                <p:nvPr/>
              </p:nvSpPr>
              <p:spPr bwMode="auto">
                <a:xfrm>
                  <a:off x="4095" y="2953"/>
                  <a:ext cx="17" cy="27"/>
                </a:xfrm>
                <a:custGeom>
                  <a:avLst/>
                  <a:gdLst>
                    <a:gd name="T0" fmla="*/ 16 w 17"/>
                    <a:gd name="T1" fmla="*/ 0 h 27"/>
                    <a:gd name="T2" fmla="*/ 0 w 17"/>
                    <a:gd name="T3" fmla="*/ 0 h 27"/>
                    <a:gd name="T4" fmla="*/ 0 w 17"/>
                    <a:gd name="T5" fmla="*/ 26 h 27"/>
                    <a:gd name="T6" fmla="*/ 16 w 17"/>
                    <a:gd name="T7" fmla="*/ 26 h 27"/>
                    <a:gd name="T8" fmla="*/ 16 w 17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7"/>
                    <a:gd name="T17" fmla="*/ 17 w 1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7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6" y="2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59" name="Freeform 116"/>
                <p:cNvSpPr>
                  <a:spLocks/>
                </p:cNvSpPr>
                <p:nvPr/>
              </p:nvSpPr>
              <p:spPr bwMode="auto">
                <a:xfrm>
                  <a:off x="4097" y="2949"/>
                  <a:ext cx="17" cy="28"/>
                </a:xfrm>
                <a:custGeom>
                  <a:avLst/>
                  <a:gdLst>
                    <a:gd name="T0" fmla="*/ 16 w 17"/>
                    <a:gd name="T1" fmla="*/ 0 h 28"/>
                    <a:gd name="T2" fmla="*/ 0 w 17"/>
                    <a:gd name="T3" fmla="*/ 0 h 28"/>
                    <a:gd name="T4" fmla="*/ 0 w 17"/>
                    <a:gd name="T5" fmla="*/ 27 h 28"/>
                    <a:gd name="T6" fmla="*/ 16 w 17"/>
                    <a:gd name="T7" fmla="*/ 27 h 28"/>
                    <a:gd name="T8" fmla="*/ 16 w 1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8"/>
                    <a:gd name="T17" fmla="*/ 17 w 1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8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6" y="2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43" name="Group 117"/>
              <p:cNvGrpSpPr>
                <a:grpSpLocks/>
              </p:cNvGrpSpPr>
              <p:nvPr/>
            </p:nvGrpSpPr>
            <p:grpSpPr bwMode="auto">
              <a:xfrm>
                <a:off x="4231" y="2949"/>
                <a:ext cx="19" cy="82"/>
                <a:chOff x="4231" y="2949"/>
                <a:chExt cx="19" cy="82"/>
              </a:xfrm>
            </p:grpSpPr>
            <p:sp>
              <p:nvSpPr>
                <p:cNvPr id="12456" name="Freeform 118"/>
                <p:cNvSpPr>
                  <a:spLocks/>
                </p:cNvSpPr>
                <p:nvPr/>
              </p:nvSpPr>
              <p:spPr bwMode="auto">
                <a:xfrm>
                  <a:off x="4231" y="2953"/>
                  <a:ext cx="18" cy="78"/>
                </a:xfrm>
                <a:custGeom>
                  <a:avLst/>
                  <a:gdLst>
                    <a:gd name="T0" fmla="*/ 17 w 18"/>
                    <a:gd name="T1" fmla="*/ 0 h 78"/>
                    <a:gd name="T2" fmla="*/ 0 w 18"/>
                    <a:gd name="T3" fmla="*/ 0 h 78"/>
                    <a:gd name="T4" fmla="*/ 0 w 18"/>
                    <a:gd name="T5" fmla="*/ 77 h 78"/>
                    <a:gd name="T6" fmla="*/ 17 w 18"/>
                    <a:gd name="T7" fmla="*/ 77 h 78"/>
                    <a:gd name="T8" fmla="*/ 17 w 18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8"/>
                    <a:gd name="T17" fmla="*/ 18 w 18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8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7" y="77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57" name="Freeform 119"/>
                <p:cNvSpPr>
                  <a:spLocks/>
                </p:cNvSpPr>
                <p:nvPr/>
              </p:nvSpPr>
              <p:spPr bwMode="auto">
                <a:xfrm>
                  <a:off x="4232" y="2949"/>
                  <a:ext cx="18" cy="79"/>
                </a:xfrm>
                <a:custGeom>
                  <a:avLst/>
                  <a:gdLst>
                    <a:gd name="T0" fmla="*/ 17 w 18"/>
                    <a:gd name="T1" fmla="*/ 0 h 79"/>
                    <a:gd name="T2" fmla="*/ 0 w 18"/>
                    <a:gd name="T3" fmla="*/ 0 h 79"/>
                    <a:gd name="T4" fmla="*/ 0 w 18"/>
                    <a:gd name="T5" fmla="*/ 78 h 79"/>
                    <a:gd name="T6" fmla="*/ 17 w 18"/>
                    <a:gd name="T7" fmla="*/ 78 h 79"/>
                    <a:gd name="T8" fmla="*/ 17 w 18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7" y="7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44" name="Group 120"/>
              <p:cNvGrpSpPr>
                <a:grpSpLocks/>
              </p:cNvGrpSpPr>
              <p:nvPr/>
            </p:nvGrpSpPr>
            <p:grpSpPr bwMode="auto">
              <a:xfrm>
                <a:off x="4155" y="2916"/>
                <a:ext cx="21" cy="21"/>
                <a:chOff x="4155" y="2916"/>
                <a:chExt cx="21" cy="21"/>
              </a:xfrm>
            </p:grpSpPr>
            <p:sp>
              <p:nvSpPr>
                <p:cNvPr id="12454" name="Freeform 121"/>
                <p:cNvSpPr>
                  <a:spLocks/>
                </p:cNvSpPr>
                <p:nvPr/>
              </p:nvSpPr>
              <p:spPr bwMode="auto">
                <a:xfrm>
                  <a:off x="4155" y="2920"/>
                  <a:ext cx="20" cy="17"/>
                </a:xfrm>
                <a:custGeom>
                  <a:avLst/>
                  <a:gdLst>
                    <a:gd name="T0" fmla="*/ 19 w 20"/>
                    <a:gd name="T1" fmla="*/ 0 h 17"/>
                    <a:gd name="T2" fmla="*/ 0 w 20"/>
                    <a:gd name="T3" fmla="*/ 0 h 17"/>
                    <a:gd name="T4" fmla="*/ 0 w 20"/>
                    <a:gd name="T5" fmla="*/ 16 h 17"/>
                    <a:gd name="T6" fmla="*/ 19 w 20"/>
                    <a:gd name="T7" fmla="*/ 16 h 17"/>
                    <a:gd name="T8" fmla="*/ 19 w 2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7"/>
                    <a:gd name="T17" fmla="*/ 20 w 2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7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9" y="16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55" name="Freeform 122"/>
                <p:cNvSpPr>
                  <a:spLocks/>
                </p:cNvSpPr>
                <p:nvPr/>
              </p:nvSpPr>
              <p:spPr bwMode="auto">
                <a:xfrm>
                  <a:off x="4157" y="2916"/>
                  <a:ext cx="19" cy="19"/>
                </a:xfrm>
                <a:custGeom>
                  <a:avLst/>
                  <a:gdLst>
                    <a:gd name="T0" fmla="*/ 18 w 19"/>
                    <a:gd name="T1" fmla="*/ 0 h 19"/>
                    <a:gd name="T2" fmla="*/ 0 w 19"/>
                    <a:gd name="T3" fmla="*/ 0 h 19"/>
                    <a:gd name="T4" fmla="*/ 0 w 19"/>
                    <a:gd name="T5" fmla="*/ 18 h 19"/>
                    <a:gd name="T6" fmla="*/ 18 w 19"/>
                    <a:gd name="T7" fmla="*/ 18 h 19"/>
                    <a:gd name="T8" fmla="*/ 18 w 19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9"/>
                    <a:gd name="T17" fmla="*/ 19 w 19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9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8" y="18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45" name="Group 123"/>
              <p:cNvGrpSpPr>
                <a:grpSpLocks/>
              </p:cNvGrpSpPr>
              <p:nvPr/>
            </p:nvGrpSpPr>
            <p:grpSpPr bwMode="auto">
              <a:xfrm>
                <a:off x="3974" y="2933"/>
                <a:ext cx="24" cy="21"/>
                <a:chOff x="3974" y="2933"/>
                <a:chExt cx="24" cy="21"/>
              </a:xfrm>
            </p:grpSpPr>
            <p:sp>
              <p:nvSpPr>
                <p:cNvPr id="12452" name="Freeform 124"/>
                <p:cNvSpPr>
                  <a:spLocks/>
                </p:cNvSpPr>
                <p:nvPr/>
              </p:nvSpPr>
              <p:spPr bwMode="auto">
                <a:xfrm>
                  <a:off x="3974" y="2935"/>
                  <a:ext cx="21" cy="19"/>
                </a:xfrm>
                <a:custGeom>
                  <a:avLst/>
                  <a:gdLst>
                    <a:gd name="T0" fmla="*/ 20 w 21"/>
                    <a:gd name="T1" fmla="*/ 0 h 19"/>
                    <a:gd name="T2" fmla="*/ 0 w 21"/>
                    <a:gd name="T3" fmla="*/ 0 h 19"/>
                    <a:gd name="T4" fmla="*/ 0 w 21"/>
                    <a:gd name="T5" fmla="*/ 18 h 19"/>
                    <a:gd name="T6" fmla="*/ 20 w 21"/>
                    <a:gd name="T7" fmla="*/ 18 h 19"/>
                    <a:gd name="T8" fmla="*/ 20 w 2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9"/>
                    <a:gd name="T17" fmla="*/ 21 w 2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9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53" name="Freeform 125"/>
                <p:cNvSpPr>
                  <a:spLocks/>
                </p:cNvSpPr>
                <p:nvPr/>
              </p:nvSpPr>
              <p:spPr bwMode="auto">
                <a:xfrm>
                  <a:off x="3976" y="2933"/>
                  <a:ext cx="22" cy="18"/>
                </a:xfrm>
                <a:custGeom>
                  <a:avLst/>
                  <a:gdLst>
                    <a:gd name="T0" fmla="*/ 21 w 22"/>
                    <a:gd name="T1" fmla="*/ 0 h 18"/>
                    <a:gd name="T2" fmla="*/ 0 w 22"/>
                    <a:gd name="T3" fmla="*/ 0 h 18"/>
                    <a:gd name="T4" fmla="*/ 0 w 22"/>
                    <a:gd name="T5" fmla="*/ 17 h 18"/>
                    <a:gd name="T6" fmla="*/ 21 w 22"/>
                    <a:gd name="T7" fmla="*/ 17 h 18"/>
                    <a:gd name="T8" fmla="*/ 21 w 2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8"/>
                    <a:gd name="T17" fmla="*/ 22 w 2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8">
                      <a:moveTo>
                        <a:pt x="21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46" name="Group 126"/>
              <p:cNvGrpSpPr>
                <a:grpSpLocks/>
              </p:cNvGrpSpPr>
              <p:nvPr/>
            </p:nvGrpSpPr>
            <p:grpSpPr bwMode="auto">
              <a:xfrm>
                <a:off x="3924" y="2988"/>
                <a:ext cx="34" cy="20"/>
                <a:chOff x="3924" y="2988"/>
                <a:chExt cx="34" cy="20"/>
              </a:xfrm>
            </p:grpSpPr>
            <p:sp>
              <p:nvSpPr>
                <p:cNvPr id="12450" name="Freeform 127"/>
                <p:cNvSpPr>
                  <a:spLocks/>
                </p:cNvSpPr>
                <p:nvPr/>
              </p:nvSpPr>
              <p:spPr bwMode="auto">
                <a:xfrm>
                  <a:off x="3924" y="2991"/>
                  <a:ext cx="30" cy="17"/>
                </a:xfrm>
                <a:custGeom>
                  <a:avLst/>
                  <a:gdLst>
                    <a:gd name="T0" fmla="*/ 29 w 30"/>
                    <a:gd name="T1" fmla="*/ 0 h 17"/>
                    <a:gd name="T2" fmla="*/ 0 w 30"/>
                    <a:gd name="T3" fmla="*/ 0 h 17"/>
                    <a:gd name="T4" fmla="*/ 0 w 30"/>
                    <a:gd name="T5" fmla="*/ 16 h 17"/>
                    <a:gd name="T6" fmla="*/ 29 w 30"/>
                    <a:gd name="T7" fmla="*/ 16 h 17"/>
                    <a:gd name="T8" fmla="*/ 29 w 3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2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9" y="1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51" name="Freeform 128"/>
                <p:cNvSpPr>
                  <a:spLocks/>
                </p:cNvSpPr>
                <p:nvPr/>
              </p:nvSpPr>
              <p:spPr bwMode="auto">
                <a:xfrm>
                  <a:off x="3927" y="2988"/>
                  <a:ext cx="31" cy="17"/>
                </a:xfrm>
                <a:custGeom>
                  <a:avLst/>
                  <a:gdLst>
                    <a:gd name="T0" fmla="*/ 30 w 31"/>
                    <a:gd name="T1" fmla="*/ 0 h 17"/>
                    <a:gd name="T2" fmla="*/ 0 w 31"/>
                    <a:gd name="T3" fmla="*/ 0 h 17"/>
                    <a:gd name="T4" fmla="*/ 0 w 31"/>
                    <a:gd name="T5" fmla="*/ 16 h 17"/>
                    <a:gd name="T6" fmla="*/ 30 w 31"/>
                    <a:gd name="T7" fmla="*/ 16 h 17"/>
                    <a:gd name="T8" fmla="*/ 30 w 3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7"/>
                    <a:gd name="T17" fmla="*/ 31 w 3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7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0" y="1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47" name="Group 129"/>
              <p:cNvGrpSpPr>
                <a:grpSpLocks/>
              </p:cNvGrpSpPr>
              <p:nvPr/>
            </p:nvGrpSpPr>
            <p:grpSpPr bwMode="auto">
              <a:xfrm>
                <a:off x="3924" y="3012"/>
                <a:ext cx="34" cy="20"/>
                <a:chOff x="3924" y="3012"/>
                <a:chExt cx="34" cy="20"/>
              </a:xfrm>
            </p:grpSpPr>
            <p:sp>
              <p:nvSpPr>
                <p:cNvPr id="12448" name="Freeform 130"/>
                <p:cNvSpPr>
                  <a:spLocks/>
                </p:cNvSpPr>
                <p:nvPr/>
              </p:nvSpPr>
              <p:spPr bwMode="auto">
                <a:xfrm>
                  <a:off x="3924" y="3015"/>
                  <a:ext cx="30" cy="17"/>
                </a:xfrm>
                <a:custGeom>
                  <a:avLst/>
                  <a:gdLst>
                    <a:gd name="T0" fmla="*/ 29 w 30"/>
                    <a:gd name="T1" fmla="*/ 0 h 17"/>
                    <a:gd name="T2" fmla="*/ 0 w 30"/>
                    <a:gd name="T3" fmla="*/ 0 h 17"/>
                    <a:gd name="T4" fmla="*/ 0 w 30"/>
                    <a:gd name="T5" fmla="*/ 16 h 17"/>
                    <a:gd name="T6" fmla="*/ 29 w 30"/>
                    <a:gd name="T7" fmla="*/ 16 h 17"/>
                    <a:gd name="T8" fmla="*/ 29 w 3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2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9" y="1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49" name="Freeform 131"/>
                <p:cNvSpPr>
                  <a:spLocks/>
                </p:cNvSpPr>
                <p:nvPr/>
              </p:nvSpPr>
              <p:spPr bwMode="auto">
                <a:xfrm>
                  <a:off x="3927" y="3012"/>
                  <a:ext cx="31" cy="17"/>
                </a:xfrm>
                <a:custGeom>
                  <a:avLst/>
                  <a:gdLst>
                    <a:gd name="T0" fmla="*/ 30 w 31"/>
                    <a:gd name="T1" fmla="*/ 0 h 17"/>
                    <a:gd name="T2" fmla="*/ 0 w 31"/>
                    <a:gd name="T3" fmla="*/ 0 h 17"/>
                    <a:gd name="T4" fmla="*/ 0 w 31"/>
                    <a:gd name="T5" fmla="*/ 16 h 17"/>
                    <a:gd name="T6" fmla="*/ 30 w 31"/>
                    <a:gd name="T7" fmla="*/ 16 h 17"/>
                    <a:gd name="T8" fmla="*/ 30 w 3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7"/>
                    <a:gd name="T17" fmla="*/ 31 w 3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7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0" y="1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305" name="Group 132"/>
            <p:cNvGrpSpPr>
              <a:grpSpLocks/>
            </p:cNvGrpSpPr>
            <p:nvPr/>
          </p:nvGrpSpPr>
          <p:grpSpPr bwMode="auto">
            <a:xfrm>
              <a:off x="4416" y="2784"/>
              <a:ext cx="384" cy="240"/>
              <a:chOff x="3871" y="2900"/>
              <a:chExt cx="412" cy="210"/>
            </a:xfrm>
          </p:grpSpPr>
          <p:sp>
            <p:nvSpPr>
              <p:cNvPr id="12372" name="Freeform 133"/>
              <p:cNvSpPr>
                <a:spLocks/>
              </p:cNvSpPr>
              <p:nvPr/>
            </p:nvSpPr>
            <p:spPr bwMode="auto">
              <a:xfrm>
                <a:off x="3974" y="3072"/>
                <a:ext cx="215" cy="27"/>
              </a:xfrm>
              <a:custGeom>
                <a:avLst/>
                <a:gdLst>
                  <a:gd name="T0" fmla="*/ 214 w 215"/>
                  <a:gd name="T1" fmla="*/ 0 h 27"/>
                  <a:gd name="T2" fmla="*/ 0 w 215"/>
                  <a:gd name="T3" fmla="*/ 0 h 27"/>
                  <a:gd name="T4" fmla="*/ 0 w 215"/>
                  <a:gd name="T5" fmla="*/ 26 h 27"/>
                  <a:gd name="T6" fmla="*/ 214 w 215"/>
                  <a:gd name="T7" fmla="*/ 26 h 27"/>
                  <a:gd name="T8" fmla="*/ 214 w 21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27"/>
                  <a:gd name="T17" fmla="*/ 215 w 21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27">
                    <a:moveTo>
                      <a:pt x="214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214" y="26"/>
                    </a:lnTo>
                    <a:lnTo>
                      <a:pt x="214" y="0"/>
                    </a:lnTo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373" name="Group 134"/>
              <p:cNvGrpSpPr>
                <a:grpSpLocks/>
              </p:cNvGrpSpPr>
              <p:nvPr/>
            </p:nvGrpSpPr>
            <p:grpSpPr bwMode="auto">
              <a:xfrm>
                <a:off x="3992" y="3076"/>
                <a:ext cx="189" cy="18"/>
                <a:chOff x="3992" y="3076"/>
                <a:chExt cx="189" cy="18"/>
              </a:xfrm>
            </p:grpSpPr>
            <p:sp>
              <p:nvSpPr>
                <p:cNvPr id="12415" name="Line 135"/>
                <p:cNvSpPr>
                  <a:spLocks noChangeShapeType="1"/>
                </p:cNvSpPr>
                <p:nvPr/>
              </p:nvSpPr>
              <p:spPr bwMode="auto">
                <a:xfrm>
                  <a:off x="4181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16" name="Line 136"/>
                <p:cNvSpPr>
                  <a:spLocks noChangeShapeType="1"/>
                </p:cNvSpPr>
                <p:nvPr/>
              </p:nvSpPr>
              <p:spPr bwMode="auto">
                <a:xfrm>
                  <a:off x="416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17" name="Line 137"/>
                <p:cNvSpPr>
                  <a:spLocks noChangeShapeType="1"/>
                </p:cNvSpPr>
                <p:nvPr/>
              </p:nvSpPr>
              <p:spPr bwMode="auto">
                <a:xfrm>
                  <a:off x="4156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18" name="Line 138"/>
                <p:cNvSpPr>
                  <a:spLocks noChangeShapeType="1"/>
                </p:cNvSpPr>
                <p:nvPr/>
              </p:nvSpPr>
              <p:spPr bwMode="auto">
                <a:xfrm>
                  <a:off x="4143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19" name="Line 139"/>
                <p:cNvSpPr>
                  <a:spLocks noChangeShapeType="1"/>
                </p:cNvSpPr>
                <p:nvPr/>
              </p:nvSpPr>
              <p:spPr bwMode="auto">
                <a:xfrm>
                  <a:off x="4130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0" name="Line 140"/>
                <p:cNvSpPr>
                  <a:spLocks noChangeShapeType="1"/>
                </p:cNvSpPr>
                <p:nvPr/>
              </p:nvSpPr>
              <p:spPr bwMode="auto">
                <a:xfrm>
                  <a:off x="411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1" name="Line 141"/>
                <p:cNvSpPr>
                  <a:spLocks noChangeShapeType="1"/>
                </p:cNvSpPr>
                <p:nvPr/>
              </p:nvSpPr>
              <p:spPr bwMode="auto">
                <a:xfrm>
                  <a:off x="4105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2" name="Line 142"/>
                <p:cNvSpPr>
                  <a:spLocks noChangeShapeType="1"/>
                </p:cNvSpPr>
                <p:nvPr/>
              </p:nvSpPr>
              <p:spPr bwMode="auto">
                <a:xfrm>
                  <a:off x="4093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3" name="Line 143"/>
                <p:cNvSpPr>
                  <a:spLocks noChangeShapeType="1"/>
                </p:cNvSpPr>
                <p:nvPr/>
              </p:nvSpPr>
              <p:spPr bwMode="auto">
                <a:xfrm>
                  <a:off x="4081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4" name="Line 144"/>
                <p:cNvSpPr>
                  <a:spLocks noChangeShapeType="1"/>
                </p:cNvSpPr>
                <p:nvPr/>
              </p:nvSpPr>
              <p:spPr bwMode="auto">
                <a:xfrm>
                  <a:off x="406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5" name="Line 145"/>
                <p:cNvSpPr>
                  <a:spLocks noChangeShapeType="1"/>
                </p:cNvSpPr>
                <p:nvPr/>
              </p:nvSpPr>
              <p:spPr bwMode="auto">
                <a:xfrm>
                  <a:off x="4054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6" name="Line 146"/>
                <p:cNvSpPr>
                  <a:spLocks noChangeShapeType="1"/>
                </p:cNvSpPr>
                <p:nvPr/>
              </p:nvSpPr>
              <p:spPr bwMode="auto">
                <a:xfrm>
                  <a:off x="4042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7" name="Line 147"/>
                <p:cNvSpPr>
                  <a:spLocks noChangeShapeType="1"/>
                </p:cNvSpPr>
                <p:nvPr/>
              </p:nvSpPr>
              <p:spPr bwMode="auto">
                <a:xfrm>
                  <a:off x="4030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8" name="Line 148"/>
                <p:cNvSpPr>
                  <a:spLocks noChangeShapeType="1"/>
                </p:cNvSpPr>
                <p:nvPr/>
              </p:nvSpPr>
              <p:spPr bwMode="auto">
                <a:xfrm>
                  <a:off x="4017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29" name="Line 149"/>
                <p:cNvSpPr>
                  <a:spLocks noChangeShapeType="1"/>
                </p:cNvSpPr>
                <p:nvPr/>
              </p:nvSpPr>
              <p:spPr bwMode="auto">
                <a:xfrm>
                  <a:off x="4004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30" name="Line 150"/>
                <p:cNvSpPr>
                  <a:spLocks noChangeShapeType="1"/>
                </p:cNvSpPr>
                <p:nvPr/>
              </p:nvSpPr>
              <p:spPr bwMode="auto">
                <a:xfrm>
                  <a:off x="3992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74" name="Rectangle 151"/>
              <p:cNvSpPr>
                <a:spLocks noChangeArrowheads="1"/>
              </p:cNvSpPr>
              <p:nvPr/>
            </p:nvSpPr>
            <p:spPr bwMode="auto">
              <a:xfrm>
                <a:off x="3915" y="2900"/>
                <a:ext cx="368" cy="172"/>
              </a:xfrm>
              <a:prstGeom prst="rect">
                <a:avLst/>
              </a:prstGeom>
              <a:solidFill>
                <a:srgbClr val="ADD6A5"/>
              </a:solidFill>
              <a:ln w="12699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5" name="Freeform 152"/>
              <p:cNvSpPr>
                <a:spLocks/>
              </p:cNvSpPr>
              <p:nvPr/>
            </p:nvSpPr>
            <p:spPr bwMode="auto">
              <a:xfrm>
                <a:off x="3883" y="2904"/>
                <a:ext cx="25" cy="206"/>
              </a:xfrm>
              <a:custGeom>
                <a:avLst/>
                <a:gdLst>
                  <a:gd name="T0" fmla="*/ 0 w 25"/>
                  <a:gd name="T1" fmla="*/ 0 h 206"/>
                  <a:gd name="T2" fmla="*/ 24 w 25"/>
                  <a:gd name="T3" fmla="*/ 0 h 206"/>
                  <a:gd name="T4" fmla="*/ 24 w 25"/>
                  <a:gd name="T5" fmla="*/ 205 h 206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06"/>
                  <a:gd name="T11" fmla="*/ 25 w 25"/>
                  <a:gd name="T12" fmla="*/ 206 h 2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06">
                    <a:moveTo>
                      <a:pt x="0" y="0"/>
                    </a:moveTo>
                    <a:lnTo>
                      <a:pt x="24" y="0"/>
                    </a:lnTo>
                    <a:lnTo>
                      <a:pt x="24" y="205"/>
                    </a:lnTo>
                  </a:path>
                </a:pathLst>
              </a:custGeom>
              <a:noFill/>
              <a:ln w="25399" cap="rnd" cmpd="sng">
                <a:solidFill>
                  <a:srgbClr val="E9E7D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376" name="Group 153"/>
              <p:cNvGrpSpPr>
                <a:grpSpLocks/>
              </p:cNvGrpSpPr>
              <p:nvPr/>
            </p:nvGrpSpPr>
            <p:grpSpPr bwMode="auto">
              <a:xfrm>
                <a:off x="3871" y="2944"/>
                <a:ext cx="32" cy="23"/>
                <a:chOff x="3871" y="2944"/>
                <a:chExt cx="32" cy="23"/>
              </a:xfrm>
            </p:grpSpPr>
            <p:sp>
              <p:nvSpPr>
                <p:cNvPr id="12413" name="Freeform 154"/>
                <p:cNvSpPr>
                  <a:spLocks/>
                </p:cNvSpPr>
                <p:nvPr/>
              </p:nvSpPr>
              <p:spPr bwMode="auto">
                <a:xfrm>
                  <a:off x="3871" y="2949"/>
                  <a:ext cx="23" cy="17"/>
                </a:xfrm>
                <a:custGeom>
                  <a:avLst/>
                  <a:gdLst>
                    <a:gd name="T0" fmla="*/ 22 w 23"/>
                    <a:gd name="T1" fmla="*/ 0 h 17"/>
                    <a:gd name="T2" fmla="*/ 0 w 23"/>
                    <a:gd name="T3" fmla="*/ 0 h 17"/>
                    <a:gd name="T4" fmla="*/ 0 w 23"/>
                    <a:gd name="T5" fmla="*/ 16 h 17"/>
                    <a:gd name="T6" fmla="*/ 22 w 23"/>
                    <a:gd name="T7" fmla="*/ 16 h 17"/>
                    <a:gd name="T8" fmla="*/ 22 w 2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7"/>
                    <a:gd name="T17" fmla="*/ 23 w 2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7">
                      <a:moveTo>
                        <a:pt x="22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2" y="16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14" name="Freeform 155"/>
                <p:cNvSpPr>
                  <a:spLocks/>
                </p:cNvSpPr>
                <p:nvPr/>
              </p:nvSpPr>
              <p:spPr bwMode="auto">
                <a:xfrm>
                  <a:off x="3886" y="2944"/>
                  <a:ext cx="17" cy="23"/>
                </a:xfrm>
                <a:custGeom>
                  <a:avLst/>
                  <a:gdLst>
                    <a:gd name="T0" fmla="*/ 16 w 17"/>
                    <a:gd name="T1" fmla="*/ 0 h 23"/>
                    <a:gd name="T2" fmla="*/ 0 w 17"/>
                    <a:gd name="T3" fmla="*/ 0 h 23"/>
                    <a:gd name="T4" fmla="*/ 0 w 17"/>
                    <a:gd name="T5" fmla="*/ 22 h 23"/>
                    <a:gd name="T6" fmla="*/ 16 w 17"/>
                    <a:gd name="T7" fmla="*/ 22 h 23"/>
                    <a:gd name="T8" fmla="*/ 16 w 1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3"/>
                    <a:gd name="T17" fmla="*/ 17 w 1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3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5249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77" name="Group 156"/>
              <p:cNvGrpSpPr>
                <a:grpSpLocks/>
              </p:cNvGrpSpPr>
              <p:nvPr/>
            </p:nvGrpSpPr>
            <p:grpSpPr bwMode="auto">
              <a:xfrm>
                <a:off x="4118" y="2949"/>
                <a:ext cx="62" cy="54"/>
                <a:chOff x="4118" y="2949"/>
                <a:chExt cx="62" cy="54"/>
              </a:xfrm>
            </p:grpSpPr>
            <p:sp>
              <p:nvSpPr>
                <p:cNvPr id="12411" name="Freeform 157"/>
                <p:cNvSpPr>
                  <a:spLocks/>
                </p:cNvSpPr>
                <p:nvPr/>
              </p:nvSpPr>
              <p:spPr bwMode="auto">
                <a:xfrm>
                  <a:off x="4118" y="2953"/>
                  <a:ext cx="60" cy="50"/>
                </a:xfrm>
                <a:custGeom>
                  <a:avLst/>
                  <a:gdLst>
                    <a:gd name="T0" fmla="*/ 59 w 60"/>
                    <a:gd name="T1" fmla="*/ 0 h 50"/>
                    <a:gd name="T2" fmla="*/ 0 w 60"/>
                    <a:gd name="T3" fmla="*/ 0 h 50"/>
                    <a:gd name="T4" fmla="*/ 0 w 60"/>
                    <a:gd name="T5" fmla="*/ 49 h 50"/>
                    <a:gd name="T6" fmla="*/ 59 w 60"/>
                    <a:gd name="T7" fmla="*/ 49 h 50"/>
                    <a:gd name="T8" fmla="*/ 59 w 6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0"/>
                    <a:gd name="T17" fmla="*/ 60 w 6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0">
                      <a:moveTo>
                        <a:pt x="59" y="0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59" y="49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12" name="Freeform 158"/>
                <p:cNvSpPr>
                  <a:spLocks/>
                </p:cNvSpPr>
                <p:nvPr/>
              </p:nvSpPr>
              <p:spPr bwMode="auto">
                <a:xfrm>
                  <a:off x="4120" y="2949"/>
                  <a:ext cx="60" cy="50"/>
                </a:xfrm>
                <a:custGeom>
                  <a:avLst/>
                  <a:gdLst>
                    <a:gd name="T0" fmla="*/ 59 w 60"/>
                    <a:gd name="T1" fmla="*/ 0 h 50"/>
                    <a:gd name="T2" fmla="*/ 0 w 60"/>
                    <a:gd name="T3" fmla="*/ 0 h 50"/>
                    <a:gd name="T4" fmla="*/ 0 w 60"/>
                    <a:gd name="T5" fmla="*/ 49 h 50"/>
                    <a:gd name="T6" fmla="*/ 59 w 60"/>
                    <a:gd name="T7" fmla="*/ 49 h 50"/>
                    <a:gd name="T8" fmla="*/ 59 w 6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0"/>
                    <a:gd name="T17" fmla="*/ 60 w 6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0">
                      <a:moveTo>
                        <a:pt x="59" y="0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59" y="49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78" name="Group 159"/>
              <p:cNvGrpSpPr>
                <a:grpSpLocks/>
              </p:cNvGrpSpPr>
              <p:nvPr/>
            </p:nvGrpSpPr>
            <p:grpSpPr bwMode="auto">
              <a:xfrm>
                <a:off x="4009" y="2998"/>
                <a:ext cx="79" cy="70"/>
                <a:chOff x="4009" y="2998"/>
                <a:chExt cx="79" cy="70"/>
              </a:xfrm>
            </p:grpSpPr>
            <p:sp>
              <p:nvSpPr>
                <p:cNvPr id="12409" name="Freeform 160"/>
                <p:cNvSpPr>
                  <a:spLocks/>
                </p:cNvSpPr>
                <p:nvPr/>
              </p:nvSpPr>
              <p:spPr bwMode="auto">
                <a:xfrm>
                  <a:off x="4009" y="3002"/>
                  <a:ext cx="76" cy="66"/>
                </a:xfrm>
                <a:custGeom>
                  <a:avLst/>
                  <a:gdLst>
                    <a:gd name="T0" fmla="*/ 75 w 76"/>
                    <a:gd name="T1" fmla="*/ 0 h 66"/>
                    <a:gd name="T2" fmla="*/ 0 w 76"/>
                    <a:gd name="T3" fmla="*/ 0 h 66"/>
                    <a:gd name="T4" fmla="*/ 0 w 76"/>
                    <a:gd name="T5" fmla="*/ 65 h 66"/>
                    <a:gd name="T6" fmla="*/ 75 w 76"/>
                    <a:gd name="T7" fmla="*/ 65 h 66"/>
                    <a:gd name="T8" fmla="*/ 75 w 76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66"/>
                    <a:gd name="T17" fmla="*/ 76 w 7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66">
                      <a:moveTo>
                        <a:pt x="75" y="0"/>
                      </a:move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75" y="65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10" name="Freeform 161"/>
                <p:cNvSpPr>
                  <a:spLocks/>
                </p:cNvSpPr>
                <p:nvPr/>
              </p:nvSpPr>
              <p:spPr bwMode="auto">
                <a:xfrm>
                  <a:off x="4012" y="2998"/>
                  <a:ext cx="76" cy="67"/>
                </a:xfrm>
                <a:custGeom>
                  <a:avLst/>
                  <a:gdLst>
                    <a:gd name="T0" fmla="*/ 75 w 76"/>
                    <a:gd name="T1" fmla="*/ 0 h 67"/>
                    <a:gd name="T2" fmla="*/ 0 w 76"/>
                    <a:gd name="T3" fmla="*/ 0 h 67"/>
                    <a:gd name="T4" fmla="*/ 0 w 76"/>
                    <a:gd name="T5" fmla="*/ 66 h 67"/>
                    <a:gd name="T6" fmla="*/ 75 w 76"/>
                    <a:gd name="T7" fmla="*/ 66 h 67"/>
                    <a:gd name="T8" fmla="*/ 75 w 7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67"/>
                    <a:gd name="T17" fmla="*/ 76 w 7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67">
                      <a:moveTo>
                        <a:pt x="75" y="0"/>
                      </a:move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75" y="66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79" name="Group 162"/>
              <p:cNvGrpSpPr>
                <a:grpSpLocks/>
              </p:cNvGrpSpPr>
              <p:nvPr/>
            </p:nvGrpSpPr>
            <p:grpSpPr bwMode="auto">
              <a:xfrm>
                <a:off x="4256" y="2949"/>
                <a:ext cx="20" cy="82"/>
                <a:chOff x="4256" y="2949"/>
                <a:chExt cx="20" cy="82"/>
              </a:xfrm>
            </p:grpSpPr>
            <p:sp>
              <p:nvSpPr>
                <p:cNvPr id="12407" name="Freeform 163"/>
                <p:cNvSpPr>
                  <a:spLocks/>
                </p:cNvSpPr>
                <p:nvPr/>
              </p:nvSpPr>
              <p:spPr bwMode="auto">
                <a:xfrm>
                  <a:off x="4256" y="2953"/>
                  <a:ext cx="17" cy="78"/>
                </a:xfrm>
                <a:custGeom>
                  <a:avLst/>
                  <a:gdLst>
                    <a:gd name="T0" fmla="*/ 16 w 17"/>
                    <a:gd name="T1" fmla="*/ 0 h 78"/>
                    <a:gd name="T2" fmla="*/ 0 w 17"/>
                    <a:gd name="T3" fmla="*/ 0 h 78"/>
                    <a:gd name="T4" fmla="*/ 0 w 17"/>
                    <a:gd name="T5" fmla="*/ 77 h 78"/>
                    <a:gd name="T6" fmla="*/ 16 w 17"/>
                    <a:gd name="T7" fmla="*/ 77 h 78"/>
                    <a:gd name="T8" fmla="*/ 16 w 1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78"/>
                    <a:gd name="T17" fmla="*/ 17 w 17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78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6" y="7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08" name="Freeform 164"/>
                <p:cNvSpPr>
                  <a:spLocks/>
                </p:cNvSpPr>
                <p:nvPr/>
              </p:nvSpPr>
              <p:spPr bwMode="auto">
                <a:xfrm>
                  <a:off x="4258" y="2949"/>
                  <a:ext cx="18" cy="79"/>
                </a:xfrm>
                <a:custGeom>
                  <a:avLst/>
                  <a:gdLst>
                    <a:gd name="T0" fmla="*/ 17 w 18"/>
                    <a:gd name="T1" fmla="*/ 0 h 79"/>
                    <a:gd name="T2" fmla="*/ 0 w 18"/>
                    <a:gd name="T3" fmla="*/ 0 h 79"/>
                    <a:gd name="T4" fmla="*/ 0 w 18"/>
                    <a:gd name="T5" fmla="*/ 78 h 79"/>
                    <a:gd name="T6" fmla="*/ 17 w 18"/>
                    <a:gd name="T7" fmla="*/ 78 h 79"/>
                    <a:gd name="T8" fmla="*/ 17 w 18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7" y="7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80" name="Group 165"/>
              <p:cNvGrpSpPr>
                <a:grpSpLocks/>
              </p:cNvGrpSpPr>
              <p:nvPr/>
            </p:nvGrpSpPr>
            <p:grpSpPr bwMode="auto">
              <a:xfrm>
                <a:off x="4238" y="3037"/>
                <a:ext cx="28" cy="21"/>
                <a:chOff x="4238" y="3037"/>
                <a:chExt cx="28" cy="21"/>
              </a:xfrm>
            </p:grpSpPr>
            <p:sp>
              <p:nvSpPr>
                <p:cNvPr id="12405" name="Freeform 166"/>
                <p:cNvSpPr>
                  <a:spLocks/>
                </p:cNvSpPr>
                <p:nvPr/>
              </p:nvSpPr>
              <p:spPr bwMode="auto">
                <a:xfrm>
                  <a:off x="4238" y="3041"/>
                  <a:ext cx="26" cy="17"/>
                </a:xfrm>
                <a:custGeom>
                  <a:avLst/>
                  <a:gdLst>
                    <a:gd name="T0" fmla="*/ 25 w 26"/>
                    <a:gd name="T1" fmla="*/ 0 h 17"/>
                    <a:gd name="T2" fmla="*/ 0 w 26"/>
                    <a:gd name="T3" fmla="*/ 0 h 17"/>
                    <a:gd name="T4" fmla="*/ 0 w 26"/>
                    <a:gd name="T5" fmla="*/ 16 h 17"/>
                    <a:gd name="T6" fmla="*/ 25 w 26"/>
                    <a:gd name="T7" fmla="*/ 16 h 17"/>
                    <a:gd name="T8" fmla="*/ 25 w 2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7"/>
                    <a:gd name="T17" fmla="*/ 26 w 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7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06" name="Freeform 167"/>
                <p:cNvSpPr>
                  <a:spLocks/>
                </p:cNvSpPr>
                <p:nvPr/>
              </p:nvSpPr>
              <p:spPr bwMode="auto">
                <a:xfrm>
                  <a:off x="4240" y="3037"/>
                  <a:ext cx="26" cy="18"/>
                </a:xfrm>
                <a:custGeom>
                  <a:avLst/>
                  <a:gdLst>
                    <a:gd name="T0" fmla="*/ 25 w 26"/>
                    <a:gd name="T1" fmla="*/ 0 h 18"/>
                    <a:gd name="T2" fmla="*/ 0 w 26"/>
                    <a:gd name="T3" fmla="*/ 0 h 18"/>
                    <a:gd name="T4" fmla="*/ 0 w 26"/>
                    <a:gd name="T5" fmla="*/ 17 h 18"/>
                    <a:gd name="T6" fmla="*/ 25 w 26"/>
                    <a:gd name="T7" fmla="*/ 17 h 18"/>
                    <a:gd name="T8" fmla="*/ 25 w 26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8"/>
                    <a:gd name="T17" fmla="*/ 26 w 2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8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81" name="Group 168"/>
              <p:cNvGrpSpPr>
                <a:grpSpLocks/>
              </p:cNvGrpSpPr>
              <p:nvPr/>
            </p:nvGrpSpPr>
            <p:grpSpPr bwMode="auto">
              <a:xfrm>
                <a:off x="4196" y="2951"/>
                <a:ext cx="20" cy="37"/>
                <a:chOff x="4196" y="2951"/>
                <a:chExt cx="20" cy="37"/>
              </a:xfrm>
            </p:grpSpPr>
            <p:sp>
              <p:nvSpPr>
                <p:cNvPr id="12403" name="Freeform 169"/>
                <p:cNvSpPr>
                  <a:spLocks/>
                </p:cNvSpPr>
                <p:nvPr/>
              </p:nvSpPr>
              <p:spPr bwMode="auto">
                <a:xfrm>
                  <a:off x="4196" y="2954"/>
                  <a:ext cx="18" cy="34"/>
                </a:xfrm>
                <a:custGeom>
                  <a:avLst/>
                  <a:gdLst>
                    <a:gd name="T0" fmla="*/ 17 w 18"/>
                    <a:gd name="T1" fmla="*/ 0 h 34"/>
                    <a:gd name="T2" fmla="*/ 0 w 18"/>
                    <a:gd name="T3" fmla="*/ 0 h 34"/>
                    <a:gd name="T4" fmla="*/ 0 w 18"/>
                    <a:gd name="T5" fmla="*/ 33 h 34"/>
                    <a:gd name="T6" fmla="*/ 17 w 18"/>
                    <a:gd name="T7" fmla="*/ 33 h 34"/>
                    <a:gd name="T8" fmla="*/ 17 w 18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7" y="3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04" name="Freeform 170"/>
                <p:cNvSpPr>
                  <a:spLocks/>
                </p:cNvSpPr>
                <p:nvPr/>
              </p:nvSpPr>
              <p:spPr bwMode="auto">
                <a:xfrm>
                  <a:off x="4198" y="2951"/>
                  <a:ext cx="18" cy="34"/>
                </a:xfrm>
                <a:custGeom>
                  <a:avLst/>
                  <a:gdLst>
                    <a:gd name="T0" fmla="*/ 17 w 18"/>
                    <a:gd name="T1" fmla="*/ 0 h 34"/>
                    <a:gd name="T2" fmla="*/ 0 w 18"/>
                    <a:gd name="T3" fmla="*/ 0 h 34"/>
                    <a:gd name="T4" fmla="*/ 0 w 18"/>
                    <a:gd name="T5" fmla="*/ 33 h 34"/>
                    <a:gd name="T6" fmla="*/ 17 w 18"/>
                    <a:gd name="T7" fmla="*/ 33 h 34"/>
                    <a:gd name="T8" fmla="*/ 17 w 18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7" y="3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82" name="Group 171"/>
              <p:cNvGrpSpPr>
                <a:grpSpLocks/>
              </p:cNvGrpSpPr>
              <p:nvPr/>
            </p:nvGrpSpPr>
            <p:grpSpPr bwMode="auto">
              <a:xfrm>
                <a:off x="4195" y="2987"/>
                <a:ext cx="20" cy="37"/>
                <a:chOff x="4195" y="2987"/>
                <a:chExt cx="20" cy="37"/>
              </a:xfrm>
            </p:grpSpPr>
            <p:sp>
              <p:nvSpPr>
                <p:cNvPr id="12401" name="Freeform 172"/>
                <p:cNvSpPr>
                  <a:spLocks/>
                </p:cNvSpPr>
                <p:nvPr/>
              </p:nvSpPr>
              <p:spPr bwMode="auto">
                <a:xfrm>
                  <a:off x="4195" y="2990"/>
                  <a:ext cx="17" cy="34"/>
                </a:xfrm>
                <a:custGeom>
                  <a:avLst/>
                  <a:gdLst>
                    <a:gd name="T0" fmla="*/ 16 w 17"/>
                    <a:gd name="T1" fmla="*/ 0 h 34"/>
                    <a:gd name="T2" fmla="*/ 0 w 17"/>
                    <a:gd name="T3" fmla="*/ 0 h 34"/>
                    <a:gd name="T4" fmla="*/ 0 w 17"/>
                    <a:gd name="T5" fmla="*/ 33 h 34"/>
                    <a:gd name="T6" fmla="*/ 16 w 17"/>
                    <a:gd name="T7" fmla="*/ 33 h 34"/>
                    <a:gd name="T8" fmla="*/ 16 w 17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4"/>
                    <a:gd name="T17" fmla="*/ 17 w 17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4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6" y="33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02" name="Freeform 173"/>
                <p:cNvSpPr>
                  <a:spLocks/>
                </p:cNvSpPr>
                <p:nvPr/>
              </p:nvSpPr>
              <p:spPr bwMode="auto">
                <a:xfrm>
                  <a:off x="4197" y="2987"/>
                  <a:ext cx="18" cy="35"/>
                </a:xfrm>
                <a:custGeom>
                  <a:avLst/>
                  <a:gdLst>
                    <a:gd name="T0" fmla="*/ 17 w 18"/>
                    <a:gd name="T1" fmla="*/ 0 h 35"/>
                    <a:gd name="T2" fmla="*/ 0 w 18"/>
                    <a:gd name="T3" fmla="*/ 0 h 35"/>
                    <a:gd name="T4" fmla="*/ 0 w 18"/>
                    <a:gd name="T5" fmla="*/ 34 h 35"/>
                    <a:gd name="T6" fmla="*/ 17 w 18"/>
                    <a:gd name="T7" fmla="*/ 34 h 35"/>
                    <a:gd name="T8" fmla="*/ 17 w 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5"/>
                    <a:gd name="T17" fmla="*/ 18 w 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5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7" y="34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83" name="Group 174"/>
              <p:cNvGrpSpPr>
                <a:grpSpLocks/>
              </p:cNvGrpSpPr>
              <p:nvPr/>
            </p:nvGrpSpPr>
            <p:grpSpPr bwMode="auto">
              <a:xfrm>
                <a:off x="4095" y="2949"/>
                <a:ext cx="19" cy="31"/>
                <a:chOff x="4095" y="2949"/>
                <a:chExt cx="19" cy="31"/>
              </a:xfrm>
            </p:grpSpPr>
            <p:sp>
              <p:nvSpPr>
                <p:cNvPr id="12399" name="Freeform 175"/>
                <p:cNvSpPr>
                  <a:spLocks/>
                </p:cNvSpPr>
                <p:nvPr/>
              </p:nvSpPr>
              <p:spPr bwMode="auto">
                <a:xfrm>
                  <a:off x="4095" y="2953"/>
                  <a:ext cx="17" cy="27"/>
                </a:xfrm>
                <a:custGeom>
                  <a:avLst/>
                  <a:gdLst>
                    <a:gd name="T0" fmla="*/ 16 w 17"/>
                    <a:gd name="T1" fmla="*/ 0 h 27"/>
                    <a:gd name="T2" fmla="*/ 0 w 17"/>
                    <a:gd name="T3" fmla="*/ 0 h 27"/>
                    <a:gd name="T4" fmla="*/ 0 w 17"/>
                    <a:gd name="T5" fmla="*/ 26 h 27"/>
                    <a:gd name="T6" fmla="*/ 16 w 17"/>
                    <a:gd name="T7" fmla="*/ 26 h 27"/>
                    <a:gd name="T8" fmla="*/ 16 w 17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7"/>
                    <a:gd name="T17" fmla="*/ 17 w 1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7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6" y="2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00" name="Freeform 176"/>
                <p:cNvSpPr>
                  <a:spLocks/>
                </p:cNvSpPr>
                <p:nvPr/>
              </p:nvSpPr>
              <p:spPr bwMode="auto">
                <a:xfrm>
                  <a:off x="4097" y="2949"/>
                  <a:ext cx="17" cy="28"/>
                </a:xfrm>
                <a:custGeom>
                  <a:avLst/>
                  <a:gdLst>
                    <a:gd name="T0" fmla="*/ 16 w 17"/>
                    <a:gd name="T1" fmla="*/ 0 h 28"/>
                    <a:gd name="T2" fmla="*/ 0 w 17"/>
                    <a:gd name="T3" fmla="*/ 0 h 28"/>
                    <a:gd name="T4" fmla="*/ 0 w 17"/>
                    <a:gd name="T5" fmla="*/ 27 h 28"/>
                    <a:gd name="T6" fmla="*/ 16 w 17"/>
                    <a:gd name="T7" fmla="*/ 27 h 28"/>
                    <a:gd name="T8" fmla="*/ 16 w 1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8"/>
                    <a:gd name="T17" fmla="*/ 17 w 1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8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6" y="2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84" name="Group 177"/>
              <p:cNvGrpSpPr>
                <a:grpSpLocks/>
              </p:cNvGrpSpPr>
              <p:nvPr/>
            </p:nvGrpSpPr>
            <p:grpSpPr bwMode="auto">
              <a:xfrm>
                <a:off x="4231" y="2949"/>
                <a:ext cx="19" cy="82"/>
                <a:chOff x="4231" y="2949"/>
                <a:chExt cx="19" cy="82"/>
              </a:xfrm>
            </p:grpSpPr>
            <p:sp>
              <p:nvSpPr>
                <p:cNvPr id="12397" name="Freeform 178"/>
                <p:cNvSpPr>
                  <a:spLocks/>
                </p:cNvSpPr>
                <p:nvPr/>
              </p:nvSpPr>
              <p:spPr bwMode="auto">
                <a:xfrm>
                  <a:off x="4231" y="2953"/>
                  <a:ext cx="18" cy="78"/>
                </a:xfrm>
                <a:custGeom>
                  <a:avLst/>
                  <a:gdLst>
                    <a:gd name="T0" fmla="*/ 17 w 18"/>
                    <a:gd name="T1" fmla="*/ 0 h 78"/>
                    <a:gd name="T2" fmla="*/ 0 w 18"/>
                    <a:gd name="T3" fmla="*/ 0 h 78"/>
                    <a:gd name="T4" fmla="*/ 0 w 18"/>
                    <a:gd name="T5" fmla="*/ 77 h 78"/>
                    <a:gd name="T6" fmla="*/ 17 w 18"/>
                    <a:gd name="T7" fmla="*/ 77 h 78"/>
                    <a:gd name="T8" fmla="*/ 17 w 18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8"/>
                    <a:gd name="T17" fmla="*/ 18 w 18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8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7" y="77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98" name="Freeform 179"/>
                <p:cNvSpPr>
                  <a:spLocks/>
                </p:cNvSpPr>
                <p:nvPr/>
              </p:nvSpPr>
              <p:spPr bwMode="auto">
                <a:xfrm>
                  <a:off x="4232" y="2949"/>
                  <a:ext cx="18" cy="79"/>
                </a:xfrm>
                <a:custGeom>
                  <a:avLst/>
                  <a:gdLst>
                    <a:gd name="T0" fmla="*/ 17 w 18"/>
                    <a:gd name="T1" fmla="*/ 0 h 79"/>
                    <a:gd name="T2" fmla="*/ 0 w 18"/>
                    <a:gd name="T3" fmla="*/ 0 h 79"/>
                    <a:gd name="T4" fmla="*/ 0 w 18"/>
                    <a:gd name="T5" fmla="*/ 78 h 79"/>
                    <a:gd name="T6" fmla="*/ 17 w 18"/>
                    <a:gd name="T7" fmla="*/ 78 h 79"/>
                    <a:gd name="T8" fmla="*/ 17 w 18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7" y="7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85" name="Group 180"/>
              <p:cNvGrpSpPr>
                <a:grpSpLocks/>
              </p:cNvGrpSpPr>
              <p:nvPr/>
            </p:nvGrpSpPr>
            <p:grpSpPr bwMode="auto">
              <a:xfrm>
                <a:off x="4155" y="2916"/>
                <a:ext cx="21" cy="21"/>
                <a:chOff x="4155" y="2916"/>
                <a:chExt cx="21" cy="21"/>
              </a:xfrm>
            </p:grpSpPr>
            <p:sp>
              <p:nvSpPr>
                <p:cNvPr id="12395" name="Freeform 181"/>
                <p:cNvSpPr>
                  <a:spLocks/>
                </p:cNvSpPr>
                <p:nvPr/>
              </p:nvSpPr>
              <p:spPr bwMode="auto">
                <a:xfrm>
                  <a:off x="4155" y="2920"/>
                  <a:ext cx="20" cy="17"/>
                </a:xfrm>
                <a:custGeom>
                  <a:avLst/>
                  <a:gdLst>
                    <a:gd name="T0" fmla="*/ 19 w 20"/>
                    <a:gd name="T1" fmla="*/ 0 h 17"/>
                    <a:gd name="T2" fmla="*/ 0 w 20"/>
                    <a:gd name="T3" fmla="*/ 0 h 17"/>
                    <a:gd name="T4" fmla="*/ 0 w 20"/>
                    <a:gd name="T5" fmla="*/ 16 h 17"/>
                    <a:gd name="T6" fmla="*/ 19 w 20"/>
                    <a:gd name="T7" fmla="*/ 16 h 17"/>
                    <a:gd name="T8" fmla="*/ 19 w 2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7"/>
                    <a:gd name="T17" fmla="*/ 20 w 2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7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9" y="16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96" name="Freeform 182"/>
                <p:cNvSpPr>
                  <a:spLocks/>
                </p:cNvSpPr>
                <p:nvPr/>
              </p:nvSpPr>
              <p:spPr bwMode="auto">
                <a:xfrm>
                  <a:off x="4157" y="2916"/>
                  <a:ext cx="19" cy="19"/>
                </a:xfrm>
                <a:custGeom>
                  <a:avLst/>
                  <a:gdLst>
                    <a:gd name="T0" fmla="*/ 18 w 19"/>
                    <a:gd name="T1" fmla="*/ 0 h 19"/>
                    <a:gd name="T2" fmla="*/ 0 w 19"/>
                    <a:gd name="T3" fmla="*/ 0 h 19"/>
                    <a:gd name="T4" fmla="*/ 0 w 19"/>
                    <a:gd name="T5" fmla="*/ 18 h 19"/>
                    <a:gd name="T6" fmla="*/ 18 w 19"/>
                    <a:gd name="T7" fmla="*/ 18 h 19"/>
                    <a:gd name="T8" fmla="*/ 18 w 19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9"/>
                    <a:gd name="T17" fmla="*/ 19 w 19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9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8" y="18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86" name="Group 183"/>
              <p:cNvGrpSpPr>
                <a:grpSpLocks/>
              </p:cNvGrpSpPr>
              <p:nvPr/>
            </p:nvGrpSpPr>
            <p:grpSpPr bwMode="auto">
              <a:xfrm>
                <a:off x="3974" y="2933"/>
                <a:ext cx="24" cy="21"/>
                <a:chOff x="3974" y="2933"/>
                <a:chExt cx="24" cy="21"/>
              </a:xfrm>
            </p:grpSpPr>
            <p:sp>
              <p:nvSpPr>
                <p:cNvPr id="12393" name="Freeform 184"/>
                <p:cNvSpPr>
                  <a:spLocks/>
                </p:cNvSpPr>
                <p:nvPr/>
              </p:nvSpPr>
              <p:spPr bwMode="auto">
                <a:xfrm>
                  <a:off x="3974" y="2935"/>
                  <a:ext cx="21" cy="19"/>
                </a:xfrm>
                <a:custGeom>
                  <a:avLst/>
                  <a:gdLst>
                    <a:gd name="T0" fmla="*/ 20 w 21"/>
                    <a:gd name="T1" fmla="*/ 0 h 19"/>
                    <a:gd name="T2" fmla="*/ 0 w 21"/>
                    <a:gd name="T3" fmla="*/ 0 h 19"/>
                    <a:gd name="T4" fmla="*/ 0 w 21"/>
                    <a:gd name="T5" fmla="*/ 18 h 19"/>
                    <a:gd name="T6" fmla="*/ 20 w 21"/>
                    <a:gd name="T7" fmla="*/ 18 h 19"/>
                    <a:gd name="T8" fmla="*/ 20 w 2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9"/>
                    <a:gd name="T17" fmla="*/ 21 w 2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9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94" name="Freeform 185"/>
                <p:cNvSpPr>
                  <a:spLocks/>
                </p:cNvSpPr>
                <p:nvPr/>
              </p:nvSpPr>
              <p:spPr bwMode="auto">
                <a:xfrm>
                  <a:off x="3976" y="2933"/>
                  <a:ext cx="22" cy="18"/>
                </a:xfrm>
                <a:custGeom>
                  <a:avLst/>
                  <a:gdLst>
                    <a:gd name="T0" fmla="*/ 21 w 22"/>
                    <a:gd name="T1" fmla="*/ 0 h 18"/>
                    <a:gd name="T2" fmla="*/ 0 w 22"/>
                    <a:gd name="T3" fmla="*/ 0 h 18"/>
                    <a:gd name="T4" fmla="*/ 0 w 22"/>
                    <a:gd name="T5" fmla="*/ 17 h 18"/>
                    <a:gd name="T6" fmla="*/ 21 w 22"/>
                    <a:gd name="T7" fmla="*/ 17 h 18"/>
                    <a:gd name="T8" fmla="*/ 21 w 2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8"/>
                    <a:gd name="T17" fmla="*/ 22 w 2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8">
                      <a:moveTo>
                        <a:pt x="21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87" name="Group 186"/>
              <p:cNvGrpSpPr>
                <a:grpSpLocks/>
              </p:cNvGrpSpPr>
              <p:nvPr/>
            </p:nvGrpSpPr>
            <p:grpSpPr bwMode="auto">
              <a:xfrm>
                <a:off x="3924" y="2988"/>
                <a:ext cx="34" cy="20"/>
                <a:chOff x="3924" y="2988"/>
                <a:chExt cx="34" cy="20"/>
              </a:xfrm>
            </p:grpSpPr>
            <p:sp>
              <p:nvSpPr>
                <p:cNvPr id="12391" name="Freeform 187"/>
                <p:cNvSpPr>
                  <a:spLocks/>
                </p:cNvSpPr>
                <p:nvPr/>
              </p:nvSpPr>
              <p:spPr bwMode="auto">
                <a:xfrm>
                  <a:off x="3924" y="2991"/>
                  <a:ext cx="30" cy="17"/>
                </a:xfrm>
                <a:custGeom>
                  <a:avLst/>
                  <a:gdLst>
                    <a:gd name="T0" fmla="*/ 29 w 30"/>
                    <a:gd name="T1" fmla="*/ 0 h 17"/>
                    <a:gd name="T2" fmla="*/ 0 w 30"/>
                    <a:gd name="T3" fmla="*/ 0 h 17"/>
                    <a:gd name="T4" fmla="*/ 0 w 30"/>
                    <a:gd name="T5" fmla="*/ 16 h 17"/>
                    <a:gd name="T6" fmla="*/ 29 w 30"/>
                    <a:gd name="T7" fmla="*/ 16 h 17"/>
                    <a:gd name="T8" fmla="*/ 29 w 3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2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9" y="1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92" name="Freeform 188"/>
                <p:cNvSpPr>
                  <a:spLocks/>
                </p:cNvSpPr>
                <p:nvPr/>
              </p:nvSpPr>
              <p:spPr bwMode="auto">
                <a:xfrm>
                  <a:off x="3927" y="2988"/>
                  <a:ext cx="31" cy="17"/>
                </a:xfrm>
                <a:custGeom>
                  <a:avLst/>
                  <a:gdLst>
                    <a:gd name="T0" fmla="*/ 30 w 31"/>
                    <a:gd name="T1" fmla="*/ 0 h 17"/>
                    <a:gd name="T2" fmla="*/ 0 w 31"/>
                    <a:gd name="T3" fmla="*/ 0 h 17"/>
                    <a:gd name="T4" fmla="*/ 0 w 31"/>
                    <a:gd name="T5" fmla="*/ 16 h 17"/>
                    <a:gd name="T6" fmla="*/ 30 w 31"/>
                    <a:gd name="T7" fmla="*/ 16 h 17"/>
                    <a:gd name="T8" fmla="*/ 30 w 3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7"/>
                    <a:gd name="T17" fmla="*/ 31 w 3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7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0" y="1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88" name="Group 189"/>
              <p:cNvGrpSpPr>
                <a:grpSpLocks/>
              </p:cNvGrpSpPr>
              <p:nvPr/>
            </p:nvGrpSpPr>
            <p:grpSpPr bwMode="auto">
              <a:xfrm>
                <a:off x="3924" y="3012"/>
                <a:ext cx="34" cy="20"/>
                <a:chOff x="3924" y="3012"/>
                <a:chExt cx="34" cy="20"/>
              </a:xfrm>
            </p:grpSpPr>
            <p:sp>
              <p:nvSpPr>
                <p:cNvPr id="12389" name="Freeform 190"/>
                <p:cNvSpPr>
                  <a:spLocks/>
                </p:cNvSpPr>
                <p:nvPr/>
              </p:nvSpPr>
              <p:spPr bwMode="auto">
                <a:xfrm>
                  <a:off x="3924" y="3015"/>
                  <a:ext cx="30" cy="17"/>
                </a:xfrm>
                <a:custGeom>
                  <a:avLst/>
                  <a:gdLst>
                    <a:gd name="T0" fmla="*/ 29 w 30"/>
                    <a:gd name="T1" fmla="*/ 0 h 17"/>
                    <a:gd name="T2" fmla="*/ 0 w 30"/>
                    <a:gd name="T3" fmla="*/ 0 h 17"/>
                    <a:gd name="T4" fmla="*/ 0 w 30"/>
                    <a:gd name="T5" fmla="*/ 16 h 17"/>
                    <a:gd name="T6" fmla="*/ 29 w 30"/>
                    <a:gd name="T7" fmla="*/ 16 h 17"/>
                    <a:gd name="T8" fmla="*/ 29 w 3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2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9" y="1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90" name="Freeform 191"/>
                <p:cNvSpPr>
                  <a:spLocks/>
                </p:cNvSpPr>
                <p:nvPr/>
              </p:nvSpPr>
              <p:spPr bwMode="auto">
                <a:xfrm>
                  <a:off x="3927" y="3012"/>
                  <a:ext cx="31" cy="17"/>
                </a:xfrm>
                <a:custGeom>
                  <a:avLst/>
                  <a:gdLst>
                    <a:gd name="T0" fmla="*/ 30 w 31"/>
                    <a:gd name="T1" fmla="*/ 0 h 17"/>
                    <a:gd name="T2" fmla="*/ 0 w 31"/>
                    <a:gd name="T3" fmla="*/ 0 h 17"/>
                    <a:gd name="T4" fmla="*/ 0 w 31"/>
                    <a:gd name="T5" fmla="*/ 16 h 17"/>
                    <a:gd name="T6" fmla="*/ 30 w 31"/>
                    <a:gd name="T7" fmla="*/ 16 h 17"/>
                    <a:gd name="T8" fmla="*/ 30 w 3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7"/>
                    <a:gd name="T17" fmla="*/ 31 w 3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7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0" y="1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12306" name="Picture 19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072"/>
              <a:ext cx="55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19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072"/>
              <a:ext cx="55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Rectangle 194"/>
            <p:cNvSpPr>
              <a:spLocks noChangeArrowheads="1"/>
            </p:cNvSpPr>
            <p:nvPr/>
          </p:nvSpPr>
          <p:spPr bwMode="auto">
            <a:xfrm>
              <a:off x="3456" y="3600"/>
              <a:ext cx="39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20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PC</a:t>
              </a:r>
              <a:r>
                <a:rPr kumimoji="1" lang="zh-CN" altLang="en-US" sz="20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机</a:t>
              </a:r>
            </a:p>
          </p:txBody>
        </p:sp>
        <p:pic>
          <p:nvPicPr>
            <p:cNvPr id="12309" name="Picture 19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928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0" name="Line 196"/>
            <p:cNvSpPr>
              <a:spLocks noChangeShapeType="1"/>
            </p:cNvSpPr>
            <p:nvPr/>
          </p:nvSpPr>
          <p:spPr bwMode="auto">
            <a:xfrm flipH="1">
              <a:off x="1920" y="1920"/>
              <a:ext cx="1248" cy="816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1" name="Rectangle 197"/>
            <p:cNvSpPr>
              <a:spLocks noChangeArrowheads="1"/>
            </p:cNvSpPr>
            <p:nvPr/>
          </p:nvSpPr>
          <p:spPr bwMode="auto">
            <a:xfrm>
              <a:off x="1536" y="3552"/>
              <a:ext cx="7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400" b="1" i="1">
                  <a:solidFill>
                    <a:schemeClr val="hlink"/>
                  </a:solidFill>
                  <a:latin typeface="Times New Roman" panose="02020603050405020304" pitchFamily="18" charset="0"/>
                </a:rPr>
                <a:t>服务器</a:t>
              </a:r>
              <a:endParaRPr kumimoji="1" lang="zh-CN" altLang="en-US" sz="2400" i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2312" name="Group 198"/>
            <p:cNvGrpSpPr>
              <a:grpSpLocks/>
            </p:cNvGrpSpPr>
            <p:nvPr/>
          </p:nvGrpSpPr>
          <p:grpSpPr bwMode="auto">
            <a:xfrm>
              <a:off x="1920" y="2736"/>
              <a:ext cx="384" cy="240"/>
              <a:chOff x="3871" y="2900"/>
              <a:chExt cx="412" cy="210"/>
            </a:xfrm>
          </p:grpSpPr>
          <p:sp>
            <p:nvSpPr>
              <p:cNvPr id="12313" name="Freeform 199"/>
              <p:cNvSpPr>
                <a:spLocks/>
              </p:cNvSpPr>
              <p:nvPr/>
            </p:nvSpPr>
            <p:spPr bwMode="auto">
              <a:xfrm>
                <a:off x="3974" y="3072"/>
                <a:ext cx="215" cy="27"/>
              </a:xfrm>
              <a:custGeom>
                <a:avLst/>
                <a:gdLst>
                  <a:gd name="T0" fmla="*/ 214 w 215"/>
                  <a:gd name="T1" fmla="*/ 0 h 27"/>
                  <a:gd name="T2" fmla="*/ 0 w 215"/>
                  <a:gd name="T3" fmla="*/ 0 h 27"/>
                  <a:gd name="T4" fmla="*/ 0 w 215"/>
                  <a:gd name="T5" fmla="*/ 26 h 27"/>
                  <a:gd name="T6" fmla="*/ 214 w 215"/>
                  <a:gd name="T7" fmla="*/ 26 h 27"/>
                  <a:gd name="T8" fmla="*/ 214 w 21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27"/>
                  <a:gd name="T17" fmla="*/ 215 w 21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27">
                    <a:moveTo>
                      <a:pt x="214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214" y="26"/>
                    </a:lnTo>
                    <a:lnTo>
                      <a:pt x="214" y="0"/>
                    </a:lnTo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314" name="Group 200"/>
              <p:cNvGrpSpPr>
                <a:grpSpLocks/>
              </p:cNvGrpSpPr>
              <p:nvPr/>
            </p:nvGrpSpPr>
            <p:grpSpPr bwMode="auto">
              <a:xfrm>
                <a:off x="3992" y="3076"/>
                <a:ext cx="189" cy="18"/>
                <a:chOff x="3992" y="3076"/>
                <a:chExt cx="189" cy="18"/>
              </a:xfrm>
            </p:grpSpPr>
            <p:sp>
              <p:nvSpPr>
                <p:cNvPr id="12356" name="Line 201"/>
                <p:cNvSpPr>
                  <a:spLocks noChangeShapeType="1"/>
                </p:cNvSpPr>
                <p:nvPr/>
              </p:nvSpPr>
              <p:spPr bwMode="auto">
                <a:xfrm>
                  <a:off x="4181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57" name="Line 202"/>
                <p:cNvSpPr>
                  <a:spLocks noChangeShapeType="1"/>
                </p:cNvSpPr>
                <p:nvPr/>
              </p:nvSpPr>
              <p:spPr bwMode="auto">
                <a:xfrm>
                  <a:off x="416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58" name="Line 203"/>
                <p:cNvSpPr>
                  <a:spLocks noChangeShapeType="1"/>
                </p:cNvSpPr>
                <p:nvPr/>
              </p:nvSpPr>
              <p:spPr bwMode="auto">
                <a:xfrm>
                  <a:off x="4156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59" name="Line 204"/>
                <p:cNvSpPr>
                  <a:spLocks noChangeShapeType="1"/>
                </p:cNvSpPr>
                <p:nvPr/>
              </p:nvSpPr>
              <p:spPr bwMode="auto">
                <a:xfrm>
                  <a:off x="4143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0" name="Line 205"/>
                <p:cNvSpPr>
                  <a:spLocks noChangeShapeType="1"/>
                </p:cNvSpPr>
                <p:nvPr/>
              </p:nvSpPr>
              <p:spPr bwMode="auto">
                <a:xfrm>
                  <a:off x="4130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1" name="Line 206"/>
                <p:cNvSpPr>
                  <a:spLocks noChangeShapeType="1"/>
                </p:cNvSpPr>
                <p:nvPr/>
              </p:nvSpPr>
              <p:spPr bwMode="auto">
                <a:xfrm>
                  <a:off x="411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2" name="Line 207"/>
                <p:cNvSpPr>
                  <a:spLocks noChangeShapeType="1"/>
                </p:cNvSpPr>
                <p:nvPr/>
              </p:nvSpPr>
              <p:spPr bwMode="auto">
                <a:xfrm>
                  <a:off x="4105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3" name="Line 208"/>
                <p:cNvSpPr>
                  <a:spLocks noChangeShapeType="1"/>
                </p:cNvSpPr>
                <p:nvPr/>
              </p:nvSpPr>
              <p:spPr bwMode="auto">
                <a:xfrm>
                  <a:off x="4093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4" name="Line 209"/>
                <p:cNvSpPr>
                  <a:spLocks noChangeShapeType="1"/>
                </p:cNvSpPr>
                <p:nvPr/>
              </p:nvSpPr>
              <p:spPr bwMode="auto">
                <a:xfrm>
                  <a:off x="4081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5" name="Line 210"/>
                <p:cNvSpPr>
                  <a:spLocks noChangeShapeType="1"/>
                </p:cNvSpPr>
                <p:nvPr/>
              </p:nvSpPr>
              <p:spPr bwMode="auto">
                <a:xfrm>
                  <a:off x="4068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6" name="Line 211"/>
                <p:cNvSpPr>
                  <a:spLocks noChangeShapeType="1"/>
                </p:cNvSpPr>
                <p:nvPr/>
              </p:nvSpPr>
              <p:spPr bwMode="auto">
                <a:xfrm>
                  <a:off x="4054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7" name="Line 212"/>
                <p:cNvSpPr>
                  <a:spLocks noChangeShapeType="1"/>
                </p:cNvSpPr>
                <p:nvPr/>
              </p:nvSpPr>
              <p:spPr bwMode="auto">
                <a:xfrm>
                  <a:off x="4042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8" name="Line 213"/>
                <p:cNvSpPr>
                  <a:spLocks noChangeShapeType="1"/>
                </p:cNvSpPr>
                <p:nvPr/>
              </p:nvSpPr>
              <p:spPr bwMode="auto">
                <a:xfrm>
                  <a:off x="4030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69" name="Line 214"/>
                <p:cNvSpPr>
                  <a:spLocks noChangeShapeType="1"/>
                </p:cNvSpPr>
                <p:nvPr/>
              </p:nvSpPr>
              <p:spPr bwMode="auto">
                <a:xfrm>
                  <a:off x="4017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70" name="Line 215"/>
                <p:cNvSpPr>
                  <a:spLocks noChangeShapeType="1"/>
                </p:cNvSpPr>
                <p:nvPr/>
              </p:nvSpPr>
              <p:spPr bwMode="auto">
                <a:xfrm>
                  <a:off x="4004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71" name="Line 216"/>
                <p:cNvSpPr>
                  <a:spLocks noChangeShapeType="1"/>
                </p:cNvSpPr>
                <p:nvPr/>
              </p:nvSpPr>
              <p:spPr bwMode="auto">
                <a:xfrm>
                  <a:off x="3992" y="3076"/>
                  <a:ext cx="0" cy="18"/>
                </a:xfrm>
                <a:prstGeom prst="line">
                  <a:avLst/>
                </a:prstGeom>
                <a:noFill/>
                <a:ln w="12699">
                  <a:solidFill>
                    <a:srgbClr val="CC9933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15" name="Rectangle 217"/>
              <p:cNvSpPr>
                <a:spLocks noChangeArrowheads="1"/>
              </p:cNvSpPr>
              <p:nvPr/>
            </p:nvSpPr>
            <p:spPr bwMode="auto">
              <a:xfrm>
                <a:off x="3915" y="2900"/>
                <a:ext cx="368" cy="172"/>
              </a:xfrm>
              <a:prstGeom prst="rect">
                <a:avLst/>
              </a:prstGeom>
              <a:solidFill>
                <a:srgbClr val="ADD6A5"/>
              </a:solidFill>
              <a:ln w="12699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16" name="Freeform 218"/>
              <p:cNvSpPr>
                <a:spLocks/>
              </p:cNvSpPr>
              <p:nvPr/>
            </p:nvSpPr>
            <p:spPr bwMode="auto">
              <a:xfrm>
                <a:off x="3883" y="2904"/>
                <a:ext cx="25" cy="206"/>
              </a:xfrm>
              <a:custGeom>
                <a:avLst/>
                <a:gdLst>
                  <a:gd name="T0" fmla="*/ 0 w 25"/>
                  <a:gd name="T1" fmla="*/ 0 h 206"/>
                  <a:gd name="T2" fmla="*/ 24 w 25"/>
                  <a:gd name="T3" fmla="*/ 0 h 206"/>
                  <a:gd name="T4" fmla="*/ 24 w 25"/>
                  <a:gd name="T5" fmla="*/ 205 h 206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06"/>
                  <a:gd name="T11" fmla="*/ 25 w 25"/>
                  <a:gd name="T12" fmla="*/ 206 h 2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06">
                    <a:moveTo>
                      <a:pt x="0" y="0"/>
                    </a:moveTo>
                    <a:lnTo>
                      <a:pt x="24" y="0"/>
                    </a:lnTo>
                    <a:lnTo>
                      <a:pt x="24" y="205"/>
                    </a:lnTo>
                  </a:path>
                </a:pathLst>
              </a:custGeom>
              <a:noFill/>
              <a:ln w="25399" cap="rnd" cmpd="sng">
                <a:solidFill>
                  <a:srgbClr val="E9E7D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317" name="Group 219"/>
              <p:cNvGrpSpPr>
                <a:grpSpLocks/>
              </p:cNvGrpSpPr>
              <p:nvPr/>
            </p:nvGrpSpPr>
            <p:grpSpPr bwMode="auto">
              <a:xfrm>
                <a:off x="3871" y="2944"/>
                <a:ext cx="32" cy="23"/>
                <a:chOff x="3871" y="2944"/>
                <a:chExt cx="32" cy="23"/>
              </a:xfrm>
            </p:grpSpPr>
            <p:sp>
              <p:nvSpPr>
                <p:cNvPr id="12354" name="Freeform 220"/>
                <p:cNvSpPr>
                  <a:spLocks/>
                </p:cNvSpPr>
                <p:nvPr/>
              </p:nvSpPr>
              <p:spPr bwMode="auto">
                <a:xfrm>
                  <a:off x="3871" y="2949"/>
                  <a:ext cx="23" cy="17"/>
                </a:xfrm>
                <a:custGeom>
                  <a:avLst/>
                  <a:gdLst>
                    <a:gd name="T0" fmla="*/ 22 w 23"/>
                    <a:gd name="T1" fmla="*/ 0 h 17"/>
                    <a:gd name="T2" fmla="*/ 0 w 23"/>
                    <a:gd name="T3" fmla="*/ 0 h 17"/>
                    <a:gd name="T4" fmla="*/ 0 w 23"/>
                    <a:gd name="T5" fmla="*/ 16 h 17"/>
                    <a:gd name="T6" fmla="*/ 22 w 23"/>
                    <a:gd name="T7" fmla="*/ 16 h 17"/>
                    <a:gd name="T8" fmla="*/ 22 w 2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7"/>
                    <a:gd name="T17" fmla="*/ 23 w 2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7">
                      <a:moveTo>
                        <a:pt x="22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2" y="16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55" name="Freeform 221"/>
                <p:cNvSpPr>
                  <a:spLocks/>
                </p:cNvSpPr>
                <p:nvPr/>
              </p:nvSpPr>
              <p:spPr bwMode="auto">
                <a:xfrm>
                  <a:off x="3886" y="2944"/>
                  <a:ext cx="17" cy="23"/>
                </a:xfrm>
                <a:custGeom>
                  <a:avLst/>
                  <a:gdLst>
                    <a:gd name="T0" fmla="*/ 16 w 17"/>
                    <a:gd name="T1" fmla="*/ 0 h 23"/>
                    <a:gd name="T2" fmla="*/ 0 w 17"/>
                    <a:gd name="T3" fmla="*/ 0 h 23"/>
                    <a:gd name="T4" fmla="*/ 0 w 17"/>
                    <a:gd name="T5" fmla="*/ 22 h 23"/>
                    <a:gd name="T6" fmla="*/ 16 w 17"/>
                    <a:gd name="T7" fmla="*/ 22 h 23"/>
                    <a:gd name="T8" fmla="*/ 16 w 1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3"/>
                    <a:gd name="T17" fmla="*/ 17 w 1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3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5249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18" name="Group 222"/>
              <p:cNvGrpSpPr>
                <a:grpSpLocks/>
              </p:cNvGrpSpPr>
              <p:nvPr/>
            </p:nvGrpSpPr>
            <p:grpSpPr bwMode="auto">
              <a:xfrm>
                <a:off x="4118" y="2949"/>
                <a:ext cx="62" cy="54"/>
                <a:chOff x="4118" y="2949"/>
                <a:chExt cx="62" cy="54"/>
              </a:xfrm>
            </p:grpSpPr>
            <p:sp>
              <p:nvSpPr>
                <p:cNvPr id="12352" name="Freeform 223"/>
                <p:cNvSpPr>
                  <a:spLocks/>
                </p:cNvSpPr>
                <p:nvPr/>
              </p:nvSpPr>
              <p:spPr bwMode="auto">
                <a:xfrm>
                  <a:off x="4118" y="2953"/>
                  <a:ext cx="60" cy="50"/>
                </a:xfrm>
                <a:custGeom>
                  <a:avLst/>
                  <a:gdLst>
                    <a:gd name="T0" fmla="*/ 59 w 60"/>
                    <a:gd name="T1" fmla="*/ 0 h 50"/>
                    <a:gd name="T2" fmla="*/ 0 w 60"/>
                    <a:gd name="T3" fmla="*/ 0 h 50"/>
                    <a:gd name="T4" fmla="*/ 0 w 60"/>
                    <a:gd name="T5" fmla="*/ 49 h 50"/>
                    <a:gd name="T6" fmla="*/ 59 w 60"/>
                    <a:gd name="T7" fmla="*/ 49 h 50"/>
                    <a:gd name="T8" fmla="*/ 59 w 6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0"/>
                    <a:gd name="T17" fmla="*/ 60 w 6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0">
                      <a:moveTo>
                        <a:pt x="59" y="0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59" y="49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53" name="Freeform 224"/>
                <p:cNvSpPr>
                  <a:spLocks/>
                </p:cNvSpPr>
                <p:nvPr/>
              </p:nvSpPr>
              <p:spPr bwMode="auto">
                <a:xfrm>
                  <a:off x="4120" y="2949"/>
                  <a:ext cx="60" cy="50"/>
                </a:xfrm>
                <a:custGeom>
                  <a:avLst/>
                  <a:gdLst>
                    <a:gd name="T0" fmla="*/ 59 w 60"/>
                    <a:gd name="T1" fmla="*/ 0 h 50"/>
                    <a:gd name="T2" fmla="*/ 0 w 60"/>
                    <a:gd name="T3" fmla="*/ 0 h 50"/>
                    <a:gd name="T4" fmla="*/ 0 w 60"/>
                    <a:gd name="T5" fmla="*/ 49 h 50"/>
                    <a:gd name="T6" fmla="*/ 59 w 60"/>
                    <a:gd name="T7" fmla="*/ 49 h 50"/>
                    <a:gd name="T8" fmla="*/ 59 w 6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0"/>
                    <a:gd name="T17" fmla="*/ 60 w 6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0">
                      <a:moveTo>
                        <a:pt x="59" y="0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59" y="49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19" name="Group 225"/>
              <p:cNvGrpSpPr>
                <a:grpSpLocks/>
              </p:cNvGrpSpPr>
              <p:nvPr/>
            </p:nvGrpSpPr>
            <p:grpSpPr bwMode="auto">
              <a:xfrm>
                <a:off x="4009" y="2998"/>
                <a:ext cx="79" cy="70"/>
                <a:chOff x="4009" y="2998"/>
                <a:chExt cx="79" cy="70"/>
              </a:xfrm>
            </p:grpSpPr>
            <p:sp>
              <p:nvSpPr>
                <p:cNvPr id="12350" name="Freeform 226"/>
                <p:cNvSpPr>
                  <a:spLocks/>
                </p:cNvSpPr>
                <p:nvPr/>
              </p:nvSpPr>
              <p:spPr bwMode="auto">
                <a:xfrm>
                  <a:off x="4009" y="3002"/>
                  <a:ext cx="76" cy="66"/>
                </a:xfrm>
                <a:custGeom>
                  <a:avLst/>
                  <a:gdLst>
                    <a:gd name="T0" fmla="*/ 75 w 76"/>
                    <a:gd name="T1" fmla="*/ 0 h 66"/>
                    <a:gd name="T2" fmla="*/ 0 w 76"/>
                    <a:gd name="T3" fmla="*/ 0 h 66"/>
                    <a:gd name="T4" fmla="*/ 0 w 76"/>
                    <a:gd name="T5" fmla="*/ 65 h 66"/>
                    <a:gd name="T6" fmla="*/ 75 w 76"/>
                    <a:gd name="T7" fmla="*/ 65 h 66"/>
                    <a:gd name="T8" fmla="*/ 75 w 76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66"/>
                    <a:gd name="T17" fmla="*/ 76 w 7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66">
                      <a:moveTo>
                        <a:pt x="75" y="0"/>
                      </a:move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75" y="65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51" name="Freeform 227"/>
                <p:cNvSpPr>
                  <a:spLocks/>
                </p:cNvSpPr>
                <p:nvPr/>
              </p:nvSpPr>
              <p:spPr bwMode="auto">
                <a:xfrm>
                  <a:off x="4012" y="2998"/>
                  <a:ext cx="76" cy="67"/>
                </a:xfrm>
                <a:custGeom>
                  <a:avLst/>
                  <a:gdLst>
                    <a:gd name="T0" fmla="*/ 75 w 76"/>
                    <a:gd name="T1" fmla="*/ 0 h 67"/>
                    <a:gd name="T2" fmla="*/ 0 w 76"/>
                    <a:gd name="T3" fmla="*/ 0 h 67"/>
                    <a:gd name="T4" fmla="*/ 0 w 76"/>
                    <a:gd name="T5" fmla="*/ 66 h 67"/>
                    <a:gd name="T6" fmla="*/ 75 w 76"/>
                    <a:gd name="T7" fmla="*/ 66 h 67"/>
                    <a:gd name="T8" fmla="*/ 75 w 7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67"/>
                    <a:gd name="T17" fmla="*/ 76 w 7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67">
                      <a:moveTo>
                        <a:pt x="75" y="0"/>
                      </a:move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75" y="66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0" name="Group 228"/>
              <p:cNvGrpSpPr>
                <a:grpSpLocks/>
              </p:cNvGrpSpPr>
              <p:nvPr/>
            </p:nvGrpSpPr>
            <p:grpSpPr bwMode="auto">
              <a:xfrm>
                <a:off x="4256" y="2949"/>
                <a:ext cx="20" cy="82"/>
                <a:chOff x="4256" y="2949"/>
                <a:chExt cx="20" cy="82"/>
              </a:xfrm>
            </p:grpSpPr>
            <p:sp>
              <p:nvSpPr>
                <p:cNvPr id="12348" name="Freeform 229"/>
                <p:cNvSpPr>
                  <a:spLocks/>
                </p:cNvSpPr>
                <p:nvPr/>
              </p:nvSpPr>
              <p:spPr bwMode="auto">
                <a:xfrm>
                  <a:off x="4256" y="2953"/>
                  <a:ext cx="17" cy="78"/>
                </a:xfrm>
                <a:custGeom>
                  <a:avLst/>
                  <a:gdLst>
                    <a:gd name="T0" fmla="*/ 16 w 17"/>
                    <a:gd name="T1" fmla="*/ 0 h 78"/>
                    <a:gd name="T2" fmla="*/ 0 w 17"/>
                    <a:gd name="T3" fmla="*/ 0 h 78"/>
                    <a:gd name="T4" fmla="*/ 0 w 17"/>
                    <a:gd name="T5" fmla="*/ 77 h 78"/>
                    <a:gd name="T6" fmla="*/ 16 w 17"/>
                    <a:gd name="T7" fmla="*/ 77 h 78"/>
                    <a:gd name="T8" fmla="*/ 16 w 1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78"/>
                    <a:gd name="T17" fmla="*/ 17 w 17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78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6" y="7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49" name="Freeform 230"/>
                <p:cNvSpPr>
                  <a:spLocks/>
                </p:cNvSpPr>
                <p:nvPr/>
              </p:nvSpPr>
              <p:spPr bwMode="auto">
                <a:xfrm>
                  <a:off x="4258" y="2949"/>
                  <a:ext cx="18" cy="79"/>
                </a:xfrm>
                <a:custGeom>
                  <a:avLst/>
                  <a:gdLst>
                    <a:gd name="T0" fmla="*/ 17 w 18"/>
                    <a:gd name="T1" fmla="*/ 0 h 79"/>
                    <a:gd name="T2" fmla="*/ 0 w 18"/>
                    <a:gd name="T3" fmla="*/ 0 h 79"/>
                    <a:gd name="T4" fmla="*/ 0 w 18"/>
                    <a:gd name="T5" fmla="*/ 78 h 79"/>
                    <a:gd name="T6" fmla="*/ 17 w 18"/>
                    <a:gd name="T7" fmla="*/ 78 h 79"/>
                    <a:gd name="T8" fmla="*/ 17 w 18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7" y="7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1" name="Group 231"/>
              <p:cNvGrpSpPr>
                <a:grpSpLocks/>
              </p:cNvGrpSpPr>
              <p:nvPr/>
            </p:nvGrpSpPr>
            <p:grpSpPr bwMode="auto">
              <a:xfrm>
                <a:off x="4238" y="3037"/>
                <a:ext cx="28" cy="21"/>
                <a:chOff x="4238" y="3037"/>
                <a:chExt cx="28" cy="21"/>
              </a:xfrm>
            </p:grpSpPr>
            <p:sp>
              <p:nvSpPr>
                <p:cNvPr id="12346" name="Freeform 232"/>
                <p:cNvSpPr>
                  <a:spLocks/>
                </p:cNvSpPr>
                <p:nvPr/>
              </p:nvSpPr>
              <p:spPr bwMode="auto">
                <a:xfrm>
                  <a:off x="4238" y="3041"/>
                  <a:ext cx="26" cy="17"/>
                </a:xfrm>
                <a:custGeom>
                  <a:avLst/>
                  <a:gdLst>
                    <a:gd name="T0" fmla="*/ 25 w 26"/>
                    <a:gd name="T1" fmla="*/ 0 h 17"/>
                    <a:gd name="T2" fmla="*/ 0 w 26"/>
                    <a:gd name="T3" fmla="*/ 0 h 17"/>
                    <a:gd name="T4" fmla="*/ 0 w 26"/>
                    <a:gd name="T5" fmla="*/ 16 h 17"/>
                    <a:gd name="T6" fmla="*/ 25 w 26"/>
                    <a:gd name="T7" fmla="*/ 16 h 17"/>
                    <a:gd name="T8" fmla="*/ 25 w 2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7"/>
                    <a:gd name="T17" fmla="*/ 26 w 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7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47" name="Freeform 233"/>
                <p:cNvSpPr>
                  <a:spLocks/>
                </p:cNvSpPr>
                <p:nvPr/>
              </p:nvSpPr>
              <p:spPr bwMode="auto">
                <a:xfrm>
                  <a:off x="4240" y="3037"/>
                  <a:ext cx="26" cy="18"/>
                </a:xfrm>
                <a:custGeom>
                  <a:avLst/>
                  <a:gdLst>
                    <a:gd name="T0" fmla="*/ 25 w 26"/>
                    <a:gd name="T1" fmla="*/ 0 h 18"/>
                    <a:gd name="T2" fmla="*/ 0 w 26"/>
                    <a:gd name="T3" fmla="*/ 0 h 18"/>
                    <a:gd name="T4" fmla="*/ 0 w 26"/>
                    <a:gd name="T5" fmla="*/ 17 h 18"/>
                    <a:gd name="T6" fmla="*/ 25 w 26"/>
                    <a:gd name="T7" fmla="*/ 17 h 18"/>
                    <a:gd name="T8" fmla="*/ 25 w 26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8"/>
                    <a:gd name="T17" fmla="*/ 26 w 2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8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2" name="Group 234"/>
              <p:cNvGrpSpPr>
                <a:grpSpLocks/>
              </p:cNvGrpSpPr>
              <p:nvPr/>
            </p:nvGrpSpPr>
            <p:grpSpPr bwMode="auto">
              <a:xfrm>
                <a:off x="4196" y="2951"/>
                <a:ext cx="20" cy="37"/>
                <a:chOff x="4196" y="2951"/>
                <a:chExt cx="20" cy="37"/>
              </a:xfrm>
            </p:grpSpPr>
            <p:sp>
              <p:nvSpPr>
                <p:cNvPr id="12344" name="Freeform 235"/>
                <p:cNvSpPr>
                  <a:spLocks/>
                </p:cNvSpPr>
                <p:nvPr/>
              </p:nvSpPr>
              <p:spPr bwMode="auto">
                <a:xfrm>
                  <a:off x="4196" y="2954"/>
                  <a:ext cx="18" cy="34"/>
                </a:xfrm>
                <a:custGeom>
                  <a:avLst/>
                  <a:gdLst>
                    <a:gd name="T0" fmla="*/ 17 w 18"/>
                    <a:gd name="T1" fmla="*/ 0 h 34"/>
                    <a:gd name="T2" fmla="*/ 0 w 18"/>
                    <a:gd name="T3" fmla="*/ 0 h 34"/>
                    <a:gd name="T4" fmla="*/ 0 w 18"/>
                    <a:gd name="T5" fmla="*/ 33 h 34"/>
                    <a:gd name="T6" fmla="*/ 17 w 18"/>
                    <a:gd name="T7" fmla="*/ 33 h 34"/>
                    <a:gd name="T8" fmla="*/ 17 w 18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7" y="3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45" name="Freeform 236"/>
                <p:cNvSpPr>
                  <a:spLocks/>
                </p:cNvSpPr>
                <p:nvPr/>
              </p:nvSpPr>
              <p:spPr bwMode="auto">
                <a:xfrm>
                  <a:off x="4198" y="2951"/>
                  <a:ext cx="18" cy="34"/>
                </a:xfrm>
                <a:custGeom>
                  <a:avLst/>
                  <a:gdLst>
                    <a:gd name="T0" fmla="*/ 17 w 18"/>
                    <a:gd name="T1" fmla="*/ 0 h 34"/>
                    <a:gd name="T2" fmla="*/ 0 w 18"/>
                    <a:gd name="T3" fmla="*/ 0 h 34"/>
                    <a:gd name="T4" fmla="*/ 0 w 18"/>
                    <a:gd name="T5" fmla="*/ 33 h 34"/>
                    <a:gd name="T6" fmla="*/ 17 w 18"/>
                    <a:gd name="T7" fmla="*/ 33 h 34"/>
                    <a:gd name="T8" fmla="*/ 17 w 18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7" y="3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3" name="Group 237"/>
              <p:cNvGrpSpPr>
                <a:grpSpLocks/>
              </p:cNvGrpSpPr>
              <p:nvPr/>
            </p:nvGrpSpPr>
            <p:grpSpPr bwMode="auto">
              <a:xfrm>
                <a:off x="4195" y="2987"/>
                <a:ext cx="20" cy="37"/>
                <a:chOff x="4195" y="2987"/>
                <a:chExt cx="20" cy="37"/>
              </a:xfrm>
            </p:grpSpPr>
            <p:sp>
              <p:nvSpPr>
                <p:cNvPr id="12342" name="Freeform 238"/>
                <p:cNvSpPr>
                  <a:spLocks/>
                </p:cNvSpPr>
                <p:nvPr/>
              </p:nvSpPr>
              <p:spPr bwMode="auto">
                <a:xfrm>
                  <a:off x="4195" y="2990"/>
                  <a:ext cx="17" cy="34"/>
                </a:xfrm>
                <a:custGeom>
                  <a:avLst/>
                  <a:gdLst>
                    <a:gd name="T0" fmla="*/ 16 w 17"/>
                    <a:gd name="T1" fmla="*/ 0 h 34"/>
                    <a:gd name="T2" fmla="*/ 0 w 17"/>
                    <a:gd name="T3" fmla="*/ 0 h 34"/>
                    <a:gd name="T4" fmla="*/ 0 w 17"/>
                    <a:gd name="T5" fmla="*/ 33 h 34"/>
                    <a:gd name="T6" fmla="*/ 16 w 17"/>
                    <a:gd name="T7" fmla="*/ 33 h 34"/>
                    <a:gd name="T8" fmla="*/ 16 w 17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4"/>
                    <a:gd name="T17" fmla="*/ 17 w 17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4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6" y="33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43" name="Freeform 239"/>
                <p:cNvSpPr>
                  <a:spLocks/>
                </p:cNvSpPr>
                <p:nvPr/>
              </p:nvSpPr>
              <p:spPr bwMode="auto">
                <a:xfrm>
                  <a:off x="4197" y="2987"/>
                  <a:ext cx="18" cy="35"/>
                </a:xfrm>
                <a:custGeom>
                  <a:avLst/>
                  <a:gdLst>
                    <a:gd name="T0" fmla="*/ 17 w 18"/>
                    <a:gd name="T1" fmla="*/ 0 h 35"/>
                    <a:gd name="T2" fmla="*/ 0 w 18"/>
                    <a:gd name="T3" fmla="*/ 0 h 35"/>
                    <a:gd name="T4" fmla="*/ 0 w 18"/>
                    <a:gd name="T5" fmla="*/ 34 h 35"/>
                    <a:gd name="T6" fmla="*/ 17 w 18"/>
                    <a:gd name="T7" fmla="*/ 34 h 35"/>
                    <a:gd name="T8" fmla="*/ 17 w 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5"/>
                    <a:gd name="T17" fmla="*/ 18 w 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5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7" y="34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4" name="Group 240"/>
              <p:cNvGrpSpPr>
                <a:grpSpLocks/>
              </p:cNvGrpSpPr>
              <p:nvPr/>
            </p:nvGrpSpPr>
            <p:grpSpPr bwMode="auto">
              <a:xfrm>
                <a:off x="4095" y="2949"/>
                <a:ext cx="19" cy="31"/>
                <a:chOff x="4095" y="2949"/>
                <a:chExt cx="19" cy="31"/>
              </a:xfrm>
            </p:grpSpPr>
            <p:sp>
              <p:nvSpPr>
                <p:cNvPr id="12340" name="Freeform 241"/>
                <p:cNvSpPr>
                  <a:spLocks/>
                </p:cNvSpPr>
                <p:nvPr/>
              </p:nvSpPr>
              <p:spPr bwMode="auto">
                <a:xfrm>
                  <a:off x="4095" y="2953"/>
                  <a:ext cx="17" cy="27"/>
                </a:xfrm>
                <a:custGeom>
                  <a:avLst/>
                  <a:gdLst>
                    <a:gd name="T0" fmla="*/ 16 w 17"/>
                    <a:gd name="T1" fmla="*/ 0 h 27"/>
                    <a:gd name="T2" fmla="*/ 0 w 17"/>
                    <a:gd name="T3" fmla="*/ 0 h 27"/>
                    <a:gd name="T4" fmla="*/ 0 w 17"/>
                    <a:gd name="T5" fmla="*/ 26 h 27"/>
                    <a:gd name="T6" fmla="*/ 16 w 17"/>
                    <a:gd name="T7" fmla="*/ 26 h 27"/>
                    <a:gd name="T8" fmla="*/ 16 w 17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7"/>
                    <a:gd name="T17" fmla="*/ 17 w 1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7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6" y="2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41" name="Freeform 242"/>
                <p:cNvSpPr>
                  <a:spLocks/>
                </p:cNvSpPr>
                <p:nvPr/>
              </p:nvSpPr>
              <p:spPr bwMode="auto">
                <a:xfrm>
                  <a:off x="4097" y="2949"/>
                  <a:ext cx="17" cy="28"/>
                </a:xfrm>
                <a:custGeom>
                  <a:avLst/>
                  <a:gdLst>
                    <a:gd name="T0" fmla="*/ 16 w 17"/>
                    <a:gd name="T1" fmla="*/ 0 h 28"/>
                    <a:gd name="T2" fmla="*/ 0 w 17"/>
                    <a:gd name="T3" fmla="*/ 0 h 28"/>
                    <a:gd name="T4" fmla="*/ 0 w 17"/>
                    <a:gd name="T5" fmla="*/ 27 h 28"/>
                    <a:gd name="T6" fmla="*/ 16 w 17"/>
                    <a:gd name="T7" fmla="*/ 27 h 28"/>
                    <a:gd name="T8" fmla="*/ 16 w 1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8"/>
                    <a:gd name="T17" fmla="*/ 17 w 1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8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6" y="2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5" name="Group 243"/>
              <p:cNvGrpSpPr>
                <a:grpSpLocks/>
              </p:cNvGrpSpPr>
              <p:nvPr/>
            </p:nvGrpSpPr>
            <p:grpSpPr bwMode="auto">
              <a:xfrm>
                <a:off x="4231" y="2949"/>
                <a:ext cx="19" cy="82"/>
                <a:chOff x="4231" y="2949"/>
                <a:chExt cx="19" cy="82"/>
              </a:xfrm>
            </p:grpSpPr>
            <p:sp>
              <p:nvSpPr>
                <p:cNvPr id="12338" name="Freeform 244"/>
                <p:cNvSpPr>
                  <a:spLocks/>
                </p:cNvSpPr>
                <p:nvPr/>
              </p:nvSpPr>
              <p:spPr bwMode="auto">
                <a:xfrm>
                  <a:off x="4231" y="2953"/>
                  <a:ext cx="18" cy="78"/>
                </a:xfrm>
                <a:custGeom>
                  <a:avLst/>
                  <a:gdLst>
                    <a:gd name="T0" fmla="*/ 17 w 18"/>
                    <a:gd name="T1" fmla="*/ 0 h 78"/>
                    <a:gd name="T2" fmla="*/ 0 w 18"/>
                    <a:gd name="T3" fmla="*/ 0 h 78"/>
                    <a:gd name="T4" fmla="*/ 0 w 18"/>
                    <a:gd name="T5" fmla="*/ 77 h 78"/>
                    <a:gd name="T6" fmla="*/ 17 w 18"/>
                    <a:gd name="T7" fmla="*/ 77 h 78"/>
                    <a:gd name="T8" fmla="*/ 17 w 18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8"/>
                    <a:gd name="T17" fmla="*/ 18 w 18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8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7" y="77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9" name="Freeform 245"/>
                <p:cNvSpPr>
                  <a:spLocks/>
                </p:cNvSpPr>
                <p:nvPr/>
              </p:nvSpPr>
              <p:spPr bwMode="auto">
                <a:xfrm>
                  <a:off x="4232" y="2949"/>
                  <a:ext cx="18" cy="79"/>
                </a:xfrm>
                <a:custGeom>
                  <a:avLst/>
                  <a:gdLst>
                    <a:gd name="T0" fmla="*/ 17 w 18"/>
                    <a:gd name="T1" fmla="*/ 0 h 79"/>
                    <a:gd name="T2" fmla="*/ 0 w 18"/>
                    <a:gd name="T3" fmla="*/ 0 h 79"/>
                    <a:gd name="T4" fmla="*/ 0 w 18"/>
                    <a:gd name="T5" fmla="*/ 78 h 79"/>
                    <a:gd name="T6" fmla="*/ 17 w 18"/>
                    <a:gd name="T7" fmla="*/ 78 h 79"/>
                    <a:gd name="T8" fmla="*/ 17 w 18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7" y="7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6" name="Group 246"/>
              <p:cNvGrpSpPr>
                <a:grpSpLocks/>
              </p:cNvGrpSpPr>
              <p:nvPr/>
            </p:nvGrpSpPr>
            <p:grpSpPr bwMode="auto">
              <a:xfrm>
                <a:off x="4155" y="2916"/>
                <a:ext cx="21" cy="21"/>
                <a:chOff x="4155" y="2916"/>
                <a:chExt cx="21" cy="21"/>
              </a:xfrm>
            </p:grpSpPr>
            <p:sp>
              <p:nvSpPr>
                <p:cNvPr id="12336" name="Freeform 247"/>
                <p:cNvSpPr>
                  <a:spLocks/>
                </p:cNvSpPr>
                <p:nvPr/>
              </p:nvSpPr>
              <p:spPr bwMode="auto">
                <a:xfrm>
                  <a:off x="4155" y="2920"/>
                  <a:ext cx="20" cy="17"/>
                </a:xfrm>
                <a:custGeom>
                  <a:avLst/>
                  <a:gdLst>
                    <a:gd name="T0" fmla="*/ 19 w 20"/>
                    <a:gd name="T1" fmla="*/ 0 h 17"/>
                    <a:gd name="T2" fmla="*/ 0 w 20"/>
                    <a:gd name="T3" fmla="*/ 0 h 17"/>
                    <a:gd name="T4" fmla="*/ 0 w 20"/>
                    <a:gd name="T5" fmla="*/ 16 h 17"/>
                    <a:gd name="T6" fmla="*/ 19 w 20"/>
                    <a:gd name="T7" fmla="*/ 16 h 17"/>
                    <a:gd name="T8" fmla="*/ 19 w 2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7"/>
                    <a:gd name="T17" fmla="*/ 20 w 2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7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9" y="16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7" name="Freeform 248"/>
                <p:cNvSpPr>
                  <a:spLocks/>
                </p:cNvSpPr>
                <p:nvPr/>
              </p:nvSpPr>
              <p:spPr bwMode="auto">
                <a:xfrm>
                  <a:off x="4157" y="2916"/>
                  <a:ext cx="19" cy="19"/>
                </a:xfrm>
                <a:custGeom>
                  <a:avLst/>
                  <a:gdLst>
                    <a:gd name="T0" fmla="*/ 18 w 19"/>
                    <a:gd name="T1" fmla="*/ 0 h 19"/>
                    <a:gd name="T2" fmla="*/ 0 w 19"/>
                    <a:gd name="T3" fmla="*/ 0 h 19"/>
                    <a:gd name="T4" fmla="*/ 0 w 19"/>
                    <a:gd name="T5" fmla="*/ 18 h 19"/>
                    <a:gd name="T6" fmla="*/ 18 w 19"/>
                    <a:gd name="T7" fmla="*/ 18 h 19"/>
                    <a:gd name="T8" fmla="*/ 18 w 19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9"/>
                    <a:gd name="T17" fmla="*/ 19 w 19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9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8" y="18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7" name="Group 249"/>
              <p:cNvGrpSpPr>
                <a:grpSpLocks/>
              </p:cNvGrpSpPr>
              <p:nvPr/>
            </p:nvGrpSpPr>
            <p:grpSpPr bwMode="auto">
              <a:xfrm>
                <a:off x="3974" y="2933"/>
                <a:ext cx="24" cy="21"/>
                <a:chOff x="3974" y="2933"/>
                <a:chExt cx="24" cy="21"/>
              </a:xfrm>
            </p:grpSpPr>
            <p:sp>
              <p:nvSpPr>
                <p:cNvPr id="12334" name="Freeform 250"/>
                <p:cNvSpPr>
                  <a:spLocks/>
                </p:cNvSpPr>
                <p:nvPr/>
              </p:nvSpPr>
              <p:spPr bwMode="auto">
                <a:xfrm>
                  <a:off x="3974" y="2935"/>
                  <a:ext cx="21" cy="19"/>
                </a:xfrm>
                <a:custGeom>
                  <a:avLst/>
                  <a:gdLst>
                    <a:gd name="T0" fmla="*/ 20 w 21"/>
                    <a:gd name="T1" fmla="*/ 0 h 19"/>
                    <a:gd name="T2" fmla="*/ 0 w 21"/>
                    <a:gd name="T3" fmla="*/ 0 h 19"/>
                    <a:gd name="T4" fmla="*/ 0 w 21"/>
                    <a:gd name="T5" fmla="*/ 18 h 19"/>
                    <a:gd name="T6" fmla="*/ 20 w 21"/>
                    <a:gd name="T7" fmla="*/ 18 h 19"/>
                    <a:gd name="T8" fmla="*/ 20 w 2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9"/>
                    <a:gd name="T17" fmla="*/ 21 w 2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9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5" name="Freeform 251"/>
                <p:cNvSpPr>
                  <a:spLocks/>
                </p:cNvSpPr>
                <p:nvPr/>
              </p:nvSpPr>
              <p:spPr bwMode="auto">
                <a:xfrm>
                  <a:off x="3976" y="2933"/>
                  <a:ext cx="22" cy="18"/>
                </a:xfrm>
                <a:custGeom>
                  <a:avLst/>
                  <a:gdLst>
                    <a:gd name="T0" fmla="*/ 21 w 22"/>
                    <a:gd name="T1" fmla="*/ 0 h 18"/>
                    <a:gd name="T2" fmla="*/ 0 w 22"/>
                    <a:gd name="T3" fmla="*/ 0 h 18"/>
                    <a:gd name="T4" fmla="*/ 0 w 22"/>
                    <a:gd name="T5" fmla="*/ 17 h 18"/>
                    <a:gd name="T6" fmla="*/ 21 w 22"/>
                    <a:gd name="T7" fmla="*/ 17 h 18"/>
                    <a:gd name="T8" fmla="*/ 21 w 2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8"/>
                    <a:gd name="T17" fmla="*/ 22 w 2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8">
                      <a:moveTo>
                        <a:pt x="21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8" name="Group 252"/>
              <p:cNvGrpSpPr>
                <a:grpSpLocks/>
              </p:cNvGrpSpPr>
              <p:nvPr/>
            </p:nvGrpSpPr>
            <p:grpSpPr bwMode="auto">
              <a:xfrm>
                <a:off x="3924" y="2988"/>
                <a:ext cx="34" cy="20"/>
                <a:chOff x="3924" y="2988"/>
                <a:chExt cx="34" cy="20"/>
              </a:xfrm>
            </p:grpSpPr>
            <p:sp>
              <p:nvSpPr>
                <p:cNvPr id="12332" name="Freeform 253"/>
                <p:cNvSpPr>
                  <a:spLocks/>
                </p:cNvSpPr>
                <p:nvPr/>
              </p:nvSpPr>
              <p:spPr bwMode="auto">
                <a:xfrm>
                  <a:off x="3924" y="2991"/>
                  <a:ext cx="30" cy="17"/>
                </a:xfrm>
                <a:custGeom>
                  <a:avLst/>
                  <a:gdLst>
                    <a:gd name="T0" fmla="*/ 29 w 30"/>
                    <a:gd name="T1" fmla="*/ 0 h 17"/>
                    <a:gd name="T2" fmla="*/ 0 w 30"/>
                    <a:gd name="T3" fmla="*/ 0 h 17"/>
                    <a:gd name="T4" fmla="*/ 0 w 30"/>
                    <a:gd name="T5" fmla="*/ 16 h 17"/>
                    <a:gd name="T6" fmla="*/ 29 w 30"/>
                    <a:gd name="T7" fmla="*/ 16 h 17"/>
                    <a:gd name="T8" fmla="*/ 29 w 3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2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9" y="1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3" name="Freeform 254"/>
                <p:cNvSpPr>
                  <a:spLocks/>
                </p:cNvSpPr>
                <p:nvPr/>
              </p:nvSpPr>
              <p:spPr bwMode="auto">
                <a:xfrm>
                  <a:off x="3927" y="2988"/>
                  <a:ext cx="31" cy="17"/>
                </a:xfrm>
                <a:custGeom>
                  <a:avLst/>
                  <a:gdLst>
                    <a:gd name="T0" fmla="*/ 30 w 31"/>
                    <a:gd name="T1" fmla="*/ 0 h 17"/>
                    <a:gd name="T2" fmla="*/ 0 w 31"/>
                    <a:gd name="T3" fmla="*/ 0 h 17"/>
                    <a:gd name="T4" fmla="*/ 0 w 31"/>
                    <a:gd name="T5" fmla="*/ 16 h 17"/>
                    <a:gd name="T6" fmla="*/ 30 w 31"/>
                    <a:gd name="T7" fmla="*/ 16 h 17"/>
                    <a:gd name="T8" fmla="*/ 30 w 3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7"/>
                    <a:gd name="T17" fmla="*/ 31 w 3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7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0" y="1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29" name="Group 255"/>
              <p:cNvGrpSpPr>
                <a:grpSpLocks/>
              </p:cNvGrpSpPr>
              <p:nvPr/>
            </p:nvGrpSpPr>
            <p:grpSpPr bwMode="auto">
              <a:xfrm>
                <a:off x="3924" y="3012"/>
                <a:ext cx="34" cy="20"/>
                <a:chOff x="3924" y="3012"/>
                <a:chExt cx="34" cy="20"/>
              </a:xfrm>
            </p:grpSpPr>
            <p:sp>
              <p:nvSpPr>
                <p:cNvPr id="12330" name="Freeform 256"/>
                <p:cNvSpPr>
                  <a:spLocks/>
                </p:cNvSpPr>
                <p:nvPr/>
              </p:nvSpPr>
              <p:spPr bwMode="auto">
                <a:xfrm>
                  <a:off x="3924" y="3015"/>
                  <a:ext cx="30" cy="17"/>
                </a:xfrm>
                <a:custGeom>
                  <a:avLst/>
                  <a:gdLst>
                    <a:gd name="T0" fmla="*/ 29 w 30"/>
                    <a:gd name="T1" fmla="*/ 0 h 17"/>
                    <a:gd name="T2" fmla="*/ 0 w 30"/>
                    <a:gd name="T3" fmla="*/ 0 h 17"/>
                    <a:gd name="T4" fmla="*/ 0 w 30"/>
                    <a:gd name="T5" fmla="*/ 16 h 17"/>
                    <a:gd name="T6" fmla="*/ 29 w 30"/>
                    <a:gd name="T7" fmla="*/ 16 h 17"/>
                    <a:gd name="T8" fmla="*/ 29 w 3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2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9" y="1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1" name="Freeform 257"/>
                <p:cNvSpPr>
                  <a:spLocks/>
                </p:cNvSpPr>
                <p:nvPr/>
              </p:nvSpPr>
              <p:spPr bwMode="auto">
                <a:xfrm>
                  <a:off x="3927" y="3012"/>
                  <a:ext cx="31" cy="17"/>
                </a:xfrm>
                <a:custGeom>
                  <a:avLst/>
                  <a:gdLst>
                    <a:gd name="T0" fmla="*/ 30 w 31"/>
                    <a:gd name="T1" fmla="*/ 0 h 17"/>
                    <a:gd name="T2" fmla="*/ 0 w 31"/>
                    <a:gd name="T3" fmla="*/ 0 h 17"/>
                    <a:gd name="T4" fmla="*/ 0 w 31"/>
                    <a:gd name="T5" fmla="*/ 16 h 17"/>
                    <a:gd name="T6" fmla="*/ 30 w 31"/>
                    <a:gd name="T7" fmla="*/ 16 h 17"/>
                    <a:gd name="T8" fmla="*/ 30 w 3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7"/>
                    <a:gd name="T17" fmla="*/ 31 w 3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7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0" y="1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716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7234" name="Rectangle 2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集线器</a:t>
            </a:r>
          </a:p>
        </p:txBody>
      </p:sp>
      <p:pic>
        <p:nvPicPr>
          <p:cNvPr id="12294" name="Picture 261" descr="308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2013"/>
            <a:ext cx="3168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6C4E0526-2BC0-485E-A426-8A7B5CF90811}" type="slidenum">
              <a:rPr lang="en-US" altLang="zh-CN"/>
              <a:pPr eaLnBrk="1" hangingPunct="1"/>
              <a:t>11</a:t>
            </a:fld>
            <a:r>
              <a:rPr lang="en-US" altLang="zh-CN"/>
              <a:t>.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交换机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06613"/>
            <a:ext cx="73088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4313"/>
            <a:ext cx="3285158" cy="20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A4919B56-B103-4C8D-8679-323A241D308E}" type="slidenum">
              <a:rPr lang="en-US" altLang="zh-CN"/>
              <a:pPr eaLnBrk="1" hangingPunct="1"/>
              <a:t>12</a:t>
            </a:fld>
            <a:r>
              <a:rPr lang="en-US" altLang="zh-CN"/>
              <a:t>.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76313" y="4029075"/>
            <a:ext cx="452437" cy="393700"/>
          </a:xfrm>
          <a:prstGeom prst="rect">
            <a:avLst/>
          </a:prstGeom>
          <a:solidFill>
            <a:srgbClr val="99FF99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A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057400" y="4002088"/>
            <a:ext cx="452438" cy="393700"/>
          </a:xfrm>
          <a:prstGeom prst="rect">
            <a:avLst/>
          </a:prstGeom>
          <a:solidFill>
            <a:srgbClr val="99FF99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B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4144963" y="4016375"/>
            <a:ext cx="452437" cy="384175"/>
          </a:xfrm>
          <a:prstGeom prst="rect">
            <a:avLst/>
          </a:prstGeom>
          <a:solidFill>
            <a:srgbClr val="99FF99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C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5349875" y="2287588"/>
            <a:ext cx="452438" cy="384175"/>
          </a:xfrm>
          <a:prstGeom prst="rect">
            <a:avLst/>
          </a:prstGeom>
          <a:solidFill>
            <a:srgbClr val="99FF99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F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500813" y="2276475"/>
            <a:ext cx="452437" cy="384175"/>
          </a:xfrm>
          <a:prstGeom prst="rect">
            <a:avLst/>
          </a:prstGeom>
          <a:solidFill>
            <a:srgbClr val="99FF99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G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7716838" y="2295525"/>
            <a:ext cx="452437" cy="384175"/>
          </a:xfrm>
          <a:prstGeom prst="rect">
            <a:avLst/>
          </a:prstGeom>
          <a:solidFill>
            <a:srgbClr val="99FF99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H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6149975" y="4003675"/>
            <a:ext cx="490538" cy="384175"/>
          </a:xfrm>
          <a:prstGeom prst="rect">
            <a:avLst/>
          </a:prstGeom>
          <a:solidFill>
            <a:srgbClr val="99FF99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D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7466013" y="3998913"/>
            <a:ext cx="452437" cy="384175"/>
          </a:xfrm>
          <a:prstGeom prst="rect">
            <a:avLst/>
          </a:prstGeom>
          <a:solidFill>
            <a:srgbClr val="99FF99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E</a:t>
            </a:r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652463" y="4867275"/>
            <a:ext cx="23669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 flipV="1">
            <a:off x="3006725" y="4403725"/>
            <a:ext cx="0" cy="463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 flipV="1">
            <a:off x="3746500" y="4403725"/>
            <a:ext cx="0" cy="463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 flipV="1">
            <a:off x="3006725" y="4265613"/>
            <a:ext cx="150813" cy="161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>
            <a:off x="3544888" y="4252913"/>
            <a:ext cx="188912" cy="174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52" name="AutoShape 15"/>
          <p:cNvSpPr>
            <a:spLocks noChangeArrowheads="1"/>
          </p:cNvSpPr>
          <p:nvPr/>
        </p:nvSpPr>
        <p:spPr bwMode="auto">
          <a:xfrm>
            <a:off x="3168650" y="3940175"/>
            <a:ext cx="452438" cy="4254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53" name="WordArt 16"/>
          <p:cNvSpPr>
            <a:spLocks noChangeArrowheads="1" noChangeShapeType="1" noTextEdit="1"/>
          </p:cNvSpPr>
          <p:nvPr/>
        </p:nvSpPr>
        <p:spPr bwMode="auto">
          <a:xfrm>
            <a:off x="3292475" y="4043363"/>
            <a:ext cx="2571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宋体" panose="02010600030101010101" pitchFamily="2" charset="-122"/>
              </a:rPr>
              <a:t>B1</a:t>
            </a:r>
            <a:endParaRPr lang="zh-CN" altLang="en-US" b="1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宋体" panose="02010600030101010101" pitchFamily="2" charset="-122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 flipV="1">
            <a:off x="3733800" y="4867275"/>
            <a:ext cx="1352550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>
            <a:off x="1228725" y="4440238"/>
            <a:ext cx="0" cy="414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>
            <a:off x="2317750" y="4416425"/>
            <a:ext cx="0" cy="414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57" name="Line 20"/>
          <p:cNvSpPr>
            <a:spLocks noChangeShapeType="1"/>
          </p:cNvSpPr>
          <p:nvPr/>
        </p:nvSpPr>
        <p:spPr bwMode="auto">
          <a:xfrm>
            <a:off x="4384675" y="4441825"/>
            <a:ext cx="0" cy="414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6413500" y="4416425"/>
            <a:ext cx="0" cy="450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>
            <a:off x="7678738" y="4416425"/>
            <a:ext cx="0" cy="5000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60" name="Line 23"/>
          <p:cNvSpPr>
            <a:spLocks noChangeShapeType="1"/>
          </p:cNvSpPr>
          <p:nvPr/>
        </p:nvSpPr>
        <p:spPr bwMode="auto">
          <a:xfrm>
            <a:off x="5022850" y="3902075"/>
            <a:ext cx="0" cy="989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61" name="Line 24"/>
          <p:cNvSpPr>
            <a:spLocks noChangeShapeType="1"/>
          </p:cNvSpPr>
          <p:nvPr/>
        </p:nvSpPr>
        <p:spPr bwMode="auto">
          <a:xfrm>
            <a:off x="5649913" y="3927475"/>
            <a:ext cx="0" cy="989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>
            <a:off x="5649913" y="4903788"/>
            <a:ext cx="23669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63" name="AutoShape 26"/>
          <p:cNvSpPr>
            <a:spLocks noChangeArrowheads="1"/>
          </p:cNvSpPr>
          <p:nvPr/>
        </p:nvSpPr>
        <p:spPr bwMode="auto">
          <a:xfrm>
            <a:off x="5097463" y="3552825"/>
            <a:ext cx="452437" cy="4254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64" name="Line 27"/>
          <p:cNvSpPr>
            <a:spLocks noChangeShapeType="1"/>
          </p:cNvSpPr>
          <p:nvPr/>
        </p:nvSpPr>
        <p:spPr bwMode="auto">
          <a:xfrm flipV="1">
            <a:off x="5035550" y="3851275"/>
            <a:ext cx="76200" cy="63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65" name="Line 28"/>
          <p:cNvSpPr>
            <a:spLocks noChangeShapeType="1"/>
          </p:cNvSpPr>
          <p:nvPr/>
        </p:nvSpPr>
        <p:spPr bwMode="auto">
          <a:xfrm>
            <a:off x="5549900" y="3851275"/>
            <a:ext cx="100013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66" name="WordArt 29"/>
          <p:cNvSpPr>
            <a:spLocks noChangeArrowheads="1" noChangeShapeType="1" noTextEdit="1"/>
          </p:cNvSpPr>
          <p:nvPr/>
        </p:nvSpPr>
        <p:spPr bwMode="auto">
          <a:xfrm>
            <a:off x="5195888" y="3656013"/>
            <a:ext cx="2571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宋体" panose="02010600030101010101" pitchFamily="2" charset="-122"/>
              </a:rPr>
              <a:t>B2</a:t>
            </a:r>
            <a:endParaRPr lang="zh-CN" altLang="en-US" b="1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宋体" panose="02010600030101010101" pitchFamily="2" charset="-122"/>
            </a:endParaRPr>
          </a:p>
        </p:txBody>
      </p:sp>
      <p:sp>
        <p:nvSpPr>
          <p:cNvPr id="14367" name="Line 30"/>
          <p:cNvSpPr>
            <a:spLocks noChangeShapeType="1"/>
          </p:cNvSpPr>
          <p:nvPr/>
        </p:nvSpPr>
        <p:spPr bwMode="auto">
          <a:xfrm flipV="1">
            <a:off x="5424488" y="3300413"/>
            <a:ext cx="112712" cy="225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68" name="Line 31"/>
          <p:cNvSpPr>
            <a:spLocks noChangeShapeType="1"/>
          </p:cNvSpPr>
          <p:nvPr/>
        </p:nvSpPr>
        <p:spPr bwMode="auto">
          <a:xfrm>
            <a:off x="5537200" y="3325813"/>
            <a:ext cx="2605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69" name="Line 32"/>
          <p:cNvSpPr>
            <a:spLocks noChangeShapeType="1"/>
          </p:cNvSpPr>
          <p:nvPr/>
        </p:nvSpPr>
        <p:spPr bwMode="auto">
          <a:xfrm>
            <a:off x="5573713" y="2649538"/>
            <a:ext cx="0" cy="663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70" name="Line 33"/>
          <p:cNvSpPr>
            <a:spLocks noChangeShapeType="1"/>
          </p:cNvSpPr>
          <p:nvPr/>
        </p:nvSpPr>
        <p:spPr bwMode="auto">
          <a:xfrm>
            <a:off x="6738938" y="2674938"/>
            <a:ext cx="0" cy="663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71" name="Line 34"/>
          <p:cNvSpPr>
            <a:spLocks noChangeShapeType="1"/>
          </p:cNvSpPr>
          <p:nvPr/>
        </p:nvSpPr>
        <p:spPr bwMode="auto">
          <a:xfrm>
            <a:off x="7940675" y="2662238"/>
            <a:ext cx="0" cy="663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72" name="Line 35"/>
          <p:cNvSpPr>
            <a:spLocks noChangeShapeType="1"/>
          </p:cNvSpPr>
          <p:nvPr/>
        </p:nvSpPr>
        <p:spPr bwMode="auto">
          <a:xfrm flipH="1">
            <a:off x="3457575" y="3151188"/>
            <a:ext cx="476250" cy="676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3783013" y="2587625"/>
            <a:ext cx="13684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网桥</a:t>
            </a:r>
          </a:p>
        </p:txBody>
      </p:sp>
      <p:sp>
        <p:nvSpPr>
          <p:cNvPr id="14374" name="Text Box 37"/>
          <p:cNvSpPr txBox="1">
            <a:spLocks noChangeArrowheads="1"/>
          </p:cNvSpPr>
          <p:nvPr/>
        </p:nvSpPr>
        <p:spPr bwMode="auto">
          <a:xfrm>
            <a:off x="1177925" y="5216525"/>
            <a:ext cx="9890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LAN1</a:t>
            </a:r>
          </a:p>
        </p:txBody>
      </p:sp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3921125" y="5191125"/>
            <a:ext cx="9890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LAN2</a:t>
            </a: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6577013" y="5178425"/>
            <a:ext cx="9890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LAN3</a:t>
            </a:r>
          </a:p>
        </p:txBody>
      </p:sp>
      <p:sp>
        <p:nvSpPr>
          <p:cNvPr id="14377" name="Text Box 40"/>
          <p:cNvSpPr txBox="1">
            <a:spLocks noChangeArrowheads="1"/>
          </p:cNvSpPr>
          <p:nvPr/>
        </p:nvSpPr>
        <p:spPr bwMode="auto">
          <a:xfrm>
            <a:off x="6515100" y="3500438"/>
            <a:ext cx="9890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LAN4</a:t>
            </a:r>
          </a:p>
        </p:txBody>
      </p:sp>
      <p:sp>
        <p:nvSpPr>
          <p:cNvPr id="14378" name="Text Box 41"/>
          <p:cNvSpPr txBox="1">
            <a:spLocks noChangeArrowheads="1"/>
          </p:cNvSpPr>
          <p:nvPr/>
        </p:nvSpPr>
        <p:spPr bwMode="auto">
          <a:xfrm>
            <a:off x="1331913" y="5949950"/>
            <a:ext cx="6575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kumimoji="1" lang="zh-CN" altLang="en-US" sz="40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个局域网利用</a:t>
            </a:r>
            <a:r>
              <a:rPr kumimoji="1" lang="en-US" altLang="zh-CN" sz="40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kumimoji="1" lang="zh-CN" altLang="en-US" sz="40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个网桥互连</a:t>
            </a:r>
          </a:p>
        </p:txBody>
      </p:sp>
      <p:sp>
        <p:nvSpPr>
          <p:cNvPr id="141355" name="Rectangle 4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网桥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" b="13080"/>
          <a:stretch/>
        </p:blipFill>
        <p:spPr>
          <a:xfrm>
            <a:off x="4572000" y="188640"/>
            <a:ext cx="294957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61ACBB5C-7928-45A7-A16B-003DCC2DB206}" type="slidenum">
              <a:rPr lang="en-US" altLang="zh-CN"/>
              <a:pPr eaLnBrk="1" hangingPunct="1"/>
              <a:t>13</a:t>
            </a:fld>
            <a:r>
              <a:rPr lang="en-US" altLang="zh-CN"/>
              <a:t>.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  </a:t>
            </a:r>
            <a:r>
              <a:rPr lang="zh-CN" altLang="en-US" smtClean="0"/>
              <a:t>网关、路由器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354013" y="2211388"/>
            <a:ext cx="2057400" cy="1295400"/>
            <a:chOff x="144" y="1344"/>
            <a:chExt cx="1296" cy="816"/>
          </a:xfrm>
        </p:grpSpPr>
        <p:sp>
          <p:nvSpPr>
            <p:cNvPr id="18097" name="Oval 6"/>
            <p:cNvSpPr>
              <a:spLocks noChangeArrowheads="1"/>
            </p:cNvSpPr>
            <p:nvPr/>
          </p:nvSpPr>
          <p:spPr bwMode="auto">
            <a:xfrm>
              <a:off x="336" y="1536"/>
              <a:ext cx="912" cy="4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8098" name="Group 7"/>
            <p:cNvGrpSpPr>
              <a:grpSpLocks/>
            </p:cNvGrpSpPr>
            <p:nvPr/>
          </p:nvGrpSpPr>
          <p:grpSpPr bwMode="auto">
            <a:xfrm flipH="1">
              <a:off x="624" y="1344"/>
              <a:ext cx="384" cy="336"/>
              <a:chOff x="1213" y="1682"/>
              <a:chExt cx="939" cy="822"/>
            </a:xfrm>
          </p:grpSpPr>
          <p:sp>
            <p:nvSpPr>
              <p:cNvPr id="18504" name="Freeform 8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505" name="Group 9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8631" name="Freeform 10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632" name="Freeform 11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633" name="Group 12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863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3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3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3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8506" name="Group 17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8629" name="Freeform 18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630" name="Freeform 19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07" name="Group 20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8599" name="Group 21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8603" name="Freeform 22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604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8605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8607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8617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8623" name="Lin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624" name="Lin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625" name="Line 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626" name="Line 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627" name="Line 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628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8618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19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20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21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22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8608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8609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10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11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12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1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14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15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616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860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8600" name="Group 48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8601" name="Freeform 49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02" name="Arc 50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508" name="Freeform 51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09" name="Freeform 52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10" name="Freeform 53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11" name="Freeform 54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512" name="Group 55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859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9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9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9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9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9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9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9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98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13" name="Group 65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8573" name="Group 66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857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8586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587" name="Arc 69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588" name="Arc 70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589" name="Arc 71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57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8577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8582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83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84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8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8578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8579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80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81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8574" name="Freeform 82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14" name="Group 83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8515" name="Freeform 84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516" name="Group 85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8517" name="Freeform 86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18" name="Freeform 87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1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520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8524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8525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8526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8540" name="Group 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8571" name="Line 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72" name="Line 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41" name="Group 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8569" name="Line 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70" name="Line 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42" name="Group 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8567" name="Line 1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68" name="Line 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43" name="Group 1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8565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66" name="Line 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44" name="Group 1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8563" name="Line 1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64" name="Line 1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45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8561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62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46" name="Group 1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8559" name="Line 1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60" name="Line 1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47" name="Group 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8557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58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48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8555" name="Line 1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56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49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8553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54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50" name="Group 1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8551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52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8527" name="Group 1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8531" name="Group 1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8538" name="Line 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39" name="Line 1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32" name="Group 1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8536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37" name="Lin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533" name="Group 1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8534" name="Line 1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535" name="Line 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8528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29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30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8521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8522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523" name="Line 1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8099" name="Group 142"/>
            <p:cNvGrpSpPr>
              <a:grpSpLocks/>
            </p:cNvGrpSpPr>
            <p:nvPr/>
          </p:nvGrpSpPr>
          <p:grpSpPr bwMode="auto">
            <a:xfrm flipH="1">
              <a:off x="144" y="1584"/>
              <a:ext cx="384" cy="336"/>
              <a:chOff x="1213" y="1682"/>
              <a:chExt cx="939" cy="822"/>
            </a:xfrm>
          </p:grpSpPr>
          <p:sp>
            <p:nvSpPr>
              <p:cNvPr id="18370" name="Freeform 143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371" name="Group 144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8497" name="Freeform 145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8" name="Freeform 146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499" name="Group 147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8500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1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2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3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8372" name="Group 152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8495" name="Freeform 153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6" name="Freeform 154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373" name="Group 155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8465" name="Group 156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8469" name="Freeform 157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470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847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8473" name="Group 1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8483" name="Group 1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8489" name="Line 1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0" name="Line 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1" name="Line 1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2" name="Line 1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3" name="Line 1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4" name="Line 1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8484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85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86" name="Line 1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87" name="Lin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88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8474" name="Group 1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8475" name="Line 1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76" name="Line 1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77" name="Line 1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78" name="Line 1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79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80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81" name="Line 1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482" name="Line 1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8472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8466" name="Group 183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8467" name="Freeform 184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8" name="Arc 185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374" name="Freeform 186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75" name="Freeform 187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76" name="Freeform 188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77" name="Freeform 189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378" name="Group 190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8456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7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8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9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0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1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2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3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4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379" name="Group 200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8439" name="Group 201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8441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8452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53" name="Arc 204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54" name="Arc 205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55" name="Arc 206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442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8443" name="Group 2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8448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449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450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451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8444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8445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446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447" name="Freeform 2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8440" name="Freeform 217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380" name="Group 218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8381" name="Freeform 219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382" name="Group 220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8383" name="Freeform 221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84" name="Freeform 222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85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386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8390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8391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8392" name="Group 2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8406" name="Group 2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8437" name="Line 2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38" name="Line 2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07" name="Group 2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8435" name="Line 2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36" name="Line 2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08" name="Group 2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8433" name="Line 2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34" name="Line 2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09" name="Group 2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8431" name="Line 2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32" name="Line 2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10" name="Group 2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8429" name="Line 2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30" name="Line 2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11" name="Group 2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8427" name="Line 2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28" name="Line 2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12" name="Group 2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8425" name="Line 2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26" name="Line 2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13" name="Group 2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8423" name="Line 2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24" name="Line 2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14" name="Group 2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8421" name="Line 2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22" name="Line 2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15" name="Group 2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8419" name="Line 2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20" name="Line 2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416" name="Group 2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8417" name="Line 2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18" name="Line 2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8393" name="Group 2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8397" name="Group 2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8404" name="Line 2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05" name="Line 2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398" name="Group 2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8402" name="Line 2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03" name="Line 2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399" name="Group 2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8400" name="Line 2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01" name="Line 2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8394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395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396" name="Line 2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8387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8388" name="Line 2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389" name="Line 2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8100" name="Group 277"/>
            <p:cNvGrpSpPr>
              <a:grpSpLocks/>
            </p:cNvGrpSpPr>
            <p:nvPr/>
          </p:nvGrpSpPr>
          <p:grpSpPr bwMode="auto">
            <a:xfrm flipH="1">
              <a:off x="624" y="1824"/>
              <a:ext cx="384" cy="336"/>
              <a:chOff x="1213" y="1682"/>
              <a:chExt cx="939" cy="822"/>
            </a:xfrm>
          </p:grpSpPr>
          <p:sp>
            <p:nvSpPr>
              <p:cNvPr id="18236" name="Freeform 278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237" name="Group 279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8363" name="Freeform 280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64" name="Freeform 281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365" name="Group 282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8366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67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68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69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8238" name="Group 287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8361" name="Freeform 288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62" name="Freeform 289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239" name="Group 290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8331" name="Group 291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8335" name="Freeform 292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336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8337" name="Group 2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8339" name="Group 2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8349" name="Group 2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8355" name="Line 2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356" name="Line 2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357" name="Line 2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358" name="Line 3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359" name="Line 3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360" name="Line 3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8350" name="Line 3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51" name="Line 3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52" name="Line 3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53" name="Line 3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54" name="Line 3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8340" name="Group 3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8341" name="Line 3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42" name="Line 3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43" name="Line 3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44" name="Line 3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45" name="Line 3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46" name="Line 3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47" name="Line 3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348" name="Line 3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8338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8332" name="Group 318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8333" name="Freeform 319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34" name="Arc 320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240" name="Freeform 321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41" name="Freeform 322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42" name="Freeform 323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43" name="Freeform 324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244" name="Group 325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8322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23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24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26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27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28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30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245" name="Group 335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8305" name="Group 336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8307" name="Group 337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8318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319" name="Arc 339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320" name="Arc 340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321" name="Arc 341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308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8309" name="Group 3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8314" name="Freeform 3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315" name="Freeform 3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316" name="Freeform 3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317" name="Freeform 3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8310" name="Group 3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8311" name="Freeform 3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312" name="Freeform 3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313" name="Freeform 3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8306" name="Freeform 352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246" name="Group 353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8247" name="Freeform 354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248" name="Group 355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8249" name="Freeform 356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50" name="Freeform 357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51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252" name="Group 359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8256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8257" name="Group 3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8258" name="Group 3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8272" name="Group 3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8303" name="Line 3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304" name="Line 3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73" name="Group 3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8301" name="Line 3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302" name="Line 3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74" name="Group 3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8299" name="Line 3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300" name="Line 3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75" name="Group 3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8297" name="Line 3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98" name="Line 3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76" name="Group 3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8295" name="Line 3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96" name="Line 3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77" name="Group 3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8293" name="Line 3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94" name="Line 3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78" name="Group 3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8291" name="Line 3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92" name="Line 3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79" name="Group 3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8289" name="Line 3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90" name="Line 3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80" name="Group 3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8287" name="Line 3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88" name="Line 3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81" name="Group 3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8285" name="Line 3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86" name="Line 3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82" name="Group 3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8283" name="Line 3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84" name="Line 3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8259" name="Group 3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8263" name="Group 3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8270" name="Line 3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71" name="Line 3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64" name="Group 4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8268" name="Line 4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69" name="Line 4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265" name="Group 4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8266" name="Line 4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67" name="Line 4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8260" name="Line 4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261" name="Line 4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262" name="Line 4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8253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8254" name="Line 4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255" name="Line 4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8101" name="Group 412"/>
            <p:cNvGrpSpPr>
              <a:grpSpLocks/>
            </p:cNvGrpSpPr>
            <p:nvPr/>
          </p:nvGrpSpPr>
          <p:grpSpPr bwMode="auto">
            <a:xfrm flipH="1">
              <a:off x="1056" y="1632"/>
              <a:ext cx="384" cy="336"/>
              <a:chOff x="1213" y="1682"/>
              <a:chExt cx="939" cy="822"/>
            </a:xfrm>
          </p:grpSpPr>
          <p:sp>
            <p:nvSpPr>
              <p:cNvPr id="18102" name="Freeform 413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103" name="Group 414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8229" name="Freeform 415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30" name="Freeform 416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231" name="Group 417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8232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3" name="Line 419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4" name="Line 420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5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8104" name="Group 422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8227" name="Freeform 423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28" name="Freeform 424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105" name="Group 425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8197" name="Group 426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8201" name="Freeform 427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202" name="Group 428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8203" name="Group 4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8205" name="Group 4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8215" name="Group 4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8221" name="Line 4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22" name="Line 4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23" name="Line 4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24" name="Line 4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25" name="Line 4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226" name="Line 4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8216" name="Line 4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17" name="Line 4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18" name="Line 4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19" name="Line 4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20" name="Line 4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8206" name="Group 4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8207" name="Line 4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08" name="Line 4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09" name="Line 4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10" name="Line 4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11" name="Line 4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12" name="Line 4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13" name="Line 4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214" name="Line 4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8204" name="Line 4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8198" name="Group 453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8199" name="Freeform 454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00" name="Arc 455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106" name="Freeform 456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07" name="Freeform 457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08" name="Freeform 458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09" name="Freeform 459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110" name="Group 460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8188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89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90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91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92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93" name="Line 466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94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95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96" name="Line 469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111" name="Group 470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8171" name="Group 471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8173" name="Group 472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8184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185" name="Arc 474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186" name="Arc 475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187" name="Arc 476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174" name="Group 477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8175" name="Group 4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8180" name="Freeform 4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81" name="Freeform 4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82" name="Freeform 4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83" name="Freeform 4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8176" name="Group 4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8177" name="Freeform 4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78" name="Freeform 4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79" name="Freeform 4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8172" name="Freeform 487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112" name="Group 488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8113" name="Freeform 489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114" name="Group 490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8115" name="Freeform 491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16" name="Freeform 492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17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118" name="Group 494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8122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8123" name="Group 4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8124" name="Group 4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8138" name="Group 4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8169" name="Line 4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70" name="Line 5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39" name="Group 5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8167" name="Line 5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68" name="Line 5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40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8165" name="Line 5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66" name="Line 5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41" name="Group 5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8163" name="Line 5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64" name="Line 5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42" name="Group 5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8161" name="Line 5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62" name="Line 5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43" name="Group 5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8159" name="Line 5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60" name="Line 5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44" name="Group 5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8157" name="Line 5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58" name="Line 5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45" name="Group 5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8155" name="Line 5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56" name="Line 5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46" name="Group 5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8153" name="Line 5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54" name="Line 5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47" name="Group 5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8151" name="Line 5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52" name="Line 5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48" name="Group 5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8149" name="Line 5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50" name="Line 5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8125" name="Group 5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8129" name="Group 5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8136" name="Line 5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37" name="Line 5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30" name="Group 5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8134" name="Line 5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35" name="Line 5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131" name="Group 5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8132" name="Line 5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133" name="Line 5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8126" name="Line 5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27" name="Line 5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28" name="Line 5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8119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8120" name="Line 5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121" name="Line 5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5365" name="Group 547"/>
          <p:cNvGrpSpPr>
            <a:grpSpLocks/>
          </p:cNvGrpSpPr>
          <p:nvPr/>
        </p:nvGrpSpPr>
        <p:grpSpPr bwMode="auto">
          <a:xfrm>
            <a:off x="3783013" y="2287588"/>
            <a:ext cx="2057400" cy="1295400"/>
            <a:chOff x="144" y="1344"/>
            <a:chExt cx="1296" cy="816"/>
          </a:xfrm>
        </p:grpSpPr>
        <p:sp>
          <p:nvSpPr>
            <p:cNvPr id="17556" name="Oval 548"/>
            <p:cNvSpPr>
              <a:spLocks noChangeArrowheads="1"/>
            </p:cNvSpPr>
            <p:nvPr/>
          </p:nvSpPr>
          <p:spPr bwMode="auto">
            <a:xfrm>
              <a:off x="336" y="1536"/>
              <a:ext cx="912" cy="4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7557" name="Group 549"/>
            <p:cNvGrpSpPr>
              <a:grpSpLocks/>
            </p:cNvGrpSpPr>
            <p:nvPr/>
          </p:nvGrpSpPr>
          <p:grpSpPr bwMode="auto">
            <a:xfrm flipH="1">
              <a:off x="624" y="1344"/>
              <a:ext cx="384" cy="336"/>
              <a:chOff x="1213" y="1682"/>
              <a:chExt cx="939" cy="822"/>
            </a:xfrm>
          </p:grpSpPr>
          <p:sp>
            <p:nvSpPr>
              <p:cNvPr id="17963" name="Freeform 550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964" name="Group 551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8090" name="Freeform 552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91" name="Freeform 553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092" name="Group 554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8093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94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95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96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965" name="Group 559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8088" name="Freeform 560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89" name="Freeform 561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966" name="Group 562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8058" name="Group 563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8062" name="Freeform 564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063" name="Group 565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8064" name="Group 5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8066" name="Group 5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8076" name="Group 5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8082" name="Line 5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83" name="Line 5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84" name="Line 5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85" name="Line 5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86" name="Line 5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87" name="Line 5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8077" name="Line 5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78" name="Line 5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79" name="Line 5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80" name="Line 5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81" name="Line 5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8067" name="Group 5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8068" name="Line 5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69" name="Line 5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70" name="Line 5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71" name="Line 5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72" name="Line 5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73" name="Line 5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74" name="Line 5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8075" name="Line 5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8065" name="Line 5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8059" name="Group 590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8060" name="Freeform 591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61" name="Arc 592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967" name="Freeform 593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68" name="Freeform 594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69" name="Freeform 595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70" name="Freeform 596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971" name="Group 597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8049" name="Line 598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50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51" name="Line 600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52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53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54" name="Line 603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55" name="Line 604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56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57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972" name="Group 607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8032" name="Group 608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8034" name="Group 609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8045" name="Freeform 610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046" name="Arc 611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047" name="Arc 612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048" name="Arc 613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035" name="Group 614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8036" name="Group 6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8041" name="Freeform 6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042" name="Freeform 6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043" name="Freeform 6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044" name="Freeform 6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8037" name="Group 6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8038" name="Freeform 6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039" name="Freeform 6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040" name="Freeform 6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8033" name="Freeform 624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973" name="Group 625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7974" name="Freeform 626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975" name="Group 627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7976" name="Freeform 628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77" name="Freeform 629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78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979" name="Group 631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7983" name="Freeform 632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7984" name="Group 6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7985" name="Group 6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7999" name="Group 6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8030" name="Line 6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31" name="Line 6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0" name="Group 6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8028" name="Line 6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29" name="Line 6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1" name="Group 6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8026" name="Line 6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27" name="Line 6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2" name="Group 6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8024" name="Line 6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25" name="Line 6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3" name="Group 6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8022" name="Line 6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23" name="Line 6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4" name="Group 6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8020" name="Line 6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21" name="Line 6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5" name="Group 6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8018" name="Line 6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19" name="Line 6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6" name="Group 6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8016" name="Line 6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17" name="Line 6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7" name="Group 6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8014" name="Line 6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15" name="Line 6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8" name="Group 6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8012" name="Line 6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13" name="Line 6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8009" name="Group 6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8010" name="Line 6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011" name="Line 6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7986" name="Group 6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7990" name="Group 6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7997" name="Line 6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998" name="Line 6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991" name="Group 6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7995" name="Line 6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996" name="Line 6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992" name="Group 6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7993" name="Line 6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994" name="Line 6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7987" name="Line 6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88" name="Line 6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89" name="Line 6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980" name="Group 681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7981" name="Line 6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982" name="Line 6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7558" name="Group 684"/>
            <p:cNvGrpSpPr>
              <a:grpSpLocks/>
            </p:cNvGrpSpPr>
            <p:nvPr/>
          </p:nvGrpSpPr>
          <p:grpSpPr bwMode="auto">
            <a:xfrm flipH="1">
              <a:off x="144" y="1584"/>
              <a:ext cx="384" cy="336"/>
              <a:chOff x="1213" y="1682"/>
              <a:chExt cx="939" cy="822"/>
            </a:xfrm>
          </p:grpSpPr>
          <p:sp>
            <p:nvSpPr>
              <p:cNvPr id="17829" name="Freeform 685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830" name="Group 686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7956" name="Freeform 687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57" name="Freeform 688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958" name="Group 689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7959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60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61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62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831" name="Group 694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7954" name="Freeform 695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55" name="Freeform 696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832" name="Group 697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7924" name="Group 698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7928" name="Freeform 699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929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7930" name="Group 7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7932" name="Group 7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7942" name="Group 7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7948" name="Line 7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949" name="Line 7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950" name="Line 7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951" name="Line 7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952" name="Line 7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953" name="Line 7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7943" name="Line 7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44" name="Line 7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45" name="Line 7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46" name="Line 7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47" name="Line 7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7933" name="Group 7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7934" name="Line 7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35" name="Line 7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36" name="Line 7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37" name="Line 7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38" name="Line 7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39" name="Line 7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40" name="Line 7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941" name="Line 7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7931" name="Line 7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7925" name="Group 725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7926" name="Freeform 726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27" name="Arc 727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833" name="Freeform 728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4" name="Freeform 729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5" name="Freeform 730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6" name="Freeform 731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837" name="Group 732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7915" name="Line 733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16" name="Line 734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17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18" name="Line 736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19" name="Line 737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20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21" name="Line 739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22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23" name="Line 741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838" name="Group 742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7898" name="Group 743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7900" name="Group 744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7911" name="Freeform 745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912" name="Arc 746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913" name="Arc 747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914" name="Arc 748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901" name="Group 749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7902" name="Group 7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7907" name="Freeform 7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08" name="Freeform 7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09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10" name="Freeform 7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7903" name="Group 7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7904" name="Freeform 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05" name="Freeform 7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06" name="Freeform 7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7899" name="Freeform 759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839" name="Group 760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7840" name="Freeform 761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841" name="Group 762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7842" name="Freeform 763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43" name="Freeform 764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44" name="Line 765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845" name="Group 766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7849" name="Freeform 767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7850" name="Group 7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7851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7865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7896" name="Line 7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97" name="Line 7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66" name="Group 7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7894" name="Line 7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95" name="Line 7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67" name="Group 7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7892" name="Line 7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93" name="Line 7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68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7890" name="Line 7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91" name="Line 7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69" name="Group 7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7888" name="Line 7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89" name="Line 7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70" name="Group 7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7886" name="Line 7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87" name="Line 7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71" name="Group 7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7884" name="Line 7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85" name="Line 7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72" name="Group 7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7882" name="Line 7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83" name="Line 7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73" name="Group 7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7880" name="Line 7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81" name="Line 7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74" name="Group 7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7878" name="Line 7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79" name="Line 7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75" name="Group 8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7876" name="Line 8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77" name="Line 8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7852" name="Group 8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7856" name="Group 8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7863" name="Line 8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64" name="Line 8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57" name="Group 8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7861" name="Line 8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62" name="Line 8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858" name="Group 8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7859" name="Line 8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60" name="Line 8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7853" name="Line 8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854" name="Line 8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855" name="Line 8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846" name="Group 816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7847" name="Line 8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848" name="Line 8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7559" name="Group 819"/>
            <p:cNvGrpSpPr>
              <a:grpSpLocks/>
            </p:cNvGrpSpPr>
            <p:nvPr/>
          </p:nvGrpSpPr>
          <p:grpSpPr bwMode="auto">
            <a:xfrm flipH="1">
              <a:off x="624" y="1824"/>
              <a:ext cx="384" cy="336"/>
              <a:chOff x="1213" y="1682"/>
              <a:chExt cx="939" cy="822"/>
            </a:xfrm>
          </p:grpSpPr>
          <p:sp>
            <p:nvSpPr>
              <p:cNvPr id="17695" name="Freeform 820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696" name="Group 821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7822" name="Freeform 822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23" name="Freeform 823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824" name="Group 824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7825" name="Line 825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26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27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28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697" name="Group 829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7820" name="Freeform 830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21" name="Freeform 831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698" name="Group 832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7790" name="Group 833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7794" name="Freeform 834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795" name="Group 835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7796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7798" name="Group 8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7808" name="Group 8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7814" name="Line 8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15" name="Line 8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16" name="Line 8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17" name="Line 8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18" name="Line 8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819" name="Line 8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7809" name="Line 8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10" name="Line 8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11" name="Line 8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12" name="Line 8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13" name="Line 8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7799" name="Group 8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7800" name="Line 8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01" name="Line 8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02" name="Line 8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03" name="Line 8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04" name="Line 8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05" name="Line 8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06" name="Line 8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807" name="Line 8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7797" name="Line 8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7791" name="Group 860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7792" name="Freeform 861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93" name="Arc 862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699" name="Freeform 863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00" name="Freeform 864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01" name="Freeform 865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02" name="Freeform 866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703" name="Group 867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7781" name="Line 868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2" name="Line 869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3" name="Line 870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4" name="Line 871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5" name="Line 872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6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7" name="Line 874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8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9" name="Line 876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704" name="Group 877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7764" name="Group 878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7766" name="Group 879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7777" name="Freeform 880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778" name="Arc 881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779" name="Arc 882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780" name="Arc 883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767" name="Group 884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7768" name="Group 8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7773" name="Freeform 8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774" name="Freeform 8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775" name="Freeform 8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776" name="Freeform 8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7769" name="Group 8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7770" name="Freeform 8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771" name="Freeform 8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772" name="Freeform 8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7765" name="Freeform 894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705" name="Group 895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7706" name="Freeform 896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707" name="Group 897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7708" name="Freeform 898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09" name="Freeform 899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10" name="Line 900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711" name="Group 901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7715" name="Freeform 902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7716" name="Group 9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7717" name="Group 9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7731" name="Group 9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7762" name="Line 9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63" name="Line 9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32" name="Group 9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7760" name="Line 9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61" name="Line 9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33" name="Group 9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7758" name="Line 9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59" name="Line 9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34" name="Group 9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7756" name="Line 9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57" name="Line 9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35" name="Group 9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7754" name="Line 9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55" name="Line 9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36" name="Group 9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7752" name="Line 9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53" name="Line 9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37" name="Group 9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7750" name="Line 9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51" name="Line 9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38" name="Group 9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7748" name="Line 9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49" name="Line 9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39" name="Group 9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7746" name="Line 9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47" name="Line 9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40" name="Group 9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7744" name="Line 9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45" name="Line 9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41" name="Group 9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7742" name="Line 9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43" name="Line 9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7718" name="Group 9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7722" name="Group 9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7729" name="Line 9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30" name="Line 9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23" name="Group 9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7727" name="Line 9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28" name="Line 9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724" name="Group 9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7725" name="Line 9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726" name="Line 9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7719" name="Line 9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720" name="Line 9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721" name="Line 9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712" name="Group 951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7713" name="Line 9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714" name="Line 9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7560" name="Group 954"/>
            <p:cNvGrpSpPr>
              <a:grpSpLocks/>
            </p:cNvGrpSpPr>
            <p:nvPr/>
          </p:nvGrpSpPr>
          <p:grpSpPr bwMode="auto">
            <a:xfrm flipH="1">
              <a:off x="1056" y="1632"/>
              <a:ext cx="384" cy="336"/>
              <a:chOff x="1213" y="1682"/>
              <a:chExt cx="939" cy="822"/>
            </a:xfrm>
          </p:grpSpPr>
          <p:sp>
            <p:nvSpPr>
              <p:cNvPr id="17561" name="Freeform 955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562" name="Group 956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7688" name="Freeform 957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89" name="Freeform 958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690" name="Group 959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7691" name="Line 960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92" name="Line 961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93" name="Line 962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94" name="Line 963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563" name="Group 964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7686" name="Freeform 965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87" name="Freeform 966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564" name="Group 967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7656" name="Group 968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7660" name="Freeform 969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66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7662" name="Group 9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7664" name="Group 9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7674" name="Group 9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7680" name="Line 9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81" name="Line 9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82" name="Line 9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83" name="Line 9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84" name="Line 9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85" name="Line 9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7675" name="Line 9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76" name="Line 9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77" name="Line 9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78" name="Line 9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79" name="Line 9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7665" name="Group 9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7666" name="Line 9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67" name="Line 9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68" name="Line 9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69" name="Line 9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70" name="Line 9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71" name="Line 9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72" name="Line 9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673" name="Line 9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7663" name="Line 9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7657" name="Group 995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7658" name="Freeform 996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59" name="Arc 997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565" name="Freeform 998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66" name="Freeform 999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67" name="Freeform 1000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68" name="Freeform 1001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569" name="Group 1002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7647" name="Line 1003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48" name="Line 1004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49" name="Line 1005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50" name="Line 1006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51" name="Line 1007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52" name="Line 1008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53" name="Line 1009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54" name="Line 1010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55" name="Line 1011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570" name="Group 1012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7630" name="Group 1013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7632" name="Group 1014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7643" name="Freeform 1015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644" name="Arc 1016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645" name="Arc 1017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646" name="Arc 1018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633" name="Group 1019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7634" name="Group 10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7639" name="Freeform 10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640" name="Freeform 10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641" name="Freeform 10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642" name="Freeform 10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7635" name="Group 10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7636" name="Freeform 10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637" name="Freeform 10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638" name="Freeform 10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7631" name="Freeform 1029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571" name="Group 1030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7572" name="Freeform 1031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573" name="Group 1032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7574" name="Freeform 1033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75" name="Freeform 1034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76" name="Line 1035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57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7581" name="Freeform 1037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7582" name="Group 10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7583" name="Group 10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7597" name="Group 10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7628" name="Line 10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29" name="Line 10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598" name="Group 10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7626" name="Line 10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27" name="Line 10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599" name="Group 10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7624" name="Line 10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25" name="Line 10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600" name="Group 10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7622" name="Line 10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23" name="Line 10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601" name="Group 10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7620" name="Line 10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21" name="Line 10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602" name="Group 10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7618" name="Line 10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19" name="Line 10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603" name="Group 10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7616" name="Line 10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17" name="Line 10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604" name="Group 10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7614" name="Line 10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15" name="Line 10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605" name="Group 10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7612" name="Line 10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13" name="Line 10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606" name="Group 10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7610" name="Line 10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11" name="Line 10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607" name="Group 10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7608" name="Line 10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609" name="Line 10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7584" name="Group 10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7588" name="Group 10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7595" name="Line 10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596" name="Line 10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589" name="Group 10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7593" name="Line 10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594" name="Line 10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590" name="Group 10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7591" name="Line 10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592" name="Line 10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7585" name="Line 10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586" name="Line 10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587" name="Line 10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578" name="Group 1086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7579" name="Line 10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580" name="Line 10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5366" name="Group 1089"/>
          <p:cNvGrpSpPr>
            <a:grpSpLocks/>
          </p:cNvGrpSpPr>
          <p:nvPr/>
        </p:nvGrpSpPr>
        <p:grpSpPr bwMode="auto">
          <a:xfrm>
            <a:off x="6907213" y="2287588"/>
            <a:ext cx="2057400" cy="1295400"/>
            <a:chOff x="144" y="1344"/>
            <a:chExt cx="1296" cy="816"/>
          </a:xfrm>
        </p:grpSpPr>
        <p:sp>
          <p:nvSpPr>
            <p:cNvPr id="17015" name="Oval 1090"/>
            <p:cNvSpPr>
              <a:spLocks noChangeArrowheads="1"/>
            </p:cNvSpPr>
            <p:nvPr/>
          </p:nvSpPr>
          <p:spPr bwMode="auto">
            <a:xfrm>
              <a:off x="336" y="1536"/>
              <a:ext cx="912" cy="4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7016" name="Group 1091"/>
            <p:cNvGrpSpPr>
              <a:grpSpLocks/>
            </p:cNvGrpSpPr>
            <p:nvPr/>
          </p:nvGrpSpPr>
          <p:grpSpPr bwMode="auto">
            <a:xfrm flipH="1">
              <a:off x="624" y="1344"/>
              <a:ext cx="384" cy="336"/>
              <a:chOff x="1213" y="1682"/>
              <a:chExt cx="939" cy="822"/>
            </a:xfrm>
          </p:grpSpPr>
          <p:sp>
            <p:nvSpPr>
              <p:cNvPr id="17422" name="Freeform 1092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23" name="Group 1093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7549" name="Freeform 1094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50" name="Freeform 1095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551" name="Group 1096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7552" name="Line 1097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53" name="Line 1098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54" name="Line 1099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55" name="Line 1100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424" name="Group 1101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7547" name="Freeform 1102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48" name="Freeform 1103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25" name="Group 1104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7517" name="Group 1105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7521" name="Freeform 1106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522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7523" name="Group 1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7525" name="Group 11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7535" name="Group 11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7541" name="Line 1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542" name="Line 11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543" name="Line 11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544" name="Line 1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545" name="Line 1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546" name="Line 1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7536" name="Line 1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37" name="Line 1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38" name="Line 1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39" name="Line 1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40" name="Line 1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7526" name="Group 1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7527" name="Line 11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28" name="Line 1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29" name="Line 1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30" name="Line 11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31" name="Line 1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32" name="Line 1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33" name="Line 1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534" name="Line 1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7524" name="Line 1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7518" name="Group 1132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7519" name="Freeform 1133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20" name="Arc 1134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426" name="Freeform 1135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" name="Freeform 1136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" name="Freeform 1137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" name="Freeform 1138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30" name="Group 1139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7508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09" name="Line 1141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10" name="Line 1142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11" name="Line 1143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12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13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14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15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16" name="Line 1148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31" name="Group 1149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7491" name="Group 1150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7493" name="Group 1151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7504" name="Freeform 1152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505" name="Arc 1153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506" name="Arc 1154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507" name="Arc 1155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94" name="Group 1156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7495" name="Group 1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7500" name="Freeform 1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501" name="Freeform 1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502" name="Freeform 11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503" name="Freeform 1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7496" name="Group 1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7497" name="Freeform 1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498" name="Freeform 1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499" name="Freeform 1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7492" name="Freeform 1166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32" name="Group 1167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7433" name="Freeform 1168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434" name="Group 1169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7435" name="Freeform 1170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36" name="Freeform 1171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37" name="Line 1172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438" name="Group 1173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7442" name="Freeform 1174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7443" name="Group 1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7444" name="Group 11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7458" name="Group 11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7489" name="Line 11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90" name="Line 11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59" name="Group 11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7487" name="Line 11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88" name="Line 11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0" name="Group 11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7485" name="Line 11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86" name="Line 11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1" name="Group 11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7483" name="Line 11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84" name="Line 11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2" name="Group 11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7481" name="Line 11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82" name="Line 11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3" name="Group 11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7479" name="Line 11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80" name="Line 11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4" name="Group 1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7477" name="Line 11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8" name="Line 11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5" name="Group 11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7475" name="Line 11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6" name="Line 1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6" name="Group 12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7473" name="Line 12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4" name="Line 12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7" name="Group 1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7471" name="Line 12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2" name="Line 12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8" name="Group 12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7469" name="Line 12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0" name="Line 12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7445" name="Group 12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7449" name="Group 12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7456" name="Line 12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7" name="Line 12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50" name="Group 12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7454" name="Line 12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5" name="Line 12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51" name="Group 12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7452" name="Line 12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3" name="Line 12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7446" name="Line 12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447" name="Line 12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448" name="Line 12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439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7440" name="Line 12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1" name="Line 12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7017" name="Group 1226"/>
            <p:cNvGrpSpPr>
              <a:grpSpLocks/>
            </p:cNvGrpSpPr>
            <p:nvPr/>
          </p:nvGrpSpPr>
          <p:grpSpPr bwMode="auto">
            <a:xfrm flipH="1">
              <a:off x="144" y="1584"/>
              <a:ext cx="384" cy="336"/>
              <a:chOff x="1213" y="1682"/>
              <a:chExt cx="939" cy="822"/>
            </a:xfrm>
          </p:grpSpPr>
          <p:sp>
            <p:nvSpPr>
              <p:cNvPr id="17288" name="Freeform 1227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289" name="Group 1228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7415" name="Freeform 1229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16" name="Freeform 1230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417" name="Group 1231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7418" name="Line 1232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19" name="Line 1233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20" name="Line 1234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21" name="Line 1235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290" name="Group 1236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7413" name="Freeform 1237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14" name="Freeform 1238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291" name="Group 1239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7383" name="Group 1240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7387" name="Freeform 1241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388" name="Group 1242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7389" name="Group 1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7391" name="Group 1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7401" name="Group 1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7407" name="Line 12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08" name="Line 12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09" name="Line 12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10" name="Line 12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11" name="Line 12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12" name="Line 12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7402" name="Line 12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403" name="Line 12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404" name="Line 12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405" name="Line 12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406" name="Line 12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7392" name="Group 12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7393" name="Line 12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394" name="Line 12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395" name="Line 12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396" name="Line 12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397" name="Line 12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398" name="Line 12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399" name="Line 12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400" name="Line 12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7390" name="Line 1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7384" name="Group 1267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7385" name="Freeform 1268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86" name="Arc 1269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292" name="Freeform 1270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93" name="Freeform 1271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94" name="Freeform 1272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95" name="Freeform 1273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296" name="Group 1274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7374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75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76" name="Line 1277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77" name="Line 1278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78" name="Line 1279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79" name="Line 1280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80" name="Line 1281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81" name="Line 1282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82" name="Line 1283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297" name="Group 1284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7357" name="Group 1285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735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7370" name="Freeform 1287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371" name="Arc 1288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372" name="Arc 1289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373" name="Arc 1290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360" name="Group 1291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7361" name="Group 12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7366" name="Freeform 12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367" name="Freeform 12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368" name="Freeform 12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369" name="Freeform 12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7362" name="Group 1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7363" name="Freeform 12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364" name="Freeform 1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365" name="Freeform 13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7358" name="Freeform 1301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298" name="Group 1302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7299" name="Freeform 1303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300" name="Group 1304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7301" name="Freeform 1305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02" name="Freeform 1306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03" name="Line 1307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304" name="Group 1308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7308" name="Freeform 1309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7309" name="Group 1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7310" name="Group 13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7324" name="Group 13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7355" name="Line 13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56" name="Line 13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25" name="Group 13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7353" name="Line 13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54" name="Line 13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26" name="Group 13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7351" name="Line 13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52" name="Line 13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27" name="Group 13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7349" name="Line 13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50" name="Line 13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28" name="Group 13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7347" name="Line 13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48" name="Line 13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29" name="Group 13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7345" name="Line 13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46" name="Line 13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30" name="Group 13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7343" name="Line 13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44" name="Line 13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31" name="Group 13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7341" name="Line 13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42" name="Line 13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32" name="Group 13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7339" name="Line 13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40" name="Line 13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33" name="Group 13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7337" name="Line 13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38" name="Line 13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34" name="Group 13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7335" name="Line 13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36" name="Line 13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7311" name="Group 13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7315" name="Group 13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7322" name="Line 13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23" name="Line 13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16" name="Group 13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7320" name="Line 13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21" name="Line 13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317" name="Group 13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7318" name="Line 13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319" name="Line 13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7312" name="Line 13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313" name="Line 13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314" name="Line 13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305" name="Group 1358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7306" name="Line 13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307" name="Line 13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7018" name="Group 1361"/>
            <p:cNvGrpSpPr>
              <a:grpSpLocks/>
            </p:cNvGrpSpPr>
            <p:nvPr/>
          </p:nvGrpSpPr>
          <p:grpSpPr bwMode="auto">
            <a:xfrm flipH="1">
              <a:off x="624" y="1824"/>
              <a:ext cx="384" cy="336"/>
              <a:chOff x="1213" y="1682"/>
              <a:chExt cx="939" cy="822"/>
            </a:xfrm>
          </p:grpSpPr>
          <p:sp>
            <p:nvSpPr>
              <p:cNvPr id="17154" name="Freeform 1362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155" name="Group 1363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7281" name="Freeform 1364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82" name="Freeform 1365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283" name="Group 1366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7284" name="Line 1367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85" name="Line 1368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86" name="Line 1369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87" name="Line 1370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156" name="Group 1371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7279" name="Freeform 1372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80" name="Freeform 1373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157" name="Group 1374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7249" name="Group 1375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7253" name="Freeform 1376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254" name="Group 1377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7255" name="Group 13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7257" name="Group 13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7267" name="Group 13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7273" name="Line 13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74" name="Line 13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75" name="Line 13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76" name="Line 13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77" name="Line 13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78" name="Line 13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7268" name="Line 13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69" name="Line 1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70" name="Line 1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71" name="Line 13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72" name="Line 13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7258" name="Group 13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7259" name="Line 1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60" name="Line 13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61" name="Line 13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62" name="Line 13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63" name="Line 13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64" name="Line 13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65" name="Line 1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266" name="Line 1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7256" name="Line 14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7250" name="Group 1402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7251" name="Freeform 1403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52" name="Arc 1404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158" name="Freeform 1405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59" name="Freeform 1406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60" name="Freeform 1407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61" name="Freeform 1408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162" name="Group 1409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7240" name="Line 1410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41" name="Line 1411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42" name="Line 1412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43" name="Line 1413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44" name="Line 1414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45" name="Line 1415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46" name="Line 1416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47" name="Line 1417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48" name="Line 1418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163" name="Group 1419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7223" name="Group 1420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7225" name="Group 1421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7236" name="Freeform 1422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237" name="Arc 1423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238" name="Arc 1424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239" name="Arc 1425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226" name="Group 1426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7227" name="Group 14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7232" name="Freeform 14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233" name="Freeform 14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234" name="Freeform 14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235" name="Freeform 14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7228" name="Group 14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7229" name="Freeform 14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230" name="Freeform 1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231" name="Freeform 14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7224" name="Freeform 1436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164" name="Group 1437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7165" name="Freeform 1438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166" name="Group 1439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7167" name="Freeform 1440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68" name="Freeform 1441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69" name="Line 1442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170" name="Group 1443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7174" name="Freeform 1444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7175" name="Group 14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7176" name="Group 14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7190" name="Group 14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7221" name="Line 14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22" name="Line 14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91" name="Group 14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7219" name="Line 14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20" name="Line 14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92" name="Group 14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7217" name="Line 14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18" name="Line 14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93" name="Group 14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7215" name="Line 14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16" name="Line 14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94" name="Group 14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7213" name="Line 14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14" name="Line 14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95" name="Group 14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7211" name="Line 14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12" name="Line 14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96" name="Group 14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7209" name="Line 14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10" name="Line 14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97" name="Group 14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7207" name="Line 14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08" name="Line 14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98" name="Group 14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7205" name="Line 14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06" name="Line 14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99" name="Group 14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7203" name="Line 14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04" name="Line 14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200" name="Group 14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7201" name="Line 14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202" name="Line 14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7177" name="Group 14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7181" name="Group 14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7188" name="Line 14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189" name="Line 14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82" name="Group 14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7186" name="Line 14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187" name="Line 14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183" name="Group 14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7184" name="Line 14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185" name="Line 14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7178" name="Line 14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179" name="Line 14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180" name="Line 14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171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7172" name="Line 14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173" name="Line 14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7019" name="Group 1496"/>
            <p:cNvGrpSpPr>
              <a:grpSpLocks/>
            </p:cNvGrpSpPr>
            <p:nvPr/>
          </p:nvGrpSpPr>
          <p:grpSpPr bwMode="auto">
            <a:xfrm flipH="1">
              <a:off x="1056" y="1632"/>
              <a:ext cx="384" cy="336"/>
              <a:chOff x="1213" y="1682"/>
              <a:chExt cx="939" cy="822"/>
            </a:xfrm>
          </p:grpSpPr>
          <p:sp>
            <p:nvSpPr>
              <p:cNvPr id="17020" name="Freeform 1497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021" name="Group 1498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7147" name="Freeform 1499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48" name="Freeform 1500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149" name="Group 1501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7150" name="Line 1502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51" name="Line 1503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52" name="Line 1504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53" name="Line 1505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022" name="Group 1506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7145" name="Freeform 1507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46" name="Freeform 1508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023" name="Group 1509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7115" name="Group 1510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7119" name="Freeform 1511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120" name="Group 1512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7121" name="Group 15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7123" name="Group 15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7133" name="Group 15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7139" name="Line 15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140" name="Line 15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141" name="Line 15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142" name="Line 15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143" name="Line 15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144" name="Line 15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7134" name="Line 15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35" name="Line 15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36" name="Line 15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37" name="Line 15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38" name="Line 15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7124" name="Group 15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7125" name="Line 15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26" name="Line 15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27" name="Line 15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28" name="Line 15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29" name="Line 15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30" name="Line 15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31" name="Line 15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132" name="Line 15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7122" name="Line 15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7116" name="Group 1537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7117" name="Freeform 1538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18" name="Arc 1539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024" name="Freeform 1540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25" name="Freeform 1541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26" name="Freeform 1542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27" name="Freeform 1543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028" name="Group 1544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7106" name="Line 1545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07" name="Line 1546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08" name="Line 1547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09" name="Line 1548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10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11" name="Line 1550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12" name="Line 1551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13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14" name="Line 1553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029" name="Group 1554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7089" name="Group 1555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7091" name="Group 1556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7102" name="Freeform 1557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103" name="Arc 1558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104" name="Arc 1559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105" name="Arc 1560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092" name="Group 1561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7093" name="Group 15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7098" name="Freeform 1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099" name="Freeform 1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100" name="Freeform 15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101" name="Freeform 15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7094" name="Group 15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7095" name="Freeform 1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096" name="Freeform 15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097" name="Freeform 15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7090" name="Freeform 1571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030" name="Group 1572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7031" name="Freeform 1573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032" name="Group 1574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7033" name="Freeform 1575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34" name="Freeform 1576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35" name="Line 1577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036" name="Group 1578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7040" name="Freeform 1579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7041" name="Group 15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7042" name="Group 15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7056" name="Group 15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7087" name="Line 15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88" name="Line 15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57" name="Group 15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7085" name="Line 15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86" name="Line 15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58" name="Group 15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7083" name="Line 15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84" name="Line 15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59" name="Group 15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7081" name="Line 15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82" name="Line 15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60" name="Group 15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7079" name="Line 15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80" name="Line 15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61" name="Group 15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7077" name="Line 15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78" name="Line 15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62" name="Group 16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7075" name="Line 16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76" name="Line 16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63" name="Group 16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7073" name="Line 16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74" name="Line 16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64" name="Group 16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7071" name="Line 16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72" name="Line 16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65" name="Group 16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7069" name="Line 16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70" name="Line 16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66" name="Group 16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7067" name="Line 16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68" name="Line 16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7043" name="Group 16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7047" name="Group 16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7054" name="Line 16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55" name="Line 16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48" name="Group 16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7052" name="Line 16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53" name="Line 16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049" name="Group 16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7050" name="Line 16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51" name="Line 16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7044" name="Line 16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045" name="Line 16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046" name="Line 16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037" name="Group 1628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7038" name="Line 16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039" name="Line 16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5367" name="Group 1631"/>
          <p:cNvGrpSpPr>
            <a:grpSpLocks/>
          </p:cNvGrpSpPr>
          <p:nvPr/>
        </p:nvGrpSpPr>
        <p:grpSpPr bwMode="auto">
          <a:xfrm>
            <a:off x="506413" y="3963988"/>
            <a:ext cx="2057400" cy="1295400"/>
            <a:chOff x="144" y="1344"/>
            <a:chExt cx="1296" cy="816"/>
          </a:xfrm>
        </p:grpSpPr>
        <p:sp>
          <p:nvSpPr>
            <p:cNvPr id="16474" name="Oval 1632"/>
            <p:cNvSpPr>
              <a:spLocks noChangeArrowheads="1"/>
            </p:cNvSpPr>
            <p:nvPr/>
          </p:nvSpPr>
          <p:spPr bwMode="auto">
            <a:xfrm>
              <a:off x="336" y="1536"/>
              <a:ext cx="912" cy="4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6475" name="Group 1633"/>
            <p:cNvGrpSpPr>
              <a:grpSpLocks/>
            </p:cNvGrpSpPr>
            <p:nvPr/>
          </p:nvGrpSpPr>
          <p:grpSpPr bwMode="auto">
            <a:xfrm flipH="1">
              <a:off x="624" y="1344"/>
              <a:ext cx="384" cy="336"/>
              <a:chOff x="1213" y="1682"/>
              <a:chExt cx="939" cy="822"/>
            </a:xfrm>
          </p:grpSpPr>
          <p:sp>
            <p:nvSpPr>
              <p:cNvPr id="16881" name="Freeform 1634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882" name="Group 1635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7008" name="Freeform 1636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009" name="Freeform 1637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010" name="Group 1638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7011" name="Line 1639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12" name="Line 1640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13" name="Line 1641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14" name="Line 1642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883" name="Group 1643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7006" name="Freeform 1644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007" name="Freeform 1645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884" name="Group 1646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6976" name="Group 1647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6980" name="Freeform 1648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981" name="Group 1649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6982" name="Group 16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6984" name="Group 16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6994" name="Group 16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7000" name="Line 16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01" name="Line 16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02" name="Line 16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03" name="Line 16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04" name="Line 16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005" name="Line 16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6995" name="Line 16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96" name="Line 16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97" name="Line 16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98" name="Line 16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99" name="Line 16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985" name="Group 16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6986" name="Line 16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87" name="Line 16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88" name="Line 16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89" name="Line 16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90" name="Line 16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91" name="Line 16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92" name="Line 16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93" name="Line 16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6983" name="Line 16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6977" name="Group 1674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6978" name="Freeform 1675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79" name="Arc 1676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885" name="Freeform 1677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86" name="Freeform 1678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87" name="Freeform 1679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88" name="Freeform 1680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889" name="Group 1681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6967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68" name="Line 1683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69" name="Line 1684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70" name="Line 1685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71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72" name="Line 1687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73" name="Line 1688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74" name="Line 1689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75" name="Line 1690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890" name="Group 1691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6950" name="Group 1692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6952" name="Group 1693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6963" name="Freeform 1694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964" name="Arc 1695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965" name="Arc 1696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966" name="Arc 1697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953" name="Group 1698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6954" name="Group 16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6959" name="Freeform 17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960" name="Freeform 17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961" name="Freeform 17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962" name="Freeform 17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6955" name="Group 1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6956" name="Freeform 17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957" name="Freeform 17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958" name="Freeform 17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6951" name="Freeform 1708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891" name="Group 1709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6892" name="Freeform 1710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893" name="Group 1711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6894" name="Freeform 1712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95" name="Freeform 1713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96" name="Line 1714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897" name="Group 1715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6901" name="Freeform 1716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6902" name="Group 17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6903" name="Group 17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6917" name="Group 17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6948" name="Line 17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49" name="Line 17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18" name="Group 17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6946" name="Line 17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47" name="Line 17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19" name="Group 17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6944" name="Line 17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45" name="Line 17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20" name="Group 17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6942" name="Line 17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43" name="Line 17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21" name="Group 17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6940" name="Line 17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41" name="Line 17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22" name="Group 17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6938" name="Line 17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39" name="Line 17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23" name="Group 17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6936" name="Line 17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37" name="Line 17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24" name="Group 17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6934" name="Line 17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35" name="Line 17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25" name="Group 17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6932" name="Line 17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33" name="Line 17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26" name="Group 17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6930" name="Line 17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31" name="Line 17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27" name="Group 17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6928" name="Line 17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29" name="Line 17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6904" name="Group 17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6908" name="Group 17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6915" name="Line 17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16" name="Line 17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09" name="Group 17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6913" name="Line 17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14" name="Line 17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910" name="Group 17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6911" name="Line 17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912" name="Line 17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6905" name="Line 17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906" name="Line 17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907" name="Line 17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6898" name="Group 1765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6899" name="Line 17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900" name="Line 17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6476" name="Group 1768"/>
            <p:cNvGrpSpPr>
              <a:grpSpLocks/>
            </p:cNvGrpSpPr>
            <p:nvPr/>
          </p:nvGrpSpPr>
          <p:grpSpPr bwMode="auto">
            <a:xfrm flipH="1">
              <a:off x="144" y="1584"/>
              <a:ext cx="384" cy="336"/>
              <a:chOff x="1213" y="1682"/>
              <a:chExt cx="939" cy="822"/>
            </a:xfrm>
          </p:grpSpPr>
          <p:sp>
            <p:nvSpPr>
              <p:cNvPr id="16747" name="Freeform 1769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748" name="Group 1770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6874" name="Freeform 1771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75" name="Freeform 1772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876" name="Group 1773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6877" name="Line 1774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78" name="Line 1775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79" name="Line 1776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80" name="Line 1777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749" name="Group 1778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6872" name="Freeform 1779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73" name="Freeform 1780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750" name="Group 1781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6842" name="Group 1782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6846" name="Freeform 1783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847" name="Group 1784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6848" name="Group 17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6850" name="Group 17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6860" name="Group 17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6866" name="Line 17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67" name="Line 17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68" name="Line 17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69" name="Line 17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70" name="Line 17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71" name="Line 17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6861" name="Line 17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62" name="Line 17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63" name="Line 17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64" name="Line 17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65" name="Line 17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851" name="Group 17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6852" name="Line 18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53" name="Line 18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54" name="Line 18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55" name="Line 18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56" name="Line 18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57" name="Line 18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58" name="Line 18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59" name="Line 18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6849" name="Line 18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6843" name="Group 1809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6844" name="Freeform 1810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45" name="Arc 1811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751" name="Freeform 1812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52" name="Freeform 1813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53" name="Freeform 1814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54" name="Freeform 1815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755" name="Group 1816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6833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34" name="Line 1818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35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36" name="Line 1820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37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38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39" name="Line 1823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40" name="Line 1824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41" name="Line 1825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756" name="Group 1826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6816" name="Group 1827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6818" name="Group 1828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6829" name="Freeform 1829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830" name="Arc 1830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831" name="Arc 1831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832" name="Arc 1832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819" name="Group 1833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6820" name="Group 18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6825" name="Freeform 18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826" name="Freeform 18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827" name="Freeform 18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828" name="Freeform 18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6821" name="Group 18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6822" name="Freeform 18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823" name="Freeform 18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824" name="Freeform 18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6817" name="Freeform 1843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757" name="Group 1844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6758" name="Freeform 1845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759" name="Group 1846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6760" name="Freeform 1847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61" name="Freeform 1848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62" name="Line 1849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763" name="Group 1850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6767" name="Freeform 1851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6768" name="Group 18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6769" name="Group 18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6783" name="Group 18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6814" name="Line 18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15" name="Line 18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84" name="Group 18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6812" name="Line 18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13" name="Line 18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85" name="Group 18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6810" name="Line 18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11" name="Line 18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86" name="Group 18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6808" name="Line 18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09" name="Line 18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87" name="Group 18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6806" name="Line 18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07" name="Line 18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88" name="Group 18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6804" name="Line 18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05" name="Line 18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89" name="Group 18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6802" name="Line 18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03" name="Line 18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90" name="Group 18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6800" name="Line 18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801" name="Line 18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91" name="Group 18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6798" name="Line 18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99" name="Line 18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92" name="Group 18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6796" name="Line 18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97" name="Line 18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93" name="Group 18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6794" name="Line 18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95" name="Line 18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6770" name="Group 18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6774" name="Group 18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6781" name="Line 18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82" name="Line 18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75" name="Group 18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6779" name="Line 18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80" name="Line 18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776" name="Group 18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6777" name="Line 18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78" name="Line 18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6771" name="Line 18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772" name="Line 18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773" name="Line 18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6764" name="Group 1900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6765" name="Line 19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766" name="Line 19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6477" name="Group 1903"/>
            <p:cNvGrpSpPr>
              <a:grpSpLocks/>
            </p:cNvGrpSpPr>
            <p:nvPr/>
          </p:nvGrpSpPr>
          <p:grpSpPr bwMode="auto">
            <a:xfrm flipH="1">
              <a:off x="624" y="1824"/>
              <a:ext cx="384" cy="336"/>
              <a:chOff x="1213" y="1682"/>
              <a:chExt cx="939" cy="822"/>
            </a:xfrm>
          </p:grpSpPr>
          <p:sp>
            <p:nvSpPr>
              <p:cNvPr id="16613" name="Freeform 1904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614" name="Group 1905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6740" name="Freeform 1906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41" name="Freeform 1907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742" name="Group 1908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6743" name="Line 1909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44" name="Line 1910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45" name="Line 1911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46" name="Line 1912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615" name="Group 1913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6738" name="Freeform 1914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39" name="Freeform 1915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616" name="Group 1916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6708" name="Group 1917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6712" name="Freeform 1918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713" name="Group 1919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6714" name="Group 19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6716" name="Group 19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6726" name="Group 19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6732" name="Line 19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33" name="Line 19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34" name="Line 19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35" name="Line 19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36" name="Line 19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737" name="Line 19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6727" name="Line 19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28" name="Line 19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29" name="Line 19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30" name="Line 19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31" name="Line 19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717" name="Group 19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6718" name="Line 19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19" name="Line 19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20" name="Line 19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21" name="Line 19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22" name="Line 19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23" name="Line 19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24" name="Line 19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25" name="Line 19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6715" name="Line 19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6709" name="Group 1944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6710" name="Freeform 1945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11" name="Arc 1946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617" name="Freeform 1947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18" name="Freeform 1948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19" name="Freeform 1949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20" name="Freeform 1950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621" name="Group 1951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6699" name="Line 1952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00" name="Line 1953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01" name="Line 1954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02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03" name="Line 1956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04" name="Line 1957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05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06" name="Line 1959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07" name="Line 1960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622" name="Group 1961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6682" name="Group 1962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6684" name="Group 1963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6695" name="Freeform 1964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696" name="Arc 1965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697" name="Arc 1966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698" name="Arc 1967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685" name="Group 1968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6686" name="Group 19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6691" name="Freeform 19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692" name="Freeform 19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693" name="Freeform 19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694" name="Freeform 19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6687" name="Group 19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6688" name="Freeform 19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689" name="Freeform 19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690" name="Freeform 19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6683" name="Freeform 1978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623" name="Group 1979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6624" name="Freeform 1980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625" name="Group 1981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6626" name="Freeform 1982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27" name="Freeform 1983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28" name="Line 1984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629" name="Group 1985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6633" name="Freeform 1986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6634" name="Group 19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6635" name="Group 19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6649" name="Group 19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6680" name="Line 19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81" name="Line 19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0" name="Group 19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6678" name="Line 19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79" name="Line 19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1" name="Group 19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6676" name="Line 19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77" name="Line 19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2" name="Group 19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6674" name="Line 19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75" name="Line 20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3" name="Group 20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6672" name="Line 20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73" name="Line 20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4" name="Group 20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6670" name="Line 20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71" name="Line 20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5" name="Group 20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6668" name="Line 20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69" name="Line 20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6" name="Group 20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6666" name="Line 20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67" name="Line 20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7" name="Group 20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6664" name="Line 20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65" name="Line 20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8" name="Group 20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6662" name="Line 20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63" name="Line 20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59" name="Group 20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6660" name="Line 20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61" name="Line 20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6636" name="Group 20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6640" name="Group 20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6647" name="Line 20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48" name="Line 20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41" name="Group 20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6645" name="Line 20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46" name="Line 20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642" name="Group 20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6643" name="Line 20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44" name="Line 20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6637" name="Line 20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638" name="Line 20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639" name="Line 20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6630" name="Group 2035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6631" name="Line 20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632" name="Line 20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6478" name="Group 2038"/>
            <p:cNvGrpSpPr>
              <a:grpSpLocks/>
            </p:cNvGrpSpPr>
            <p:nvPr/>
          </p:nvGrpSpPr>
          <p:grpSpPr bwMode="auto">
            <a:xfrm flipH="1">
              <a:off x="1056" y="1632"/>
              <a:ext cx="384" cy="336"/>
              <a:chOff x="1213" y="1682"/>
              <a:chExt cx="939" cy="822"/>
            </a:xfrm>
          </p:grpSpPr>
          <p:sp>
            <p:nvSpPr>
              <p:cNvPr id="16479" name="Freeform 2039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480" name="Group 2040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6606" name="Freeform 2041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7" name="Freeform 2042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608" name="Group 2043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6609" name="Line 2044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10" name="Line 2045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11" name="Line 2046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12" name="Line 2047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481" name="Group 2048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6604" name="Freeform 2049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5" name="Freeform 2050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482" name="Group 2051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6574" name="Group 2052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6578" name="Freeform 2053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579" name="Group 2054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6580" name="Group 20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6582" name="Group 20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6592" name="Group 20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6598" name="Line 20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99" name="Line 20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00" name="Line 20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01" name="Line 20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02" name="Line 20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603" name="Line 20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6593" name="Line 20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94" name="Line 20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95" name="Line 20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96" name="Line 20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97" name="Line 20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583" name="Group 20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6584" name="Line 20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85" name="Line 20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86" name="Line 20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87" name="Line 20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88" name="Line 20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89" name="Line 20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90" name="Line 20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591" name="Line 20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6581" name="Line 20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6575" name="Group 2079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6576" name="Freeform 2080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77" name="Arc 2081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483" name="Freeform 2082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4" name="Freeform 2083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5" name="Freeform 2084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6" name="Freeform 2085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487" name="Group 2086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6565" name="Line 2087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6" name="Line 2088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7" name="Line 2089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8" name="Line 2090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9" name="Line 2091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0" name="Line 2092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1" name="Line 2093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2" name="Line 2094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3" name="Line 2095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488" name="Group 2096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6548" name="Group 2097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6550" name="Group 2098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6561" name="Freeform 2099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62" name="Arc 2100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63" name="Arc 2101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64" name="Arc 2102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551" name="Group 2103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6552" name="Group 2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6557" name="Freeform 2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558" name="Freeform 2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559" name="Freeform 2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560" name="Freeform 2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6553" name="Group 2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6554" name="Freeform 2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555" name="Freeform 2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556" name="Freeform 2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6549" name="Freeform 2113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489" name="Group 2114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6490" name="Freeform 2115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491" name="Group 2116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6492" name="Freeform 2117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93" name="Freeform 2118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94" name="Line 2119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495" name="Group 2120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6499" name="Freeform 2121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6500" name="Group 2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6501" name="Group 2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6515" name="Group 21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6546" name="Line 2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47" name="Line 2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16" name="Group 21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6544" name="Line 2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45" name="Line 21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17" name="Group 21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6542" name="Line 2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43" name="Line 2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18" name="Group 21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6540" name="Line 21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41" name="Line 2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19" name="Group 21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6538" name="Line 2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39" name="Line 21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20" name="Group 21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6536" name="Line 2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37" name="Line 2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21" name="Group 21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6534" name="Line 21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35" name="Line 21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22" name="Group 2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6532" name="Line 21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33" name="Line 21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23" name="Group 21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6530" name="Line 21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31" name="Line 21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24" name="Group 21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6528" name="Line 21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29" name="Line 21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25" name="Group 2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6526" name="Line 21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27" name="Line 21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6502" name="Group 21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6506" name="Group 21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6513" name="Line 21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14" name="Line 21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07" name="Group 21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6511" name="Line 21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12" name="Line 2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508" name="Group 2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6509" name="Line 21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510" name="Line 21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6503" name="Line 2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504" name="Line 21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505" name="Line 21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6496" name="Group 2170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6497" name="Line 21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98" name="Line 21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sp>
        <p:nvSpPr>
          <p:cNvPr id="15368" name="Oval 2173"/>
          <p:cNvSpPr>
            <a:spLocks noChangeArrowheads="1"/>
          </p:cNvSpPr>
          <p:nvPr/>
        </p:nvSpPr>
        <p:spPr bwMode="auto">
          <a:xfrm>
            <a:off x="3173413" y="5030788"/>
            <a:ext cx="1447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5369" name="Group 2174"/>
          <p:cNvGrpSpPr>
            <a:grpSpLocks/>
          </p:cNvGrpSpPr>
          <p:nvPr/>
        </p:nvGrpSpPr>
        <p:grpSpPr bwMode="auto">
          <a:xfrm flipH="1">
            <a:off x="3630613" y="4725988"/>
            <a:ext cx="609600" cy="533400"/>
            <a:chOff x="1213" y="1682"/>
            <a:chExt cx="939" cy="822"/>
          </a:xfrm>
        </p:grpSpPr>
        <p:sp>
          <p:nvSpPr>
            <p:cNvPr id="16340" name="Freeform 2175"/>
            <p:cNvSpPr>
              <a:spLocks/>
            </p:cNvSpPr>
            <p:nvPr/>
          </p:nvSpPr>
          <p:spPr bwMode="auto">
            <a:xfrm>
              <a:off x="1213" y="2326"/>
              <a:ext cx="105" cy="62"/>
            </a:xfrm>
            <a:custGeom>
              <a:avLst/>
              <a:gdLst>
                <a:gd name="T0" fmla="*/ 4 w 315"/>
                <a:gd name="T1" fmla="*/ 0 h 188"/>
                <a:gd name="T2" fmla="*/ 3 w 315"/>
                <a:gd name="T3" fmla="*/ 0 h 188"/>
                <a:gd name="T4" fmla="*/ 2 w 315"/>
                <a:gd name="T5" fmla="*/ 0 h 188"/>
                <a:gd name="T6" fmla="*/ 2 w 315"/>
                <a:gd name="T7" fmla="*/ 0 h 188"/>
                <a:gd name="T8" fmla="*/ 1 w 315"/>
                <a:gd name="T9" fmla="*/ 0 h 188"/>
                <a:gd name="T10" fmla="*/ 1 w 315"/>
                <a:gd name="T11" fmla="*/ 0 h 188"/>
                <a:gd name="T12" fmla="*/ 1 w 315"/>
                <a:gd name="T13" fmla="*/ 0 h 188"/>
                <a:gd name="T14" fmla="*/ 0 w 315"/>
                <a:gd name="T15" fmla="*/ 1 h 188"/>
                <a:gd name="T16" fmla="*/ 0 w 315"/>
                <a:gd name="T17" fmla="*/ 1 h 188"/>
                <a:gd name="T18" fmla="*/ 0 w 315"/>
                <a:gd name="T19" fmla="*/ 1 h 188"/>
                <a:gd name="T20" fmla="*/ 0 w 315"/>
                <a:gd name="T21" fmla="*/ 1 h 188"/>
                <a:gd name="T22" fmla="*/ 0 w 315"/>
                <a:gd name="T23" fmla="*/ 1 h 188"/>
                <a:gd name="T24" fmla="*/ 0 w 315"/>
                <a:gd name="T25" fmla="*/ 1 h 188"/>
                <a:gd name="T26" fmla="*/ 0 w 315"/>
                <a:gd name="T27" fmla="*/ 1 h 188"/>
                <a:gd name="T28" fmla="*/ 1 w 315"/>
                <a:gd name="T29" fmla="*/ 2 h 188"/>
                <a:gd name="T30" fmla="*/ 1 w 315"/>
                <a:gd name="T31" fmla="*/ 2 h 188"/>
                <a:gd name="T32" fmla="*/ 1 w 315"/>
                <a:gd name="T33" fmla="*/ 1 h 188"/>
                <a:gd name="T34" fmla="*/ 2 w 315"/>
                <a:gd name="T35" fmla="*/ 1 h 188"/>
                <a:gd name="T36" fmla="*/ 2 w 315"/>
                <a:gd name="T37" fmla="*/ 1 h 188"/>
                <a:gd name="T38" fmla="*/ 2 w 315"/>
                <a:gd name="T39" fmla="*/ 2 h 188"/>
                <a:gd name="T40" fmla="*/ 3 w 315"/>
                <a:gd name="T41" fmla="*/ 2 h 188"/>
                <a:gd name="T42" fmla="*/ 3 w 315"/>
                <a:gd name="T43" fmla="*/ 2 h 188"/>
                <a:gd name="T44" fmla="*/ 4 w 315"/>
                <a:gd name="T45" fmla="*/ 2 h 188"/>
                <a:gd name="T46" fmla="*/ 4 w 315"/>
                <a:gd name="T47" fmla="*/ 2 h 188"/>
                <a:gd name="T48" fmla="*/ 4 w 315"/>
                <a:gd name="T49" fmla="*/ 2 h 1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5"/>
                <a:gd name="T76" fmla="*/ 0 h 188"/>
                <a:gd name="T77" fmla="*/ 315 w 315"/>
                <a:gd name="T78" fmla="*/ 188 h 1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5" h="188">
                  <a:moveTo>
                    <a:pt x="309" y="0"/>
                  </a:moveTo>
                  <a:lnTo>
                    <a:pt x="238" y="0"/>
                  </a:lnTo>
                  <a:lnTo>
                    <a:pt x="196" y="5"/>
                  </a:lnTo>
                  <a:lnTo>
                    <a:pt x="157" y="11"/>
                  </a:lnTo>
                  <a:lnTo>
                    <a:pt x="110" y="20"/>
                  </a:lnTo>
                  <a:lnTo>
                    <a:pt x="72" y="30"/>
                  </a:lnTo>
                  <a:lnTo>
                    <a:pt x="47" y="39"/>
                  </a:lnTo>
                  <a:lnTo>
                    <a:pt x="30" y="49"/>
                  </a:lnTo>
                  <a:lnTo>
                    <a:pt x="16" y="59"/>
                  </a:lnTo>
                  <a:lnTo>
                    <a:pt x="6" y="71"/>
                  </a:lnTo>
                  <a:lnTo>
                    <a:pt x="0" y="85"/>
                  </a:lnTo>
                  <a:lnTo>
                    <a:pt x="1" y="100"/>
                  </a:lnTo>
                  <a:lnTo>
                    <a:pt x="10" y="113"/>
                  </a:lnTo>
                  <a:lnTo>
                    <a:pt x="21" y="120"/>
                  </a:lnTo>
                  <a:lnTo>
                    <a:pt x="44" y="124"/>
                  </a:lnTo>
                  <a:lnTo>
                    <a:pt x="70" y="124"/>
                  </a:lnTo>
                  <a:lnTo>
                    <a:pt x="97" y="121"/>
                  </a:lnTo>
                  <a:lnTo>
                    <a:pt x="132" y="118"/>
                  </a:lnTo>
                  <a:lnTo>
                    <a:pt x="166" y="120"/>
                  </a:lnTo>
                  <a:lnTo>
                    <a:pt x="190" y="124"/>
                  </a:lnTo>
                  <a:lnTo>
                    <a:pt x="215" y="130"/>
                  </a:lnTo>
                  <a:lnTo>
                    <a:pt x="241" y="141"/>
                  </a:lnTo>
                  <a:lnTo>
                    <a:pt x="315" y="188"/>
                  </a:lnTo>
                  <a:lnTo>
                    <a:pt x="311" y="188"/>
                  </a:lnTo>
                  <a:lnTo>
                    <a:pt x="313" y="184"/>
                  </a:lnTo>
                </a:path>
              </a:pathLst>
            </a:custGeom>
            <a:noFill/>
            <a:ln w="2063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341" name="Group 2176"/>
            <p:cNvGrpSpPr>
              <a:grpSpLocks/>
            </p:cNvGrpSpPr>
            <p:nvPr/>
          </p:nvGrpSpPr>
          <p:grpSpPr bwMode="auto">
            <a:xfrm>
              <a:off x="1303" y="2149"/>
              <a:ext cx="846" cy="290"/>
              <a:chOff x="1303" y="2149"/>
              <a:chExt cx="846" cy="290"/>
            </a:xfrm>
          </p:grpSpPr>
          <p:sp>
            <p:nvSpPr>
              <p:cNvPr id="16467" name="Freeform 2177"/>
              <p:cNvSpPr>
                <a:spLocks/>
              </p:cNvSpPr>
              <p:nvPr/>
            </p:nvSpPr>
            <p:spPr bwMode="auto">
              <a:xfrm>
                <a:off x="1309" y="2295"/>
                <a:ext cx="840" cy="144"/>
              </a:xfrm>
              <a:custGeom>
                <a:avLst/>
                <a:gdLst>
                  <a:gd name="T0" fmla="*/ 0 w 2521"/>
                  <a:gd name="T1" fmla="*/ 0 h 434"/>
                  <a:gd name="T2" fmla="*/ 0 w 2521"/>
                  <a:gd name="T3" fmla="*/ 3 h 434"/>
                  <a:gd name="T4" fmla="*/ 25 w 2521"/>
                  <a:gd name="T5" fmla="*/ 5 h 434"/>
                  <a:gd name="T6" fmla="*/ 31 w 2521"/>
                  <a:gd name="T7" fmla="*/ 2 h 434"/>
                  <a:gd name="T8" fmla="*/ 31 w 2521"/>
                  <a:gd name="T9" fmla="*/ 0 h 434"/>
                  <a:gd name="T10" fmla="*/ 25 w 2521"/>
                  <a:gd name="T11" fmla="*/ 3 h 434"/>
                  <a:gd name="T12" fmla="*/ 0 w 2521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1"/>
                  <a:gd name="T22" fmla="*/ 0 h 434"/>
                  <a:gd name="T23" fmla="*/ 2521 w 2521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1" h="434">
                    <a:moveTo>
                      <a:pt x="0" y="27"/>
                    </a:moveTo>
                    <a:lnTo>
                      <a:pt x="0" y="218"/>
                    </a:lnTo>
                    <a:lnTo>
                      <a:pt x="2047" y="434"/>
                    </a:lnTo>
                    <a:lnTo>
                      <a:pt x="2521" y="169"/>
                    </a:lnTo>
                    <a:lnTo>
                      <a:pt x="2521" y="0"/>
                    </a:lnTo>
                    <a:lnTo>
                      <a:pt x="2029" y="2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8" name="Freeform 2178"/>
              <p:cNvSpPr>
                <a:spLocks/>
              </p:cNvSpPr>
              <p:nvPr/>
            </p:nvSpPr>
            <p:spPr bwMode="auto">
              <a:xfrm>
                <a:off x="1303" y="2149"/>
                <a:ext cx="685" cy="224"/>
              </a:xfrm>
              <a:custGeom>
                <a:avLst/>
                <a:gdLst>
                  <a:gd name="T0" fmla="*/ 0 w 2056"/>
                  <a:gd name="T1" fmla="*/ 0 h 670"/>
                  <a:gd name="T2" fmla="*/ 25 w 2056"/>
                  <a:gd name="T3" fmla="*/ 2 h 670"/>
                  <a:gd name="T4" fmla="*/ 25 w 2056"/>
                  <a:gd name="T5" fmla="*/ 8 h 670"/>
                  <a:gd name="T6" fmla="*/ 0 w 2056"/>
                  <a:gd name="T7" fmla="*/ 6 h 670"/>
                  <a:gd name="T8" fmla="*/ 0 w 2056"/>
                  <a:gd name="T9" fmla="*/ 0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6"/>
                  <a:gd name="T16" fmla="*/ 0 h 670"/>
                  <a:gd name="T17" fmla="*/ 2056 w 2056"/>
                  <a:gd name="T18" fmla="*/ 670 h 6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6" h="670">
                    <a:moveTo>
                      <a:pt x="0" y="0"/>
                    </a:moveTo>
                    <a:lnTo>
                      <a:pt x="2056" y="147"/>
                    </a:lnTo>
                    <a:lnTo>
                      <a:pt x="2056" y="670"/>
                    </a:lnTo>
                    <a:lnTo>
                      <a:pt x="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469" name="Group 2179"/>
              <p:cNvGrpSpPr>
                <a:grpSpLocks/>
              </p:cNvGrpSpPr>
              <p:nvPr/>
            </p:nvGrpSpPr>
            <p:grpSpPr bwMode="auto">
              <a:xfrm>
                <a:off x="1305" y="2190"/>
                <a:ext cx="684" cy="89"/>
                <a:chOff x="1305" y="2190"/>
                <a:chExt cx="684" cy="89"/>
              </a:xfrm>
            </p:grpSpPr>
            <p:sp>
              <p:nvSpPr>
                <p:cNvPr id="16470" name="Line 2180"/>
                <p:cNvSpPr>
                  <a:spLocks noChangeShapeType="1"/>
                </p:cNvSpPr>
                <p:nvPr/>
              </p:nvSpPr>
              <p:spPr bwMode="auto">
                <a:xfrm>
                  <a:off x="1305" y="2190"/>
                  <a:ext cx="683" cy="5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1" name="Line 2181"/>
                <p:cNvSpPr>
                  <a:spLocks noChangeShapeType="1"/>
                </p:cNvSpPr>
                <p:nvPr/>
              </p:nvSpPr>
              <p:spPr bwMode="auto">
                <a:xfrm>
                  <a:off x="1806" y="2231"/>
                  <a:ext cx="143" cy="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2" name="Line 2182"/>
                <p:cNvSpPr>
                  <a:spLocks noChangeShapeType="1"/>
                </p:cNvSpPr>
                <p:nvPr/>
              </p:nvSpPr>
              <p:spPr bwMode="auto">
                <a:xfrm>
                  <a:off x="1638" y="2219"/>
                  <a:ext cx="144" cy="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3" name="Line 2183"/>
                <p:cNvSpPr>
                  <a:spLocks noChangeShapeType="1"/>
                </p:cNvSpPr>
                <p:nvPr/>
              </p:nvSpPr>
              <p:spPr bwMode="auto">
                <a:xfrm>
                  <a:off x="1305" y="2219"/>
                  <a:ext cx="684" cy="6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6342" name="Group 2184"/>
            <p:cNvGrpSpPr>
              <a:grpSpLocks/>
            </p:cNvGrpSpPr>
            <p:nvPr/>
          </p:nvGrpSpPr>
          <p:grpSpPr bwMode="auto">
            <a:xfrm>
              <a:off x="1303" y="2119"/>
              <a:ext cx="848" cy="79"/>
              <a:chOff x="1303" y="2119"/>
              <a:chExt cx="848" cy="79"/>
            </a:xfrm>
          </p:grpSpPr>
          <p:sp>
            <p:nvSpPr>
              <p:cNvPr id="16465" name="Freeform 2185"/>
              <p:cNvSpPr>
                <a:spLocks/>
              </p:cNvSpPr>
              <p:nvPr/>
            </p:nvSpPr>
            <p:spPr bwMode="auto">
              <a:xfrm>
                <a:off x="1303" y="2119"/>
                <a:ext cx="848" cy="79"/>
              </a:xfrm>
              <a:custGeom>
                <a:avLst/>
                <a:gdLst>
                  <a:gd name="T0" fmla="*/ 0 w 2545"/>
                  <a:gd name="T1" fmla="*/ 1 h 239"/>
                  <a:gd name="T2" fmla="*/ 25 w 2545"/>
                  <a:gd name="T3" fmla="*/ 3 h 239"/>
                  <a:gd name="T4" fmla="*/ 31 w 2545"/>
                  <a:gd name="T5" fmla="*/ 1 h 239"/>
                  <a:gd name="T6" fmla="*/ 29 w 2545"/>
                  <a:gd name="T7" fmla="*/ 1 h 239"/>
                  <a:gd name="T8" fmla="*/ 10 w 2545"/>
                  <a:gd name="T9" fmla="*/ 0 h 239"/>
                  <a:gd name="T10" fmla="*/ 0 w 2545"/>
                  <a:gd name="T11" fmla="*/ 1 h 2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5"/>
                  <a:gd name="T19" fmla="*/ 0 h 239"/>
                  <a:gd name="T20" fmla="*/ 2545 w 2545"/>
                  <a:gd name="T21" fmla="*/ 239 h 2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5" h="239">
                    <a:moveTo>
                      <a:pt x="0" y="92"/>
                    </a:moveTo>
                    <a:lnTo>
                      <a:pt x="2055" y="239"/>
                    </a:lnTo>
                    <a:lnTo>
                      <a:pt x="2545" y="99"/>
                    </a:lnTo>
                    <a:lnTo>
                      <a:pt x="2372" y="80"/>
                    </a:lnTo>
                    <a:lnTo>
                      <a:pt x="783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6" name="Freeform 2186"/>
              <p:cNvSpPr>
                <a:spLocks/>
              </p:cNvSpPr>
              <p:nvPr/>
            </p:nvSpPr>
            <p:spPr bwMode="auto">
              <a:xfrm>
                <a:off x="1496" y="2135"/>
                <a:ext cx="624" cy="51"/>
              </a:xfrm>
              <a:custGeom>
                <a:avLst/>
                <a:gdLst>
                  <a:gd name="T0" fmla="*/ 2 w 1871"/>
                  <a:gd name="T1" fmla="*/ 0 h 153"/>
                  <a:gd name="T2" fmla="*/ 0 w 1871"/>
                  <a:gd name="T3" fmla="*/ 1 h 153"/>
                  <a:gd name="T4" fmla="*/ 19 w 1871"/>
                  <a:gd name="T5" fmla="*/ 2 h 153"/>
                  <a:gd name="T6" fmla="*/ 22 w 1871"/>
                  <a:gd name="T7" fmla="*/ 1 h 153"/>
                  <a:gd name="T8" fmla="*/ 21 w 1871"/>
                  <a:gd name="T9" fmla="*/ 1 h 153"/>
                  <a:gd name="T10" fmla="*/ 23 w 1871"/>
                  <a:gd name="T11" fmla="*/ 0 h 153"/>
                  <a:gd name="T12" fmla="*/ 22 w 1871"/>
                  <a:gd name="T13" fmla="*/ 0 h 153"/>
                  <a:gd name="T14" fmla="*/ 2 w 1871"/>
                  <a:gd name="T15" fmla="*/ 0 h 1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1"/>
                  <a:gd name="T25" fmla="*/ 0 h 153"/>
                  <a:gd name="T26" fmla="*/ 1871 w 1871"/>
                  <a:gd name="T27" fmla="*/ 153 h 1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1" h="153">
                    <a:moveTo>
                      <a:pt x="152" y="0"/>
                    </a:moveTo>
                    <a:lnTo>
                      <a:pt x="0" y="57"/>
                    </a:lnTo>
                    <a:lnTo>
                      <a:pt x="1509" y="153"/>
                    </a:lnTo>
                    <a:lnTo>
                      <a:pt x="1756" y="85"/>
                    </a:lnTo>
                    <a:lnTo>
                      <a:pt x="1736" y="75"/>
                    </a:lnTo>
                    <a:lnTo>
                      <a:pt x="1871" y="38"/>
                    </a:lnTo>
                    <a:lnTo>
                      <a:pt x="1787" y="3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343" name="Group 2187"/>
            <p:cNvGrpSpPr>
              <a:grpSpLocks/>
            </p:cNvGrpSpPr>
            <p:nvPr/>
          </p:nvGrpSpPr>
          <p:grpSpPr bwMode="auto">
            <a:xfrm>
              <a:off x="1995" y="1691"/>
              <a:ext cx="155" cy="485"/>
              <a:chOff x="1995" y="1691"/>
              <a:chExt cx="155" cy="485"/>
            </a:xfrm>
          </p:grpSpPr>
          <p:grpSp>
            <p:nvGrpSpPr>
              <p:cNvPr id="16435" name="Group 2188"/>
              <p:cNvGrpSpPr>
                <a:grpSpLocks/>
              </p:cNvGrpSpPr>
              <p:nvPr/>
            </p:nvGrpSpPr>
            <p:grpSpPr bwMode="auto">
              <a:xfrm>
                <a:off x="2055" y="1753"/>
                <a:ext cx="95" cy="406"/>
                <a:chOff x="2055" y="1753"/>
                <a:chExt cx="95" cy="406"/>
              </a:xfrm>
            </p:grpSpPr>
            <p:sp>
              <p:nvSpPr>
                <p:cNvPr id="16439" name="Freeform 2189"/>
                <p:cNvSpPr>
                  <a:spLocks/>
                </p:cNvSpPr>
                <p:nvPr/>
              </p:nvSpPr>
              <p:spPr bwMode="auto">
                <a:xfrm>
                  <a:off x="2055" y="1753"/>
                  <a:ext cx="95" cy="406"/>
                </a:xfrm>
                <a:custGeom>
                  <a:avLst/>
                  <a:gdLst>
                    <a:gd name="T0" fmla="*/ 0 w 283"/>
                    <a:gd name="T1" fmla="*/ 0 h 1217"/>
                    <a:gd name="T2" fmla="*/ 4 w 283"/>
                    <a:gd name="T3" fmla="*/ 1 h 1217"/>
                    <a:gd name="T4" fmla="*/ 3 w 283"/>
                    <a:gd name="T5" fmla="*/ 7 h 1217"/>
                    <a:gd name="T6" fmla="*/ 3 w 283"/>
                    <a:gd name="T7" fmla="*/ 14 h 1217"/>
                    <a:gd name="T8" fmla="*/ 0 w 283"/>
                    <a:gd name="T9" fmla="*/ 15 h 1217"/>
                    <a:gd name="T10" fmla="*/ 0 w 283"/>
                    <a:gd name="T11" fmla="*/ 0 h 12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3"/>
                    <a:gd name="T19" fmla="*/ 0 h 1217"/>
                    <a:gd name="T20" fmla="*/ 283 w 283"/>
                    <a:gd name="T21" fmla="*/ 1217 h 12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3" h="1217">
                      <a:moveTo>
                        <a:pt x="27" y="0"/>
                      </a:moveTo>
                      <a:lnTo>
                        <a:pt x="283" y="100"/>
                      </a:lnTo>
                      <a:lnTo>
                        <a:pt x="259" y="576"/>
                      </a:lnTo>
                      <a:lnTo>
                        <a:pt x="232" y="1147"/>
                      </a:lnTo>
                      <a:lnTo>
                        <a:pt x="0" y="121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440" name="Group 2190"/>
                <p:cNvGrpSpPr>
                  <a:grpSpLocks/>
                </p:cNvGrpSpPr>
                <p:nvPr/>
              </p:nvGrpSpPr>
              <p:grpSpPr bwMode="auto">
                <a:xfrm>
                  <a:off x="2055" y="1771"/>
                  <a:ext cx="93" cy="340"/>
                  <a:chOff x="2055" y="1771"/>
                  <a:chExt cx="93" cy="340"/>
                </a:xfrm>
              </p:grpSpPr>
              <p:grpSp>
                <p:nvGrpSpPr>
                  <p:cNvPr id="16441" name="Group 2191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6443" name="Group 2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203"/>
                      <a:chOff x="2055" y="1771"/>
                      <a:chExt cx="93" cy="203"/>
                    </a:xfrm>
                  </p:grpSpPr>
                  <p:grpSp>
                    <p:nvGrpSpPr>
                      <p:cNvPr id="16453" name="Group 2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62" y="1771"/>
                        <a:ext cx="86" cy="109"/>
                        <a:chOff x="2062" y="1771"/>
                        <a:chExt cx="86" cy="109"/>
                      </a:xfrm>
                    </p:grpSpPr>
                    <p:sp>
                      <p:nvSpPr>
                        <p:cNvPr id="16459" name="Line 21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5" y="1771"/>
                          <a:ext cx="83" cy="3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60" name="Line 21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3" y="1788"/>
                          <a:ext cx="84" cy="2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61" name="Line 2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4" y="1806"/>
                          <a:ext cx="83" cy="2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62" name="Line 2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3" y="1824"/>
                          <a:ext cx="83" cy="2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63" name="Line 21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2" y="1841"/>
                          <a:ext cx="83" cy="2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64" name="Line 21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2" y="1859"/>
                          <a:ext cx="82" cy="2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6454" name="Line 22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5" y="1895"/>
                        <a:ext cx="86" cy="1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55" name="Line 22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6" y="1912"/>
                        <a:ext cx="85" cy="14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56" name="Line 22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5" y="1930"/>
                        <a:ext cx="85" cy="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57" name="Line 22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6" y="1949"/>
                        <a:ext cx="84" cy="9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58" name="Line 22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1967"/>
                        <a:ext cx="83" cy="7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6444" name="Group 22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6" y="1986"/>
                      <a:ext cx="82" cy="125"/>
                      <a:chOff x="2056" y="1986"/>
                      <a:chExt cx="82" cy="125"/>
                    </a:xfrm>
                  </p:grpSpPr>
                  <p:sp>
                    <p:nvSpPr>
                      <p:cNvPr id="16445" name="Line 22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1986"/>
                        <a:ext cx="81" cy="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46" name="Line 22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8" y="2003"/>
                        <a:ext cx="79" cy="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47" name="Line 22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2022"/>
                        <a:ext cx="79" cy="1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48" name="Line 220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38"/>
                        <a:ext cx="79" cy="2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49" name="Line 22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54"/>
                        <a:ext cx="77" cy="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50" name="Line 22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70"/>
                        <a:ext cx="77" cy="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51" name="Line 221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6" y="2085"/>
                        <a:ext cx="77" cy="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52" name="Line 22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101"/>
                        <a:ext cx="75" cy="1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6442" name="Line 2214"/>
                  <p:cNvSpPr>
                    <a:spLocks noChangeShapeType="1"/>
                  </p:cNvSpPr>
                  <p:nvPr/>
                </p:nvSpPr>
                <p:spPr bwMode="auto">
                  <a:xfrm>
                    <a:off x="2060" y="1877"/>
                    <a:ext cx="83" cy="19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436" name="Group 2215"/>
              <p:cNvGrpSpPr>
                <a:grpSpLocks/>
              </p:cNvGrpSpPr>
              <p:nvPr/>
            </p:nvGrpSpPr>
            <p:grpSpPr bwMode="auto">
              <a:xfrm>
                <a:off x="1995" y="1691"/>
                <a:ext cx="83" cy="485"/>
                <a:chOff x="1995" y="1691"/>
                <a:chExt cx="83" cy="485"/>
              </a:xfrm>
            </p:grpSpPr>
            <p:sp>
              <p:nvSpPr>
                <p:cNvPr id="16437" name="Freeform 2216"/>
                <p:cNvSpPr>
                  <a:spLocks/>
                </p:cNvSpPr>
                <p:nvPr/>
              </p:nvSpPr>
              <p:spPr bwMode="auto">
                <a:xfrm>
                  <a:off x="1995" y="1691"/>
                  <a:ext cx="82" cy="485"/>
                </a:xfrm>
                <a:custGeom>
                  <a:avLst/>
                  <a:gdLst>
                    <a:gd name="T0" fmla="*/ 1 w 247"/>
                    <a:gd name="T1" fmla="*/ 0 h 1454"/>
                    <a:gd name="T2" fmla="*/ 3 w 247"/>
                    <a:gd name="T3" fmla="*/ 1 h 1454"/>
                    <a:gd name="T4" fmla="*/ 3 w 247"/>
                    <a:gd name="T5" fmla="*/ 1 h 1454"/>
                    <a:gd name="T6" fmla="*/ 2 w 247"/>
                    <a:gd name="T7" fmla="*/ 17 h 1454"/>
                    <a:gd name="T8" fmla="*/ 2 w 247"/>
                    <a:gd name="T9" fmla="*/ 17 h 1454"/>
                    <a:gd name="T10" fmla="*/ 0 w 247"/>
                    <a:gd name="T11" fmla="*/ 18 h 1454"/>
                    <a:gd name="T12" fmla="*/ 0 w 247"/>
                    <a:gd name="T13" fmla="*/ 18 h 1454"/>
                    <a:gd name="T14" fmla="*/ 0 w 247"/>
                    <a:gd name="T15" fmla="*/ 17 h 1454"/>
                    <a:gd name="T16" fmla="*/ 1 w 247"/>
                    <a:gd name="T17" fmla="*/ 0 h 14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7"/>
                    <a:gd name="T28" fmla="*/ 0 h 1454"/>
                    <a:gd name="T29" fmla="*/ 247 w 247"/>
                    <a:gd name="T30" fmla="*/ 1454 h 14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7" h="1454">
                      <a:moveTo>
                        <a:pt x="58" y="0"/>
                      </a:moveTo>
                      <a:lnTo>
                        <a:pt x="234" y="75"/>
                      </a:lnTo>
                      <a:lnTo>
                        <a:pt x="247" y="91"/>
                      </a:lnTo>
                      <a:lnTo>
                        <a:pt x="195" y="1395"/>
                      </a:lnTo>
                      <a:lnTo>
                        <a:pt x="172" y="1411"/>
                      </a:lnTo>
                      <a:lnTo>
                        <a:pt x="0" y="1454"/>
                      </a:lnTo>
                      <a:lnTo>
                        <a:pt x="22" y="1430"/>
                      </a:lnTo>
                      <a:lnTo>
                        <a:pt x="23" y="141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8" name="Arc 2217"/>
                <p:cNvSpPr>
                  <a:spLocks/>
                </p:cNvSpPr>
                <p:nvPr/>
              </p:nvSpPr>
              <p:spPr bwMode="auto">
                <a:xfrm>
                  <a:off x="2071" y="1716"/>
                  <a:ext cx="7" cy="10"/>
                </a:xfrm>
                <a:custGeom>
                  <a:avLst/>
                  <a:gdLst>
                    <a:gd name="T0" fmla="*/ 0 w 21464"/>
                    <a:gd name="T1" fmla="*/ 0 h 21600"/>
                    <a:gd name="T2" fmla="*/ 0 w 21464"/>
                    <a:gd name="T3" fmla="*/ 0 h 21600"/>
                    <a:gd name="T4" fmla="*/ 0 w 2146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4"/>
                    <a:gd name="T10" fmla="*/ 0 h 21600"/>
                    <a:gd name="T11" fmla="*/ 21464 w 2146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4" h="21600" fill="none" extrusionOk="0">
                      <a:moveTo>
                        <a:pt x="-1" y="0"/>
                      </a:moveTo>
                      <a:cubicBezTo>
                        <a:pt x="10992" y="0"/>
                        <a:pt x="20231" y="8255"/>
                        <a:pt x="21463" y="19179"/>
                      </a:cubicBezTo>
                    </a:path>
                    <a:path w="21464" h="21600" stroke="0" extrusionOk="0">
                      <a:moveTo>
                        <a:pt x="-1" y="0"/>
                      </a:moveTo>
                      <a:cubicBezTo>
                        <a:pt x="10992" y="0"/>
                        <a:pt x="20231" y="8255"/>
                        <a:pt x="21463" y="19179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344" name="Freeform 2218"/>
            <p:cNvSpPr>
              <a:spLocks/>
            </p:cNvSpPr>
            <p:nvPr/>
          </p:nvSpPr>
          <p:spPr bwMode="auto">
            <a:xfrm>
              <a:off x="1990" y="2291"/>
              <a:ext cx="159" cy="149"/>
            </a:xfrm>
            <a:custGeom>
              <a:avLst/>
              <a:gdLst>
                <a:gd name="T0" fmla="*/ 0 w 478"/>
                <a:gd name="T1" fmla="*/ 3 h 447"/>
                <a:gd name="T2" fmla="*/ 6 w 478"/>
                <a:gd name="T3" fmla="*/ 0 h 447"/>
                <a:gd name="T4" fmla="*/ 6 w 478"/>
                <a:gd name="T5" fmla="*/ 2 h 447"/>
                <a:gd name="T6" fmla="*/ 0 w 478"/>
                <a:gd name="T7" fmla="*/ 6 h 447"/>
                <a:gd name="T8" fmla="*/ 0 w 478"/>
                <a:gd name="T9" fmla="*/ 3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447"/>
                <a:gd name="T17" fmla="*/ 478 w 478"/>
                <a:gd name="T18" fmla="*/ 447 h 4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447">
                  <a:moveTo>
                    <a:pt x="0" y="224"/>
                  </a:moveTo>
                  <a:lnTo>
                    <a:pt x="478" y="0"/>
                  </a:lnTo>
                  <a:lnTo>
                    <a:pt x="478" y="180"/>
                  </a:lnTo>
                  <a:lnTo>
                    <a:pt x="0" y="447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45" name="Freeform 2219"/>
            <p:cNvSpPr>
              <a:spLocks/>
            </p:cNvSpPr>
            <p:nvPr/>
          </p:nvSpPr>
          <p:spPr bwMode="auto">
            <a:xfrm>
              <a:off x="1988" y="2152"/>
              <a:ext cx="164" cy="220"/>
            </a:xfrm>
            <a:custGeom>
              <a:avLst/>
              <a:gdLst>
                <a:gd name="T0" fmla="*/ 0 w 493"/>
                <a:gd name="T1" fmla="*/ 2 h 661"/>
                <a:gd name="T2" fmla="*/ 6 w 493"/>
                <a:gd name="T3" fmla="*/ 0 h 661"/>
                <a:gd name="T4" fmla="*/ 6 w 493"/>
                <a:gd name="T5" fmla="*/ 5 h 661"/>
                <a:gd name="T6" fmla="*/ 0 w 493"/>
                <a:gd name="T7" fmla="*/ 8 h 661"/>
                <a:gd name="T8" fmla="*/ 0 w 493"/>
                <a:gd name="T9" fmla="*/ 2 h 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61"/>
                <a:gd name="T17" fmla="*/ 493 w 493"/>
                <a:gd name="T18" fmla="*/ 661 h 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61">
                  <a:moveTo>
                    <a:pt x="0" y="140"/>
                  </a:moveTo>
                  <a:lnTo>
                    <a:pt x="493" y="0"/>
                  </a:lnTo>
                  <a:lnTo>
                    <a:pt x="493" y="437"/>
                  </a:lnTo>
                  <a:lnTo>
                    <a:pt x="1" y="661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46" name="Freeform 2220"/>
            <p:cNvSpPr>
              <a:spLocks/>
            </p:cNvSpPr>
            <p:nvPr/>
          </p:nvSpPr>
          <p:spPr bwMode="auto">
            <a:xfrm>
              <a:off x="1543" y="1758"/>
              <a:ext cx="406" cy="337"/>
            </a:xfrm>
            <a:custGeom>
              <a:avLst/>
              <a:gdLst>
                <a:gd name="T0" fmla="*/ 1 w 1217"/>
                <a:gd name="T1" fmla="*/ 0 h 1010"/>
                <a:gd name="T2" fmla="*/ 15 w 1217"/>
                <a:gd name="T3" fmla="*/ 0 h 1010"/>
                <a:gd name="T4" fmla="*/ 14 w 1217"/>
                <a:gd name="T5" fmla="*/ 12 h 1010"/>
                <a:gd name="T6" fmla="*/ 0 w 1217"/>
                <a:gd name="T7" fmla="*/ 12 h 1010"/>
                <a:gd name="T8" fmla="*/ 1 w 1217"/>
                <a:gd name="T9" fmla="*/ 0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7"/>
                <a:gd name="T16" fmla="*/ 0 h 1010"/>
                <a:gd name="T17" fmla="*/ 1217 w 1217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7" h="1010">
                  <a:moveTo>
                    <a:pt x="49" y="0"/>
                  </a:moveTo>
                  <a:lnTo>
                    <a:pt x="1217" y="0"/>
                  </a:lnTo>
                  <a:lnTo>
                    <a:pt x="1170" y="1010"/>
                  </a:lnTo>
                  <a:lnTo>
                    <a:pt x="0" y="95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47" name="Freeform 2221"/>
            <p:cNvSpPr>
              <a:spLocks/>
            </p:cNvSpPr>
            <p:nvPr/>
          </p:nvSpPr>
          <p:spPr bwMode="auto">
            <a:xfrm>
              <a:off x="1278" y="2324"/>
              <a:ext cx="757" cy="153"/>
            </a:xfrm>
            <a:custGeom>
              <a:avLst/>
              <a:gdLst>
                <a:gd name="T0" fmla="*/ 5 w 2269"/>
                <a:gd name="T1" fmla="*/ 0 h 460"/>
                <a:gd name="T2" fmla="*/ 28 w 2269"/>
                <a:gd name="T3" fmla="*/ 2 h 460"/>
                <a:gd name="T4" fmla="*/ 26 w 2269"/>
                <a:gd name="T5" fmla="*/ 4 h 460"/>
                <a:gd name="T6" fmla="*/ 25 w 2269"/>
                <a:gd name="T7" fmla="*/ 6 h 460"/>
                <a:gd name="T8" fmla="*/ 0 w 2269"/>
                <a:gd name="T9" fmla="*/ 3 h 460"/>
                <a:gd name="T10" fmla="*/ 2 w 2269"/>
                <a:gd name="T11" fmla="*/ 2 h 460"/>
                <a:gd name="T12" fmla="*/ 5 w 2269"/>
                <a:gd name="T13" fmla="*/ 0 h 4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69"/>
                <a:gd name="T22" fmla="*/ 0 h 460"/>
                <a:gd name="T23" fmla="*/ 2269 w 2269"/>
                <a:gd name="T24" fmla="*/ 460 h 4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69" h="460">
                  <a:moveTo>
                    <a:pt x="369" y="0"/>
                  </a:moveTo>
                  <a:lnTo>
                    <a:pt x="2269" y="187"/>
                  </a:lnTo>
                  <a:lnTo>
                    <a:pt x="2135" y="356"/>
                  </a:lnTo>
                  <a:lnTo>
                    <a:pt x="2005" y="460"/>
                  </a:lnTo>
                  <a:lnTo>
                    <a:pt x="0" y="230"/>
                  </a:lnTo>
                  <a:lnTo>
                    <a:pt x="150" y="1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348" name="Group 2222"/>
            <p:cNvGrpSpPr>
              <a:grpSpLocks/>
            </p:cNvGrpSpPr>
            <p:nvPr/>
          </p:nvGrpSpPr>
          <p:grpSpPr bwMode="auto">
            <a:xfrm>
              <a:off x="1988" y="2166"/>
              <a:ext cx="163" cy="193"/>
              <a:chOff x="1988" y="2166"/>
              <a:chExt cx="163" cy="193"/>
            </a:xfrm>
          </p:grpSpPr>
          <p:sp>
            <p:nvSpPr>
              <p:cNvPr id="16426" name="Line 2223"/>
              <p:cNvSpPr>
                <a:spLocks noChangeShapeType="1"/>
              </p:cNvSpPr>
              <p:nvPr/>
            </p:nvSpPr>
            <p:spPr bwMode="auto">
              <a:xfrm flipV="1">
                <a:off x="1988" y="2220"/>
                <a:ext cx="163" cy="59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7" name="Line 2224"/>
              <p:cNvSpPr>
                <a:spLocks noChangeShapeType="1"/>
              </p:cNvSpPr>
              <p:nvPr/>
            </p:nvSpPr>
            <p:spPr bwMode="auto">
              <a:xfrm flipV="1">
                <a:off x="2016" y="2236"/>
                <a:ext cx="134" cy="53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8" name="Line 2225"/>
              <p:cNvSpPr>
                <a:spLocks noChangeShapeType="1"/>
              </p:cNvSpPr>
              <p:nvPr/>
            </p:nvSpPr>
            <p:spPr bwMode="auto">
              <a:xfrm flipV="1">
                <a:off x="2016" y="2253"/>
                <a:ext cx="134" cy="55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9" name="Line 2226"/>
              <p:cNvSpPr>
                <a:spLocks noChangeShapeType="1"/>
              </p:cNvSpPr>
              <p:nvPr/>
            </p:nvSpPr>
            <p:spPr bwMode="auto">
              <a:xfrm flipV="1">
                <a:off x="2016" y="2268"/>
                <a:ext cx="135" cy="57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0" name="Line 2227"/>
              <p:cNvSpPr>
                <a:spLocks noChangeShapeType="1"/>
              </p:cNvSpPr>
              <p:nvPr/>
            </p:nvSpPr>
            <p:spPr bwMode="auto">
              <a:xfrm flipV="1">
                <a:off x="2016" y="2284"/>
                <a:ext cx="135" cy="60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1" name="Line 2228"/>
              <p:cNvSpPr>
                <a:spLocks noChangeShapeType="1"/>
              </p:cNvSpPr>
              <p:nvPr/>
            </p:nvSpPr>
            <p:spPr bwMode="auto">
              <a:xfrm flipV="1">
                <a:off x="2016" y="2203"/>
                <a:ext cx="134" cy="46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2" name="Line 2229"/>
              <p:cNvSpPr>
                <a:spLocks noChangeShapeType="1"/>
              </p:cNvSpPr>
              <p:nvPr/>
            </p:nvSpPr>
            <p:spPr bwMode="auto">
              <a:xfrm flipV="1">
                <a:off x="2017" y="2185"/>
                <a:ext cx="133" cy="42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3" name="Line 2230"/>
              <p:cNvSpPr>
                <a:spLocks noChangeShapeType="1"/>
              </p:cNvSpPr>
              <p:nvPr/>
            </p:nvSpPr>
            <p:spPr bwMode="auto">
              <a:xfrm flipV="1">
                <a:off x="2016" y="2166"/>
                <a:ext cx="134" cy="40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4" name="Line 2231"/>
              <p:cNvSpPr>
                <a:spLocks noChangeShapeType="1"/>
              </p:cNvSpPr>
              <p:nvPr/>
            </p:nvSpPr>
            <p:spPr bwMode="auto">
              <a:xfrm flipH="1">
                <a:off x="2016" y="2192"/>
                <a:ext cx="1" cy="167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349" name="Group 2232"/>
            <p:cNvGrpSpPr>
              <a:grpSpLocks/>
            </p:cNvGrpSpPr>
            <p:nvPr/>
          </p:nvGrpSpPr>
          <p:grpSpPr bwMode="auto">
            <a:xfrm>
              <a:off x="1488" y="1682"/>
              <a:ext cx="535" cy="494"/>
              <a:chOff x="1488" y="1682"/>
              <a:chExt cx="535" cy="494"/>
            </a:xfrm>
          </p:grpSpPr>
          <p:grpSp>
            <p:nvGrpSpPr>
              <p:cNvPr id="16409" name="Group 2233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6411" name="Group 2234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sp>
                <p:nvSpPr>
                  <p:cNvPr id="16422" name="Freeform 2235"/>
                  <p:cNvSpPr>
                    <a:spLocks/>
                  </p:cNvSpPr>
                  <p:nvPr/>
                </p:nvSpPr>
                <p:spPr bwMode="auto">
                  <a:xfrm>
                    <a:off x="1488" y="1682"/>
                    <a:ext cx="534" cy="494"/>
                  </a:xfrm>
                  <a:custGeom>
                    <a:avLst/>
                    <a:gdLst>
                      <a:gd name="T0" fmla="*/ 2 w 1603"/>
                      <a:gd name="T1" fmla="*/ 0 h 1484"/>
                      <a:gd name="T2" fmla="*/ 3 w 1603"/>
                      <a:gd name="T3" fmla="*/ 0 h 1484"/>
                      <a:gd name="T4" fmla="*/ 6 w 1603"/>
                      <a:gd name="T5" fmla="*/ 0 h 1484"/>
                      <a:gd name="T6" fmla="*/ 8 w 1603"/>
                      <a:gd name="T7" fmla="*/ 0 h 1484"/>
                      <a:gd name="T8" fmla="*/ 11 w 1603"/>
                      <a:gd name="T9" fmla="*/ 0 h 1484"/>
                      <a:gd name="T10" fmla="*/ 13 w 1603"/>
                      <a:gd name="T11" fmla="*/ 0 h 1484"/>
                      <a:gd name="T12" fmla="*/ 16 w 1603"/>
                      <a:gd name="T13" fmla="*/ 0 h 1484"/>
                      <a:gd name="T14" fmla="*/ 19 w 1603"/>
                      <a:gd name="T15" fmla="*/ 0 h 1484"/>
                      <a:gd name="T16" fmla="*/ 19 w 1603"/>
                      <a:gd name="T17" fmla="*/ 0 h 1484"/>
                      <a:gd name="T18" fmla="*/ 20 w 1603"/>
                      <a:gd name="T19" fmla="*/ 0 h 1484"/>
                      <a:gd name="T20" fmla="*/ 20 w 1603"/>
                      <a:gd name="T21" fmla="*/ 0 h 1484"/>
                      <a:gd name="T22" fmla="*/ 20 w 1603"/>
                      <a:gd name="T23" fmla="*/ 1 h 1484"/>
                      <a:gd name="T24" fmla="*/ 20 w 1603"/>
                      <a:gd name="T25" fmla="*/ 1 h 1484"/>
                      <a:gd name="T26" fmla="*/ 19 w 1603"/>
                      <a:gd name="T27" fmla="*/ 18 h 1484"/>
                      <a:gd name="T28" fmla="*/ 19 w 1603"/>
                      <a:gd name="T29" fmla="*/ 18 h 1484"/>
                      <a:gd name="T30" fmla="*/ 19 w 1603"/>
                      <a:gd name="T31" fmla="*/ 18 h 1484"/>
                      <a:gd name="T32" fmla="*/ 12 w 1603"/>
                      <a:gd name="T33" fmla="*/ 18 h 1484"/>
                      <a:gd name="T34" fmla="*/ 6 w 1603"/>
                      <a:gd name="T35" fmla="*/ 17 h 1484"/>
                      <a:gd name="T36" fmla="*/ 0 w 1603"/>
                      <a:gd name="T37" fmla="*/ 17 h 1484"/>
                      <a:gd name="T38" fmla="*/ 0 w 1603"/>
                      <a:gd name="T39" fmla="*/ 17 h 1484"/>
                      <a:gd name="T40" fmla="*/ 1 w 1603"/>
                      <a:gd name="T41" fmla="*/ 1 h 1484"/>
                      <a:gd name="T42" fmla="*/ 2 w 1603"/>
                      <a:gd name="T43" fmla="*/ 0 h 148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03"/>
                      <a:gd name="T67" fmla="*/ 0 h 1484"/>
                      <a:gd name="T68" fmla="*/ 1603 w 1603"/>
                      <a:gd name="T69" fmla="*/ 1484 h 148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03" h="1484">
                        <a:moveTo>
                          <a:pt x="128" y="25"/>
                        </a:moveTo>
                        <a:lnTo>
                          <a:pt x="266" y="18"/>
                        </a:lnTo>
                        <a:lnTo>
                          <a:pt x="452" y="5"/>
                        </a:lnTo>
                        <a:lnTo>
                          <a:pt x="646" y="0"/>
                        </a:lnTo>
                        <a:lnTo>
                          <a:pt x="874" y="0"/>
                        </a:lnTo>
                        <a:lnTo>
                          <a:pt x="1034" y="3"/>
                        </a:lnTo>
                        <a:lnTo>
                          <a:pt x="1279" y="11"/>
                        </a:lnTo>
                        <a:lnTo>
                          <a:pt x="1517" y="24"/>
                        </a:lnTo>
                        <a:lnTo>
                          <a:pt x="1573" y="26"/>
                        </a:lnTo>
                        <a:lnTo>
                          <a:pt x="1586" y="31"/>
                        </a:lnTo>
                        <a:lnTo>
                          <a:pt x="1594" y="38"/>
                        </a:lnTo>
                        <a:lnTo>
                          <a:pt x="1602" y="49"/>
                        </a:lnTo>
                        <a:lnTo>
                          <a:pt x="1603" y="61"/>
                        </a:lnTo>
                        <a:lnTo>
                          <a:pt x="1543" y="1456"/>
                        </a:lnTo>
                        <a:lnTo>
                          <a:pt x="1536" y="1478"/>
                        </a:lnTo>
                        <a:lnTo>
                          <a:pt x="1517" y="1484"/>
                        </a:lnTo>
                        <a:lnTo>
                          <a:pt x="999" y="1449"/>
                        </a:lnTo>
                        <a:lnTo>
                          <a:pt x="491" y="1413"/>
                        </a:lnTo>
                        <a:lnTo>
                          <a:pt x="24" y="1379"/>
                        </a:lnTo>
                        <a:lnTo>
                          <a:pt x="0" y="1343"/>
                        </a:lnTo>
                        <a:lnTo>
                          <a:pt x="72" y="70"/>
                        </a:lnTo>
                        <a:lnTo>
                          <a:pt x="128" y="2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3" name="Arc 2236"/>
                  <p:cNvSpPr>
                    <a:spLocks/>
                  </p:cNvSpPr>
                  <p:nvPr/>
                </p:nvSpPr>
                <p:spPr bwMode="auto">
                  <a:xfrm>
                    <a:off x="2009" y="1690"/>
                    <a:ext cx="14" cy="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4" name="Arc 2237"/>
                  <p:cNvSpPr>
                    <a:spLocks/>
                  </p:cNvSpPr>
                  <p:nvPr/>
                </p:nvSpPr>
                <p:spPr bwMode="auto">
                  <a:xfrm>
                    <a:off x="1511" y="1690"/>
                    <a:ext cx="27" cy="20"/>
                  </a:xfrm>
                  <a:custGeom>
                    <a:avLst/>
                    <a:gdLst>
                      <a:gd name="T0" fmla="*/ 0 w 21600"/>
                      <a:gd name="T1" fmla="*/ 0 h 21585"/>
                      <a:gd name="T2" fmla="*/ 0 w 21600"/>
                      <a:gd name="T3" fmla="*/ 0 h 21585"/>
                      <a:gd name="T4" fmla="*/ 0 w 21600"/>
                      <a:gd name="T5" fmla="*/ 0 h 2158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85"/>
                      <a:gd name="T11" fmla="*/ 21600 w 21600"/>
                      <a:gd name="T12" fmla="*/ 21585 h 215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85" fill="none" extrusionOk="0">
                        <a:moveTo>
                          <a:pt x="0" y="21585"/>
                        </a:moveTo>
                        <a:cubicBezTo>
                          <a:pt x="0" y="9972"/>
                          <a:pt x="9181" y="438"/>
                          <a:pt x="20785" y="0"/>
                        </a:cubicBezTo>
                      </a:path>
                      <a:path w="21600" h="21585" stroke="0" extrusionOk="0">
                        <a:moveTo>
                          <a:pt x="0" y="21585"/>
                        </a:moveTo>
                        <a:cubicBezTo>
                          <a:pt x="0" y="9972"/>
                          <a:pt x="9181" y="438"/>
                          <a:pt x="20785" y="0"/>
                        </a:cubicBezTo>
                        <a:lnTo>
                          <a:pt x="21600" y="21585"/>
                        </a:lnTo>
                        <a:lnTo>
                          <a:pt x="0" y="2158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5" name="Arc 2238"/>
                  <p:cNvSpPr>
                    <a:spLocks/>
                  </p:cNvSpPr>
                  <p:nvPr/>
                </p:nvSpPr>
                <p:spPr bwMode="auto">
                  <a:xfrm>
                    <a:off x="1488" y="2128"/>
                    <a:ext cx="11" cy="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21600" h="21600" stroke="0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412" name="Group 2239"/>
                <p:cNvGrpSpPr>
                  <a:grpSpLocks/>
                </p:cNvGrpSpPr>
                <p:nvPr/>
              </p:nvGrpSpPr>
              <p:grpSpPr bwMode="auto">
                <a:xfrm>
                  <a:off x="1544" y="1758"/>
                  <a:ext cx="406" cy="337"/>
                  <a:chOff x="1544" y="1758"/>
                  <a:chExt cx="406" cy="337"/>
                </a:xfrm>
              </p:grpSpPr>
              <p:grpSp>
                <p:nvGrpSpPr>
                  <p:cNvPr id="16413" name="Group 2240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sp>
                  <p:nvSpPr>
                    <p:cNvPr id="16418" name="Freeform 2241"/>
                    <p:cNvSpPr>
                      <a:spLocks/>
                    </p:cNvSpPr>
                    <p:nvPr/>
                  </p:nvSpPr>
                  <p:spPr bwMode="auto">
                    <a:xfrm>
                      <a:off x="1560" y="1758"/>
                      <a:ext cx="389" cy="7"/>
                    </a:xfrm>
                    <a:custGeom>
                      <a:avLst/>
                      <a:gdLst>
                        <a:gd name="T0" fmla="*/ 0 w 1167"/>
                        <a:gd name="T1" fmla="*/ 0 h 21"/>
                        <a:gd name="T2" fmla="*/ 14 w 1167"/>
                        <a:gd name="T3" fmla="*/ 0 h 21"/>
                        <a:gd name="T4" fmla="*/ 14 w 1167"/>
                        <a:gd name="T5" fmla="*/ 0 h 21"/>
                        <a:gd name="T6" fmla="*/ 0 w 1167"/>
                        <a:gd name="T7" fmla="*/ 0 h 21"/>
                        <a:gd name="T8" fmla="*/ 0 w 1167"/>
                        <a:gd name="T9" fmla="*/ 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7"/>
                        <a:gd name="T16" fmla="*/ 0 h 21"/>
                        <a:gd name="T17" fmla="*/ 1167 w 1167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7" h="21">
                          <a:moveTo>
                            <a:pt x="0" y="0"/>
                          </a:moveTo>
                          <a:lnTo>
                            <a:pt x="1167" y="1"/>
                          </a:lnTo>
                          <a:lnTo>
                            <a:pt x="1141" y="21"/>
                          </a:lnTo>
                          <a:lnTo>
                            <a:pt x="25" y="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19" name="Freeform 2242"/>
                    <p:cNvSpPr>
                      <a:spLocks/>
                    </p:cNvSpPr>
                    <p:nvPr/>
                  </p:nvSpPr>
                  <p:spPr bwMode="auto">
                    <a:xfrm>
                      <a:off x="1925" y="1758"/>
                      <a:ext cx="25" cy="337"/>
                    </a:xfrm>
                    <a:custGeom>
                      <a:avLst/>
                      <a:gdLst>
                        <a:gd name="T0" fmla="*/ 1 w 75"/>
                        <a:gd name="T1" fmla="*/ 0 h 1010"/>
                        <a:gd name="T2" fmla="*/ 1 w 75"/>
                        <a:gd name="T3" fmla="*/ 0 h 1010"/>
                        <a:gd name="T4" fmla="*/ 1 w 75"/>
                        <a:gd name="T5" fmla="*/ 7 h 1010"/>
                        <a:gd name="T6" fmla="*/ 0 w 75"/>
                        <a:gd name="T7" fmla="*/ 12 h 1010"/>
                        <a:gd name="T8" fmla="*/ 0 w 75"/>
                        <a:gd name="T9" fmla="*/ 12 h 1010"/>
                        <a:gd name="T10" fmla="*/ 1 w 75"/>
                        <a:gd name="T11" fmla="*/ 0 h 10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5"/>
                        <a:gd name="T19" fmla="*/ 0 h 1010"/>
                        <a:gd name="T20" fmla="*/ 75 w 75"/>
                        <a:gd name="T21" fmla="*/ 1010 h 10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5" h="1010">
                          <a:moveTo>
                            <a:pt x="47" y="20"/>
                          </a:moveTo>
                          <a:lnTo>
                            <a:pt x="75" y="0"/>
                          </a:lnTo>
                          <a:lnTo>
                            <a:pt x="48" y="548"/>
                          </a:lnTo>
                          <a:lnTo>
                            <a:pt x="25" y="1010"/>
                          </a:lnTo>
                          <a:lnTo>
                            <a:pt x="0" y="981"/>
                          </a:lnTo>
                          <a:lnTo>
                            <a:pt x="47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20" name="Freeform 2243"/>
                    <p:cNvSpPr>
                      <a:spLocks/>
                    </p:cNvSpPr>
                    <p:nvPr/>
                  </p:nvSpPr>
                  <p:spPr bwMode="auto">
                    <a:xfrm>
                      <a:off x="1544" y="2067"/>
                      <a:ext cx="389" cy="28"/>
                    </a:xfrm>
                    <a:custGeom>
                      <a:avLst/>
                      <a:gdLst>
                        <a:gd name="T0" fmla="*/ 0 w 1169"/>
                        <a:gd name="T1" fmla="*/ 0 h 83"/>
                        <a:gd name="T2" fmla="*/ 0 w 1169"/>
                        <a:gd name="T3" fmla="*/ 0 h 83"/>
                        <a:gd name="T4" fmla="*/ 14 w 1169"/>
                        <a:gd name="T5" fmla="*/ 1 h 83"/>
                        <a:gd name="T6" fmla="*/ 14 w 1169"/>
                        <a:gd name="T7" fmla="*/ 1 h 83"/>
                        <a:gd name="T8" fmla="*/ 0 w 1169"/>
                        <a:gd name="T9" fmla="*/ 0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9"/>
                        <a:gd name="T16" fmla="*/ 0 h 83"/>
                        <a:gd name="T17" fmla="*/ 1169 w 1169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9" h="83">
                          <a:moveTo>
                            <a:pt x="28" y="0"/>
                          </a:moveTo>
                          <a:lnTo>
                            <a:pt x="0" y="26"/>
                          </a:lnTo>
                          <a:lnTo>
                            <a:pt x="1169" y="83"/>
                          </a:lnTo>
                          <a:lnTo>
                            <a:pt x="1144" y="55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21" name="Freeform 2244"/>
                    <p:cNvSpPr>
                      <a:spLocks/>
                    </p:cNvSpPr>
                    <p:nvPr/>
                  </p:nvSpPr>
                  <p:spPr bwMode="auto">
                    <a:xfrm>
                      <a:off x="1544" y="1758"/>
                      <a:ext cx="24" cy="318"/>
                    </a:xfrm>
                    <a:custGeom>
                      <a:avLst/>
                      <a:gdLst>
                        <a:gd name="T0" fmla="*/ 1 w 74"/>
                        <a:gd name="T1" fmla="*/ 0 h 952"/>
                        <a:gd name="T2" fmla="*/ 1 w 74"/>
                        <a:gd name="T3" fmla="*/ 0 h 952"/>
                        <a:gd name="T4" fmla="*/ 0 w 74"/>
                        <a:gd name="T5" fmla="*/ 11 h 952"/>
                        <a:gd name="T6" fmla="*/ 0 w 74"/>
                        <a:gd name="T7" fmla="*/ 12 h 952"/>
                        <a:gd name="T8" fmla="*/ 1 w 74"/>
                        <a:gd name="T9" fmla="*/ 0 h 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4"/>
                        <a:gd name="T16" fmla="*/ 0 h 952"/>
                        <a:gd name="T17" fmla="*/ 74 w 74"/>
                        <a:gd name="T18" fmla="*/ 952 h 9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4" h="952">
                          <a:moveTo>
                            <a:pt x="49" y="0"/>
                          </a:moveTo>
                          <a:lnTo>
                            <a:pt x="74" y="20"/>
                          </a:lnTo>
                          <a:lnTo>
                            <a:pt x="28" y="926"/>
                          </a:lnTo>
                          <a:lnTo>
                            <a:pt x="0" y="952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414" name="Group 2245"/>
                  <p:cNvGrpSpPr>
                    <a:grpSpLocks/>
                  </p:cNvGrpSpPr>
                  <p:nvPr/>
                </p:nvGrpSpPr>
                <p:grpSpPr bwMode="auto">
                  <a:xfrm>
                    <a:off x="1552" y="1765"/>
                    <a:ext cx="388" cy="320"/>
                    <a:chOff x="1552" y="1765"/>
                    <a:chExt cx="388" cy="320"/>
                  </a:xfrm>
                </p:grpSpPr>
                <p:sp>
                  <p:nvSpPr>
                    <p:cNvPr id="16415" name="Freeform 2246"/>
                    <p:cNvSpPr>
                      <a:spLocks/>
                    </p:cNvSpPr>
                    <p:nvPr/>
                  </p:nvSpPr>
                  <p:spPr bwMode="auto">
                    <a:xfrm>
                      <a:off x="1552" y="1765"/>
                      <a:ext cx="388" cy="320"/>
                    </a:xfrm>
                    <a:custGeom>
                      <a:avLst/>
                      <a:gdLst>
                        <a:gd name="T0" fmla="*/ 1 w 1164"/>
                        <a:gd name="T1" fmla="*/ 0 h 961"/>
                        <a:gd name="T2" fmla="*/ 14 w 1164"/>
                        <a:gd name="T3" fmla="*/ 0 h 961"/>
                        <a:gd name="T4" fmla="*/ 14 w 1164"/>
                        <a:gd name="T5" fmla="*/ 12 h 961"/>
                        <a:gd name="T6" fmla="*/ 0 w 1164"/>
                        <a:gd name="T7" fmla="*/ 11 h 961"/>
                        <a:gd name="T8" fmla="*/ 1 w 1164"/>
                        <a:gd name="T9" fmla="*/ 0 h 96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4"/>
                        <a:gd name="T16" fmla="*/ 0 h 961"/>
                        <a:gd name="T17" fmla="*/ 1164 w 1164"/>
                        <a:gd name="T18" fmla="*/ 961 h 96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4" h="961">
                          <a:moveTo>
                            <a:pt x="48" y="0"/>
                          </a:moveTo>
                          <a:lnTo>
                            <a:pt x="1164" y="0"/>
                          </a:lnTo>
                          <a:lnTo>
                            <a:pt x="1118" y="961"/>
                          </a:lnTo>
                          <a:lnTo>
                            <a:pt x="0" y="906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16" name="Freeform 2247"/>
                    <p:cNvSpPr>
                      <a:spLocks/>
                    </p:cNvSpPr>
                    <p:nvPr/>
                  </p:nvSpPr>
                  <p:spPr bwMode="auto">
                    <a:xfrm>
                      <a:off x="1566" y="1778"/>
                      <a:ext cx="361" cy="296"/>
                    </a:xfrm>
                    <a:custGeom>
                      <a:avLst/>
                      <a:gdLst>
                        <a:gd name="T0" fmla="*/ 0 w 1085"/>
                        <a:gd name="T1" fmla="*/ 0 h 888"/>
                        <a:gd name="T2" fmla="*/ 13 w 1085"/>
                        <a:gd name="T3" fmla="*/ 0 h 888"/>
                        <a:gd name="T4" fmla="*/ 13 w 1085"/>
                        <a:gd name="T5" fmla="*/ 11 h 888"/>
                        <a:gd name="T6" fmla="*/ 0 w 1085"/>
                        <a:gd name="T7" fmla="*/ 10 h 888"/>
                        <a:gd name="T8" fmla="*/ 0 w 1085"/>
                        <a:gd name="T9" fmla="*/ 0 h 8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85"/>
                        <a:gd name="T16" fmla="*/ 0 h 888"/>
                        <a:gd name="T17" fmla="*/ 1085 w 1085"/>
                        <a:gd name="T18" fmla="*/ 888 h 8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85" h="888">
                          <a:moveTo>
                            <a:pt x="40" y="1"/>
                          </a:moveTo>
                          <a:lnTo>
                            <a:pt x="1085" y="0"/>
                          </a:lnTo>
                          <a:lnTo>
                            <a:pt x="1040" y="888"/>
                          </a:lnTo>
                          <a:lnTo>
                            <a:pt x="0" y="843"/>
                          </a:lnTo>
                          <a:lnTo>
                            <a:pt x="40" y="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17" name="Freeform 2248"/>
                    <p:cNvSpPr>
                      <a:spLocks/>
                    </p:cNvSpPr>
                    <p:nvPr/>
                  </p:nvSpPr>
                  <p:spPr bwMode="auto">
                    <a:xfrm>
                      <a:off x="1572" y="1795"/>
                      <a:ext cx="341" cy="267"/>
                    </a:xfrm>
                    <a:custGeom>
                      <a:avLst/>
                      <a:gdLst>
                        <a:gd name="T0" fmla="*/ 0 w 1023"/>
                        <a:gd name="T1" fmla="*/ 0 h 801"/>
                        <a:gd name="T2" fmla="*/ 13 w 1023"/>
                        <a:gd name="T3" fmla="*/ 0 h 801"/>
                        <a:gd name="T4" fmla="*/ 12 w 1023"/>
                        <a:gd name="T5" fmla="*/ 10 h 801"/>
                        <a:gd name="T6" fmla="*/ 0 w 1023"/>
                        <a:gd name="T7" fmla="*/ 9 h 801"/>
                        <a:gd name="T8" fmla="*/ 0 w 1023"/>
                        <a:gd name="T9" fmla="*/ 0 h 80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23"/>
                        <a:gd name="T16" fmla="*/ 0 h 801"/>
                        <a:gd name="T17" fmla="*/ 1023 w 1023"/>
                        <a:gd name="T18" fmla="*/ 801 h 80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23" h="801">
                          <a:moveTo>
                            <a:pt x="37" y="0"/>
                          </a:moveTo>
                          <a:lnTo>
                            <a:pt x="1023" y="0"/>
                          </a:lnTo>
                          <a:lnTo>
                            <a:pt x="982" y="801"/>
                          </a:lnTo>
                          <a:lnTo>
                            <a:pt x="0" y="761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6410" name="Freeform 2249"/>
              <p:cNvSpPr>
                <a:spLocks/>
              </p:cNvSpPr>
              <p:nvPr/>
            </p:nvSpPr>
            <p:spPr bwMode="auto">
              <a:xfrm>
                <a:off x="1917" y="2136"/>
                <a:ext cx="22" cy="8"/>
              </a:xfrm>
              <a:custGeom>
                <a:avLst/>
                <a:gdLst>
                  <a:gd name="T0" fmla="*/ 0 w 67"/>
                  <a:gd name="T1" fmla="*/ 0 h 23"/>
                  <a:gd name="T2" fmla="*/ 1 w 67"/>
                  <a:gd name="T3" fmla="*/ 0 h 23"/>
                  <a:gd name="T4" fmla="*/ 1 w 67"/>
                  <a:gd name="T5" fmla="*/ 0 h 23"/>
                  <a:gd name="T6" fmla="*/ 0 w 67"/>
                  <a:gd name="T7" fmla="*/ 0 h 23"/>
                  <a:gd name="T8" fmla="*/ 0 w 6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23"/>
                  <a:gd name="T17" fmla="*/ 67 w 6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23">
                    <a:moveTo>
                      <a:pt x="0" y="0"/>
                    </a:moveTo>
                    <a:lnTo>
                      <a:pt x="67" y="1"/>
                    </a:lnTo>
                    <a:lnTo>
                      <a:pt x="67" y="23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350" name="Group 2250"/>
            <p:cNvGrpSpPr>
              <a:grpSpLocks/>
            </p:cNvGrpSpPr>
            <p:nvPr/>
          </p:nvGrpSpPr>
          <p:grpSpPr bwMode="auto">
            <a:xfrm>
              <a:off x="1279" y="2333"/>
              <a:ext cx="756" cy="171"/>
              <a:chOff x="1279" y="2333"/>
              <a:chExt cx="756" cy="171"/>
            </a:xfrm>
          </p:grpSpPr>
          <p:sp>
            <p:nvSpPr>
              <p:cNvPr id="16351" name="Freeform 2251"/>
              <p:cNvSpPr>
                <a:spLocks/>
              </p:cNvSpPr>
              <p:nvPr/>
            </p:nvSpPr>
            <p:spPr bwMode="auto">
              <a:xfrm>
                <a:off x="1800" y="2384"/>
                <a:ext cx="181" cy="75"/>
              </a:xfrm>
              <a:custGeom>
                <a:avLst/>
                <a:gdLst>
                  <a:gd name="T0" fmla="*/ 3 w 545"/>
                  <a:gd name="T1" fmla="*/ 0 h 225"/>
                  <a:gd name="T2" fmla="*/ 1 w 545"/>
                  <a:gd name="T3" fmla="*/ 2 h 225"/>
                  <a:gd name="T4" fmla="*/ 0 w 545"/>
                  <a:gd name="T5" fmla="*/ 2 h 225"/>
                  <a:gd name="T6" fmla="*/ 4 w 545"/>
                  <a:gd name="T7" fmla="*/ 3 h 225"/>
                  <a:gd name="T8" fmla="*/ 5 w 545"/>
                  <a:gd name="T9" fmla="*/ 2 h 225"/>
                  <a:gd name="T10" fmla="*/ 7 w 545"/>
                  <a:gd name="T11" fmla="*/ 0 h 225"/>
                  <a:gd name="T12" fmla="*/ 3 w 545"/>
                  <a:gd name="T13" fmla="*/ 0 h 2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5"/>
                  <a:gd name="T22" fmla="*/ 0 h 225"/>
                  <a:gd name="T23" fmla="*/ 545 w 545"/>
                  <a:gd name="T24" fmla="*/ 225 h 2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5" h="225">
                    <a:moveTo>
                      <a:pt x="210" y="0"/>
                    </a:moveTo>
                    <a:lnTo>
                      <a:pt x="83" y="131"/>
                    </a:lnTo>
                    <a:lnTo>
                      <a:pt x="0" y="188"/>
                    </a:lnTo>
                    <a:lnTo>
                      <a:pt x="357" y="225"/>
                    </a:lnTo>
                    <a:lnTo>
                      <a:pt x="439" y="154"/>
                    </a:lnTo>
                    <a:lnTo>
                      <a:pt x="545" y="3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352" name="Group 2252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6353" name="Freeform 2253"/>
                <p:cNvSpPr>
                  <a:spLocks/>
                </p:cNvSpPr>
                <p:nvPr/>
              </p:nvSpPr>
              <p:spPr bwMode="auto">
                <a:xfrm>
                  <a:off x="1279" y="2400"/>
                  <a:ext cx="668" cy="104"/>
                </a:xfrm>
                <a:custGeom>
                  <a:avLst/>
                  <a:gdLst>
                    <a:gd name="T0" fmla="*/ 0 w 2005"/>
                    <a:gd name="T1" fmla="*/ 0 h 310"/>
                    <a:gd name="T2" fmla="*/ 0 w 2005"/>
                    <a:gd name="T3" fmla="*/ 1 h 310"/>
                    <a:gd name="T4" fmla="*/ 25 w 2005"/>
                    <a:gd name="T5" fmla="*/ 4 h 310"/>
                    <a:gd name="T6" fmla="*/ 25 w 2005"/>
                    <a:gd name="T7" fmla="*/ 3 h 310"/>
                    <a:gd name="T8" fmla="*/ 0 w 2005"/>
                    <a:gd name="T9" fmla="*/ 0 h 3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5"/>
                    <a:gd name="T16" fmla="*/ 0 h 310"/>
                    <a:gd name="T17" fmla="*/ 2005 w 2005"/>
                    <a:gd name="T18" fmla="*/ 310 h 3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5" h="31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2005" y="310"/>
                      </a:lnTo>
                      <a:lnTo>
                        <a:pt x="2004" y="2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54" name="Freeform 2254"/>
                <p:cNvSpPr>
                  <a:spLocks/>
                </p:cNvSpPr>
                <p:nvPr/>
              </p:nvSpPr>
              <p:spPr bwMode="auto">
                <a:xfrm>
                  <a:off x="1947" y="2386"/>
                  <a:ext cx="88" cy="118"/>
                </a:xfrm>
                <a:custGeom>
                  <a:avLst/>
                  <a:gdLst>
                    <a:gd name="T0" fmla="*/ 0 w 264"/>
                    <a:gd name="T1" fmla="*/ 3 h 353"/>
                    <a:gd name="T2" fmla="*/ 0 w 264"/>
                    <a:gd name="T3" fmla="*/ 4 h 353"/>
                    <a:gd name="T4" fmla="*/ 1 w 264"/>
                    <a:gd name="T5" fmla="*/ 3 h 353"/>
                    <a:gd name="T6" fmla="*/ 2 w 264"/>
                    <a:gd name="T7" fmla="*/ 3 h 353"/>
                    <a:gd name="T8" fmla="*/ 3 w 264"/>
                    <a:gd name="T9" fmla="*/ 1 h 353"/>
                    <a:gd name="T10" fmla="*/ 3 w 264"/>
                    <a:gd name="T11" fmla="*/ 0 h 353"/>
                    <a:gd name="T12" fmla="*/ 2 w 264"/>
                    <a:gd name="T13" fmla="*/ 2 h 353"/>
                    <a:gd name="T14" fmla="*/ 0 w 264"/>
                    <a:gd name="T15" fmla="*/ 3 h 3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4"/>
                    <a:gd name="T25" fmla="*/ 0 h 353"/>
                    <a:gd name="T26" fmla="*/ 264 w 264"/>
                    <a:gd name="T27" fmla="*/ 353 h 3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4" h="353">
                      <a:moveTo>
                        <a:pt x="0" y="273"/>
                      </a:moveTo>
                      <a:lnTo>
                        <a:pt x="0" y="353"/>
                      </a:lnTo>
                      <a:lnTo>
                        <a:pt x="115" y="272"/>
                      </a:lnTo>
                      <a:lnTo>
                        <a:pt x="161" y="224"/>
                      </a:lnTo>
                      <a:lnTo>
                        <a:pt x="264" y="100"/>
                      </a:lnTo>
                      <a:lnTo>
                        <a:pt x="264" y="0"/>
                      </a:lnTo>
                      <a:lnTo>
                        <a:pt x="130" y="168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55" name="Line 2255"/>
                <p:cNvSpPr>
                  <a:spLocks noChangeShapeType="1"/>
                </p:cNvSpPr>
                <p:nvPr/>
              </p:nvSpPr>
              <p:spPr bwMode="auto">
                <a:xfrm>
                  <a:off x="1280" y="2409"/>
                  <a:ext cx="668" cy="75"/>
                </a:xfrm>
                <a:prstGeom prst="line">
                  <a:avLst/>
                </a:prstGeom>
                <a:noFill/>
                <a:ln w="476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356" name="Group 2256"/>
                <p:cNvGrpSpPr>
                  <a:grpSpLocks/>
                </p:cNvGrpSpPr>
                <p:nvPr/>
              </p:nvGrpSpPr>
              <p:grpSpPr bwMode="auto">
                <a:xfrm>
                  <a:off x="1323" y="2333"/>
                  <a:ext cx="643" cy="127"/>
                  <a:chOff x="1323" y="2333"/>
                  <a:chExt cx="643" cy="127"/>
                </a:xfrm>
              </p:grpSpPr>
              <p:sp>
                <p:nvSpPr>
                  <p:cNvPr id="16360" name="Freeform 2257"/>
                  <p:cNvSpPr>
                    <a:spLocks/>
                  </p:cNvSpPr>
                  <p:nvPr/>
                </p:nvSpPr>
                <p:spPr bwMode="auto">
                  <a:xfrm>
                    <a:off x="1323" y="2338"/>
                    <a:ext cx="494" cy="102"/>
                  </a:xfrm>
                  <a:custGeom>
                    <a:avLst/>
                    <a:gdLst>
                      <a:gd name="T0" fmla="*/ 3 w 1484"/>
                      <a:gd name="T1" fmla="*/ 0 h 308"/>
                      <a:gd name="T2" fmla="*/ 1 w 1484"/>
                      <a:gd name="T3" fmla="*/ 2 h 308"/>
                      <a:gd name="T4" fmla="*/ 0 w 1484"/>
                      <a:gd name="T5" fmla="*/ 2 h 308"/>
                      <a:gd name="T6" fmla="*/ 15 w 1484"/>
                      <a:gd name="T7" fmla="*/ 4 h 308"/>
                      <a:gd name="T8" fmla="*/ 17 w 1484"/>
                      <a:gd name="T9" fmla="*/ 3 h 308"/>
                      <a:gd name="T10" fmla="*/ 18 w 1484"/>
                      <a:gd name="T11" fmla="*/ 2 h 308"/>
                      <a:gd name="T12" fmla="*/ 3 w 1484"/>
                      <a:gd name="T13" fmla="*/ 0 h 3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4"/>
                      <a:gd name="T22" fmla="*/ 0 h 308"/>
                      <a:gd name="T23" fmla="*/ 1484 w 1484"/>
                      <a:gd name="T24" fmla="*/ 308 h 3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4" h="308">
                        <a:moveTo>
                          <a:pt x="255" y="0"/>
                        </a:moveTo>
                        <a:lnTo>
                          <a:pt x="79" y="135"/>
                        </a:lnTo>
                        <a:lnTo>
                          <a:pt x="0" y="177"/>
                        </a:lnTo>
                        <a:lnTo>
                          <a:pt x="1259" y="308"/>
                        </a:lnTo>
                        <a:lnTo>
                          <a:pt x="1349" y="248"/>
                        </a:lnTo>
                        <a:lnTo>
                          <a:pt x="1484" y="124"/>
                        </a:lnTo>
                        <a:lnTo>
                          <a:pt x="25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361" name="Group 2258"/>
                  <p:cNvGrpSpPr>
                    <a:grpSpLocks/>
                  </p:cNvGrpSpPr>
                  <p:nvPr/>
                </p:nvGrpSpPr>
                <p:grpSpPr bwMode="auto">
                  <a:xfrm>
                    <a:off x="1335" y="2333"/>
                    <a:ext cx="631" cy="127"/>
                    <a:chOff x="1335" y="2333"/>
                    <a:chExt cx="631" cy="127"/>
                  </a:xfrm>
                </p:grpSpPr>
                <p:grpSp>
                  <p:nvGrpSpPr>
                    <p:cNvPr id="16362" name="Group 22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2333"/>
                      <a:ext cx="461" cy="105"/>
                      <a:chOff x="1345" y="2333"/>
                      <a:chExt cx="461" cy="105"/>
                    </a:xfrm>
                  </p:grpSpPr>
                  <p:grpSp>
                    <p:nvGrpSpPr>
                      <p:cNvPr id="16376" name="Group 22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96" cy="70"/>
                        <a:chOff x="1345" y="2333"/>
                        <a:chExt cx="96" cy="70"/>
                      </a:xfrm>
                    </p:grpSpPr>
                    <p:sp>
                      <p:nvSpPr>
                        <p:cNvPr id="16407" name="Line 22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45" y="2387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08" name="Line 22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6" y="233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77" name="Group 22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3" y="2336"/>
                        <a:ext cx="96" cy="71"/>
                        <a:chOff x="1383" y="2336"/>
                        <a:chExt cx="96" cy="71"/>
                      </a:xfrm>
                    </p:grpSpPr>
                    <p:sp>
                      <p:nvSpPr>
                        <p:cNvPr id="16405" name="Line 22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3" y="2390"/>
                          <a:ext cx="31" cy="1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06" name="Line 22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14" y="2336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78" name="Group 22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1" y="2339"/>
                        <a:ext cx="97" cy="70"/>
                        <a:chOff x="1421" y="2339"/>
                        <a:chExt cx="97" cy="70"/>
                      </a:xfrm>
                    </p:grpSpPr>
                    <p:sp>
                      <p:nvSpPr>
                        <p:cNvPr id="16403" name="Line 22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21" y="2393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04" name="Line 22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3" y="2339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79" name="Group 2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57" y="2344"/>
                        <a:ext cx="96" cy="70"/>
                        <a:chOff x="1457" y="2344"/>
                        <a:chExt cx="96" cy="70"/>
                      </a:xfrm>
                    </p:grpSpPr>
                    <p:sp>
                      <p:nvSpPr>
                        <p:cNvPr id="16401" name="Line 22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7" y="2398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02" name="Line 22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8" y="2344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80" name="Group 22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96" y="2346"/>
                        <a:ext cx="96" cy="71"/>
                        <a:chOff x="1496" y="2346"/>
                        <a:chExt cx="96" cy="71"/>
                      </a:xfrm>
                    </p:grpSpPr>
                    <p:sp>
                      <p:nvSpPr>
                        <p:cNvPr id="16399" name="Line 22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96" y="2400"/>
                          <a:ext cx="31" cy="1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400" name="Line 22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27" y="2346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81" name="Group 22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2" y="2349"/>
                        <a:ext cx="96" cy="70"/>
                        <a:chOff x="1532" y="2349"/>
                        <a:chExt cx="96" cy="70"/>
                      </a:xfrm>
                    </p:grpSpPr>
                    <p:sp>
                      <p:nvSpPr>
                        <p:cNvPr id="16397" name="Line 22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32" y="2403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98" name="Line 22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63" y="2349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82" name="Group 22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8" y="2353"/>
                        <a:ext cx="97" cy="70"/>
                        <a:chOff x="1568" y="2353"/>
                        <a:chExt cx="97" cy="70"/>
                      </a:xfrm>
                    </p:grpSpPr>
                    <p:sp>
                      <p:nvSpPr>
                        <p:cNvPr id="16395" name="Line 22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68" y="2407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96" name="Line 22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00" y="235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83" name="Group 22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2358"/>
                        <a:ext cx="96" cy="70"/>
                        <a:chOff x="1602" y="2358"/>
                        <a:chExt cx="96" cy="70"/>
                      </a:xfrm>
                    </p:grpSpPr>
                    <p:sp>
                      <p:nvSpPr>
                        <p:cNvPr id="16393" name="Line 22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02" y="2412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94" name="Line 22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3" y="2358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84" name="Group 22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8" y="2363"/>
                        <a:ext cx="97" cy="70"/>
                        <a:chOff x="1638" y="2363"/>
                        <a:chExt cx="97" cy="70"/>
                      </a:xfrm>
                    </p:grpSpPr>
                    <p:sp>
                      <p:nvSpPr>
                        <p:cNvPr id="16391" name="Line 22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8" y="2417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92" name="Line 22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70" y="236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85" name="Group 22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75" y="2365"/>
                        <a:ext cx="96" cy="70"/>
                        <a:chOff x="1675" y="2365"/>
                        <a:chExt cx="96" cy="70"/>
                      </a:xfrm>
                    </p:grpSpPr>
                    <p:sp>
                      <p:nvSpPr>
                        <p:cNvPr id="16389" name="Line 22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75" y="2419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90" name="Line 22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06" y="2365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86" name="Group 22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0" y="2368"/>
                        <a:ext cx="96" cy="70"/>
                        <a:chOff x="1710" y="2368"/>
                        <a:chExt cx="96" cy="70"/>
                      </a:xfrm>
                    </p:grpSpPr>
                    <p:sp>
                      <p:nvSpPr>
                        <p:cNvPr id="16387" name="Line 22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10" y="2422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88" name="Line 22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1" y="2368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6363" name="Group 22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2" y="2379"/>
                      <a:ext cx="139" cy="81"/>
                      <a:chOff x="1822" y="2379"/>
                      <a:chExt cx="139" cy="81"/>
                    </a:xfrm>
                  </p:grpSpPr>
                  <p:grpSp>
                    <p:nvGrpSpPr>
                      <p:cNvPr id="16367" name="Group 2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0" y="2384"/>
                        <a:ext cx="81" cy="76"/>
                        <a:chOff x="1880" y="2384"/>
                        <a:chExt cx="81" cy="76"/>
                      </a:xfrm>
                    </p:grpSpPr>
                    <p:sp>
                      <p:nvSpPr>
                        <p:cNvPr id="16374" name="Line 22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80" y="2440"/>
                          <a:ext cx="27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75" name="Line 22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07" y="2384"/>
                          <a:ext cx="54" cy="5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68" name="Group 22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1" y="2380"/>
                        <a:ext cx="83" cy="78"/>
                        <a:chOff x="1851" y="2380"/>
                        <a:chExt cx="83" cy="78"/>
                      </a:xfrm>
                    </p:grpSpPr>
                    <p:sp>
                      <p:nvSpPr>
                        <p:cNvPr id="16372" name="Line 22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51" y="2438"/>
                          <a:ext cx="28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73" name="Line 22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79" y="2380"/>
                          <a:ext cx="55" cy="5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369" name="Group 23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80" cy="75"/>
                        <a:chOff x="1822" y="2379"/>
                        <a:chExt cx="80" cy="75"/>
                      </a:xfrm>
                    </p:grpSpPr>
                    <p:sp>
                      <p:nvSpPr>
                        <p:cNvPr id="16370" name="Line 23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22" y="2434"/>
                          <a:ext cx="28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71" name="Line 23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50" y="2379"/>
                          <a:ext cx="52" cy="5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6364" name="Line 2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9" y="2354"/>
                      <a:ext cx="587" cy="56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365" name="Line 2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58" y="2369"/>
                      <a:ext cx="598" cy="5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366" name="Line 2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5" y="2384"/>
                      <a:ext cx="605" cy="63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6357" name="Group 2306"/>
                <p:cNvGrpSpPr>
                  <a:grpSpLocks/>
                </p:cNvGrpSpPr>
                <p:nvPr/>
              </p:nvGrpSpPr>
              <p:grpSpPr bwMode="auto">
                <a:xfrm>
                  <a:off x="1947" y="2396"/>
                  <a:ext cx="87" cy="89"/>
                  <a:chOff x="1947" y="2396"/>
                  <a:chExt cx="87" cy="89"/>
                </a:xfrm>
              </p:grpSpPr>
              <p:sp>
                <p:nvSpPr>
                  <p:cNvPr id="16358" name="Line 2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7" y="2447"/>
                    <a:ext cx="45" cy="38"/>
                  </a:xfrm>
                  <a:prstGeom prst="line">
                    <a:avLst/>
                  </a:prstGeom>
                  <a:noFill/>
                  <a:ln w="4763">
                    <a:solidFill>
                      <a:srgbClr val="3F3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59" name="Line 2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3" y="2396"/>
                    <a:ext cx="41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3F3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5370" name="Group 2309"/>
          <p:cNvGrpSpPr>
            <a:grpSpLocks/>
          </p:cNvGrpSpPr>
          <p:nvPr/>
        </p:nvGrpSpPr>
        <p:grpSpPr bwMode="auto">
          <a:xfrm flipH="1">
            <a:off x="2868613" y="5106988"/>
            <a:ext cx="609600" cy="533400"/>
            <a:chOff x="1213" y="1682"/>
            <a:chExt cx="939" cy="822"/>
          </a:xfrm>
        </p:grpSpPr>
        <p:sp>
          <p:nvSpPr>
            <p:cNvPr id="16206" name="Freeform 2310"/>
            <p:cNvSpPr>
              <a:spLocks/>
            </p:cNvSpPr>
            <p:nvPr/>
          </p:nvSpPr>
          <p:spPr bwMode="auto">
            <a:xfrm>
              <a:off x="1213" y="2326"/>
              <a:ext cx="105" cy="62"/>
            </a:xfrm>
            <a:custGeom>
              <a:avLst/>
              <a:gdLst>
                <a:gd name="T0" fmla="*/ 4 w 315"/>
                <a:gd name="T1" fmla="*/ 0 h 188"/>
                <a:gd name="T2" fmla="*/ 3 w 315"/>
                <a:gd name="T3" fmla="*/ 0 h 188"/>
                <a:gd name="T4" fmla="*/ 2 w 315"/>
                <a:gd name="T5" fmla="*/ 0 h 188"/>
                <a:gd name="T6" fmla="*/ 2 w 315"/>
                <a:gd name="T7" fmla="*/ 0 h 188"/>
                <a:gd name="T8" fmla="*/ 1 w 315"/>
                <a:gd name="T9" fmla="*/ 0 h 188"/>
                <a:gd name="T10" fmla="*/ 1 w 315"/>
                <a:gd name="T11" fmla="*/ 0 h 188"/>
                <a:gd name="T12" fmla="*/ 1 w 315"/>
                <a:gd name="T13" fmla="*/ 0 h 188"/>
                <a:gd name="T14" fmla="*/ 0 w 315"/>
                <a:gd name="T15" fmla="*/ 1 h 188"/>
                <a:gd name="T16" fmla="*/ 0 w 315"/>
                <a:gd name="T17" fmla="*/ 1 h 188"/>
                <a:gd name="T18" fmla="*/ 0 w 315"/>
                <a:gd name="T19" fmla="*/ 1 h 188"/>
                <a:gd name="T20" fmla="*/ 0 w 315"/>
                <a:gd name="T21" fmla="*/ 1 h 188"/>
                <a:gd name="T22" fmla="*/ 0 w 315"/>
                <a:gd name="T23" fmla="*/ 1 h 188"/>
                <a:gd name="T24" fmla="*/ 0 w 315"/>
                <a:gd name="T25" fmla="*/ 1 h 188"/>
                <a:gd name="T26" fmla="*/ 0 w 315"/>
                <a:gd name="T27" fmla="*/ 1 h 188"/>
                <a:gd name="T28" fmla="*/ 1 w 315"/>
                <a:gd name="T29" fmla="*/ 2 h 188"/>
                <a:gd name="T30" fmla="*/ 1 w 315"/>
                <a:gd name="T31" fmla="*/ 2 h 188"/>
                <a:gd name="T32" fmla="*/ 1 w 315"/>
                <a:gd name="T33" fmla="*/ 1 h 188"/>
                <a:gd name="T34" fmla="*/ 2 w 315"/>
                <a:gd name="T35" fmla="*/ 1 h 188"/>
                <a:gd name="T36" fmla="*/ 2 w 315"/>
                <a:gd name="T37" fmla="*/ 1 h 188"/>
                <a:gd name="T38" fmla="*/ 2 w 315"/>
                <a:gd name="T39" fmla="*/ 2 h 188"/>
                <a:gd name="T40" fmla="*/ 3 w 315"/>
                <a:gd name="T41" fmla="*/ 2 h 188"/>
                <a:gd name="T42" fmla="*/ 3 w 315"/>
                <a:gd name="T43" fmla="*/ 2 h 188"/>
                <a:gd name="T44" fmla="*/ 4 w 315"/>
                <a:gd name="T45" fmla="*/ 2 h 188"/>
                <a:gd name="T46" fmla="*/ 4 w 315"/>
                <a:gd name="T47" fmla="*/ 2 h 188"/>
                <a:gd name="T48" fmla="*/ 4 w 315"/>
                <a:gd name="T49" fmla="*/ 2 h 1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5"/>
                <a:gd name="T76" fmla="*/ 0 h 188"/>
                <a:gd name="T77" fmla="*/ 315 w 315"/>
                <a:gd name="T78" fmla="*/ 188 h 1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5" h="188">
                  <a:moveTo>
                    <a:pt x="309" y="0"/>
                  </a:moveTo>
                  <a:lnTo>
                    <a:pt x="238" y="0"/>
                  </a:lnTo>
                  <a:lnTo>
                    <a:pt x="196" y="5"/>
                  </a:lnTo>
                  <a:lnTo>
                    <a:pt x="157" y="11"/>
                  </a:lnTo>
                  <a:lnTo>
                    <a:pt x="110" y="20"/>
                  </a:lnTo>
                  <a:lnTo>
                    <a:pt x="72" y="30"/>
                  </a:lnTo>
                  <a:lnTo>
                    <a:pt x="47" y="39"/>
                  </a:lnTo>
                  <a:lnTo>
                    <a:pt x="30" y="49"/>
                  </a:lnTo>
                  <a:lnTo>
                    <a:pt x="16" y="59"/>
                  </a:lnTo>
                  <a:lnTo>
                    <a:pt x="6" y="71"/>
                  </a:lnTo>
                  <a:lnTo>
                    <a:pt x="0" y="85"/>
                  </a:lnTo>
                  <a:lnTo>
                    <a:pt x="1" y="100"/>
                  </a:lnTo>
                  <a:lnTo>
                    <a:pt x="10" y="113"/>
                  </a:lnTo>
                  <a:lnTo>
                    <a:pt x="21" y="120"/>
                  </a:lnTo>
                  <a:lnTo>
                    <a:pt x="44" y="124"/>
                  </a:lnTo>
                  <a:lnTo>
                    <a:pt x="70" y="124"/>
                  </a:lnTo>
                  <a:lnTo>
                    <a:pt x="97" y="121"/>
                  </a:lnTo>
                  <a:lnTo>
                    <a:pt x="132" y="118"/>
                  </a:lnTo>
                  <a:lnTo>
                    <a:pt x="166" y="120"/>
                  </a:lnTo>
                  <a:lnTo>
                    <a:pt x="190" y="124"/>
                  </a:lnTo>
                  <a:lnTo>
                    <a:pt x="215" y="130"/>
                  </a:lnTo>
                  <a:lnTo>
                    <a:pt x="241" y="141"/>
                  </a:lnTo>
                  <a:lnTo>
                    <a:pt x="315" y="188"/>
                  </a:lnTo>
                  <a:lnTo>
                    <a:pt x="311" y="188"/>
                  </a:lnTo>
                  <a:lnTo>
                    <a:pt x="313" y="184"/>
                  </a:lnTo>
                </a:path>
              </a:pathLst>
            </a:custGeom>
            <a:noFill/>
            <a:ln w="2063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207" name="Group 2311"/>
            <p:cNvGrpSpPr>
              <a:grpSpLocks/>
            </p:cNvGrpSpPr>
            <p:nvPr/>
          </p:nvGrpSpPr>
          <p:grpSpPr bwMode="auto">
            <a:xfrm>
              <a:off x="1303" y="2149"/>
              <a:ext cx="846" cy="290"/>
              <a:chOff x="1303" y="2149"/>
              <a:chExt cx="846" cy="290"/>
            </a:xfrm>
          </p:grpSpPr>
          <p:sp>
            <p:nvSpPr>
              <p:cNvPr id="16333" name="Freeform 2312"/>
              <p:cNvSpPr>
                <a:spLocks/>
              </p:cNvSpPr>
              <p:nvPr/>
            </p:nvSpPr>
            <p:spPr bwMode="auto">
              <a:xfrm>
                <a:off x="1309" y="2295"/>
                <a:ext cx="840" cy="144"/>
              </a:xfrm>
              <a:custGeom>
                <a:avLst/>
                <a:gdLst>
                  <a:gd name="T0" fmla="*/ 0 w 2521"/>
                  <a:gd name="T1" fmla="*/ 0 h 434"/>
                  <a:gd name="T2" fmla="*/ 0 w 2521"/>
                  <a:gd name="T3" fmla="*/ 3 h 434"/>
                  <a:gd name="T4" fmla="*/ 25 w 2521"/>
                  <a:gd name="T5" fmla="*/ 5 h 434"/>
                  <a:gd name="T6" fmla="*/ 31 w 2521"/>
                  <a:gd name="T7" fmla="*/ 2 h 434"/>
                  <a:gd name="T8" fmla="*/ 31 w 2521"/>
                  <a:gd name="T9" fmla="*/ 0 h 434"/>
                  <a:gd name="T10" fmla="*/ 25 w 2521"/>
                  <a:gd name="T11" fmla="*/ 3 h 434"/>
                  <a:gd name="T12" fmla="*/ 0 w 2521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1"/>
                  <a:gd name="T22" fmla="*/ 0 h 434"/>
                  <a:gd name="T23" fmla="*/ 2521 w 2521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1" h="434">
                    <a:moveTo>
                      <a:pt x="0" y="27"/>
                    </a:moveTo>
                    <a:lnTo>
                      <a:pt x="0" y="218"/>
                    </a:lnTo>
                    <a:lnTo>
                      <a:pt x="2047" y="434"/>
                    </a:lnTo>
                    <a:lnTo>
                      <a:pt x="2521" y="169"/>
                    </a:lnTo>
                    <a:lnTo>
                      <a:pt x="2521" y="0"/>
                    </a:lnTo>
                    <a:lnTo>
                      <a:pt x="2029" y="2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34" name="Freeform 2313"/>
              <p:cNvSpPr>
                <a:spLocks/>
              </p:cNvSpPr>
              <p:nvPr/>
            </p:nvSpPr>
            <p:spPr bwMode="auto">
              <a:xfrm>
                <a:off x="1303" y="2149"/>
                <a:ext cx="685" cy="224"/>
              </a:xfrm>
              <a:custGeom>
                <a:avLst/>
                <a:gdLst>
                  <a:gd name="T0" fmla="*/ 0 w 2056"/>
                  <a:gd name="T1" fmla="*/ 0 h 670"/>
                  <a:gd name="T2" fmla="*/ 25 w 2056"/>
                  <a:gd name="T3" fmla="*/ 2 h 670"/>
                  <a:gd name="T4" fmla="*/ 25 w 2056"/>
                  <a:gd name="T5" fmla="*/ 8 h 670"/>
                  <a:gd name="T6" fmla="*/ 0 w 2056"/>
                  <a:gd name="T7" fmla="*/ 6 h 670"/>
                  <a:gd name="T8" fmla="*/ 0 w 2056"/>
                  <a:gd name="T9" fmla="*/ 0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6"/>
                  <a:gd name="T16" fmla="*/ 0 h 670"/>
                  <a:gd name="T17" fmla="*/ 2056 w 2056"/>
                  <a:gd name="T18" fmla="*/ 670 h 6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6" h="670">
                    <a:moveTo>
                      <a:pt x="0" y="0"/>
                    </a:moveTo>
                    <a:lnTo>
                      <a:pt x="2056" y="147"/>
                    </a:lnTo>
                    <a:lnTo>
                      <a:pt x="2056" y="670"/>
                    </a:lnTo>
                    <a:lnTo>
                      <a:pt x="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335" name="Group 2314"/>
              <p:cNvGrpSpPr>
                <a:grpSpLocks/>
              </p:cNvGrpSpPr>
              <p:nvPr/>
            </p:nvGrpSpPr>
            <p:grpSpPr bwMode="auto">
              <a:xfrm>
                <a:off x="1305" y="2190"/>
                <a:ext cx="684" cy="89"/>
                <a:chOff x="1305" y="2190"/>
                <a:chExt cx="684" cy="89"/>
              </a:xfrm>
            </p:grpSpPr>
            <p:sp>
              <p:nvSpPr>
                <p:cNvPr id="16336" name="Line 2315"/>
                <p:cNvSpPr>
                  <a:spLocks noChangeShapeType="1"/>
                </p:cNvSpPr>
                <p:nvPr/>
              </p:nvSpPr>
              <p:spPr bwMode="auto">
                <a:xfrm>
                  <a:off x="1305" y="2190"/>
                  <a:ext cx="683" cy="5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37" name="Line 2316"/>
                <p:cNvSpPr>
                  <a:spLocks noChangeShapeType="1"/>
                </p:cNvSpPr>
                <p:nvPr/>
              </p:nvSpPr>
              <p:spPr bwMode="auto">
                <a:xfrm>
                  <a:off x="1806" y="2231"/>
                  <a:ext cx="143" cy="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38" name="Line 2317"/>
                <p:cNvSpPr>
                  <a:spLocks noChangeShapeType="1"/>
                </p:cNvSpPr>
                <p:nvPr/>
              </p:nvSpPr>
              <p:spPr bwMode="auto">
                <a:xfrm>
                  <a:off x="1638" y="2219"/>
                  <a:ext cx="144" cy="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39" name="Line 2318"/>
                <p:cNvSpPr>
                  <a:spLocks noChangeShapeType="1"/>
                </p:cNvSpPr>
                <p:nvPr/>
              </p:nvSpPr>
              <p:spPr bwMode="auto">
                <a:xfrm>
                  <a:off x="1305" y="2219"/>
                  <a:ext cx="684" cy="6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6208" name="Group 2319"/>
            <p:cNvGrpSpPr>
              <a:grpSpLocks/>
            </p:cNvGrpSpPr>
            <p:nvPr/>
          </p:nvGrpSpPr>
          <p:grpSpPr bwMode="auto">
            <a:xfrm>
              <a:off x="1303" y="2119"/>
              <a:ext cx="848" cy="79"/>
              <a:chOff x="1303" y="2119"/>
              <a:chExt cx="848" cy="79"/>
            </a:xfrm>
          </p:grpSpPr>
          <p:sp>
            <p:nvSpPr>
              <p:cNvPr id="16331" name="Freeform 2320"/>
              <p:cNvSpPr>
                <a:spLocks/>
              </p:cNvSpPr>
              <p:nvPr/>
            </p:nvSpPr>
            <p:spPr bwMode="auto">
              <a:xfrm>
                <a:off x="1303" y="2119"/>
                <a:ext cx="848" cy="79"/>
              </a:xfrm>
              <a:custGeom>
                <a:avLst/>
                <a:gdLst>
                  <a:gd name="T0" fmla="*/ 0 w 2545"/>
                  <a:gd name="T1" fmla="*/ 1 h 239"/>
                  <a:gd name="T2" fmla="*/ 25 w 2545"/>
                  <a:gd name="T3" fmla="*/ 3 h 239"/>
                  <a:gd name="T4" fmla="*/ 31 w 2545"/>
                  <a:gd name="T5" fmla="*/ 1 h 239"/>
                  <a:gd name="T6" fmla="*/ 29 w 2545"/>
                  <a:gd name="T7" fmla="*/ 1 h 239"/>
                  <a:gd name="T8" fmla="*/ 10 w 2545"/>
                  <a:gd name="T9" fmla="*/ 0 h 239"/>
                  <a:gd name="T10" fmla="*/ 0 w 2545"/>
                  <a:gd name="T11" fmla="*/ 1 h 2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5"/>
                  <a:gd name="T19" fmla="*/ 0 h 239"/>
                  <a:gd name="T20" fmla="*/ 2545 w 2545"/>
                  <a:gd name="T21" fmla="*/ 239 h 2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5" h="239">
                    <a:moveTo>
                      <a:pt x="0" y="92"/>
                    </a:moveTo>
                    <a:lnTo>
                      <a:pt x="2055" y="239"/>
                    </a:lnTo>
                    <a:lnTo>
                      <a:pt x="2545" y="99"/>
                    </a:lnTo>
                    <a:lnTo>
                      <a:pt x="2372" y="80"/>
                    </a:lnTo>
                    <a:lnTo>
                      <a:pt x="783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32" name="Freeform 2321"/>
              <p:cNvSpPr>
                <a:spLocks/>
              </p:cNvSpPr>
              <p:nvPr/>
            </p:nvSpPr>
            <p:spPr bwMode="auto">
              <a:xfrm>
                <a:off x="1496" y="2135"/>
                <a:ext cx="624" cy="51"/>
              </a:xfrm>
              <a:custGeom>
                <a:avLst/>
                <a:gdLst>
                  <a:gd name="T0" fmla="*/ 2 w 1871"/>
                  <a:gd name="T1" fmla="*/ 0 h 153"/>
                  <a:gd name="T2" fmla="*/ 0 w 1871"/>
                  <a:gd name="T3" fmla="*/ 1 h 153"/>
                  <a:gd name="T4" fmla="*/ 19 w 1871"/>
                  <a:gd name="T5" fmla="*/ 2 h 153"/>
                  <a:gd name="T6" fmla="*/ 22 w 1871"/>
                  <a:gd name="T7" fmla="*/ 1 h 153"/>
                  <a:gd name="T8" fmla="*/ 21 w 1871"/>
                  <a:gd name="T9" fmla="*/ 1 h 153"/>
                  <a:gd name="T10" fmla="*/ 23 w 1871"/>
                  <a:gd name="T11" fmla="*/ 0 h 153"/>
                  <a:gd name="T12" fmla="*/ 22 w 1871"/>
                  <a:gd name="T13" fmla="*/ 0 h 153"/>
                  <a:gd name="T14" fmla="*/ 2 w 1871"/>
                  <a:gd name="T15" fmla="*/ 0 h 1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1"/>
                  <a:gd name="T25" fmla="*/ 0 h 153"/>
                  <a:gd name="T26" fmla="*/ 1871 w 1871"/>
                  <a:gd name="T27" fmla="*/ 153 h 1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1" h="153">
                    <a:moveTo>
                      <a:pt x="152" y="0"/>
                    </a:moveTo>
                    <a:lnTo>
                      <a:pt x="0" y="57"/>
                    </a:lnTo>
                    <a:lnTo>
                      <a:pt x="1509" y="153"/>
                    </a:lnTo>
                    <a:lnTo>
                      <a:pt x="1756" y="85"/>
                    </a:lnTo>
                    <a:lnTo>
                      <a:pt x="1736" y="75"/>
                    </a:lnTo>
                    <a:lnTo>
                      <a:pt x="1871" y="38"/>
                    </a:lnTo>
                    <a:lnTo>
                      <a:pt x="1787" y="3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209" name="Group 2322"/>
            <p:cNvGrpSpPr>
              <a:grpSpLocks/>
            </p:cNvGrpSpPr>
            <p:nvPr/>
          </p:nvGrpSpPr>
          <p:grpSpPr bwMode="auto">
            <a:xfrm>
              <a:off x="1995" y="1691"/>
              <a:ext cx="155" cy="485"/>
              <a:chOff x="1995" y="1691"/>
              <a:chExt cx="155" cy="485"/>
            </a:xfrm>
          </p:grpSpPr>
          <p:grpSp>
            <p:nvGrpSpPr>
              <p:cNvPr id="16301" name="Group 2323"/>
              <p:cNvGrpSpPr>
                <a:grpSpLocks/>
              </p:cNvGrpSpPr>
              <p:nvPr/>
            </p:nvGrpSpPr>
            <p:grpSpPr bwMode="auto">
              <a:xfrm>
                <a:off x="2055" y="1753"/>
                <a:ext cx="95" cy="406"/>
                <a:chOff x="2055" y="1753"/>
                <a:chExt cx="95" cy="406"/>
              </a:xfrm>
            </p:grpSpPr>
            <p:sp>
              <p:nvSpPr>
                <p:cNvPr id="16305" name="Freeform 2324"/>
                <p:cNvSpPr>
                  <a:spLocks/>
                </p:cNvSpPr>
                <p:nvPr/>
              </p:nvSpPr>
              <p:spPr bwMode="auto">
                <a:xfrm>
                  <a:off x="2055" y="1753"/>
                  <a:ext cx="95" cy="406"/>
                </a:xfrm>
                <a:custGeom>
                  <a:avLst/>
                  <a:gdLst>
                    <a:gd name="T0" fmla="*/ 0 w 283"/>
                    <a:gd name="T1" fmla="*/ 0 h 1217"/>
                    <a:gd name="T2" fmla="*/ 4 w 283"/>
                    <a:gd name="T3" fmla="*/ 1 h 1217"/>
                    <a:gd name="T4" fmla="*/ 3 w 283"/>
                    <a:gd name="T5" fmla="*/ 7 h 1217"/>
                    <a:gd name="T6" fmla="*/ 3 w 283"/>
                    <a:gd name="T7" fmla="*/ 14 h 1217"/>
                    <a:gd name="T8" fmla="*/ 0 w 283"/>
                    <a:gd name="T9" fmla="*/ 15 h 1217"/>
                    <a:gd name="T10" fmla="*/ 0 w 283"/>
                    <a:gd name="T11" fmla="*/ 0 h 12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3"/>
                    <a:gd name="T19" fmla="*/ 0 h 1217"/>
                    <a:gd name="T20" fmla="*/ 283 w 283"/>
                    <a:gd name="T21" fmla="*/ 1217 h 12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3" h="1217">
                      <a:moveTo>
                        <a:pt x="27" y="0"/>
                      </a:moveTo>
                      <a:lnTo>
                        <a:pt x="283" y="100"/>
                      </a:lnTo>
                      <a:lnTo>
                        <a:pt x="259" y="576"/>
                      </a:lnTo>
                      <a:lnTo>
                        <a:pt x="232" y="1147"/>
                      </a:lnTo>
                      <a:lnTo>
                        <a:pt x="0" y="121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306" name="Group 2325"/>
                <p:cNvGrpSpPr>
                  <a:grpSpLocks/>
                </p:cNvGrpSpPr>
                <p:nvPr/>
              </p:nvGrpSpPr>
              <p:grpSpPr bwMode="auto">
                <a:xfrm>
                  <a:off x="2055" y="1771"/>
                  <a:ext cx="93" cy="340"/>
                  <a:chOff x="2055" y="1771"/>
                  <a:chExt cx="93" cy="340"/>
                </a:xfrm>
              </p:grpSpPr>
              <p:grpSp>
                <p:nvGrpSpPr>
                  <p:cNvPr id="16307" name="Group 2326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6309" name="Group 23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203"/>
                      <a:chOff x="2055" y="1771"/>
                      <a:chExt cx="93" cy="203"/>
                    </a:xfrm>
                  </p:grpSpPr>
                  <p:grpSp>
                    <p:nvGrpSpPr>
                      <p:cNvPr id="16319" name="Group 23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62" y="1771"/>
                        <a:ext cx="86" cy="109"/>
                        <a:chOff x="2062" y="1771"/>
                        <a:chExt cx="86" cy="109"/>
                      </a:xfrm>
                    </p:grpSpPr>
                    <p:sp>
                      <p:nvSpPr>
                        <p:cNvPr id="16325" name="Line 2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5" y="1771"/>
                          <a:ext cx="83" cy="3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26" name="Line 23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3" y="1788"/>
                          <a:ext cx="84" cy="2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27" name="Line 2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4" y="1806"/>
                          <a:ext cx="83" cy="2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28" name="Line 2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3" y="1824"/>
                          <a:ext cx="83" cy="2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29" name="Line 2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2" y="1841"/>
                          <a:ext cx="83" cy="2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330" name="Line 23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2" y="1859"/>
                          <a:ext cx="82" cy="2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6320" name="Line 23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5" y="1895"/>
                        <a:ext cx="86" cy="1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21" name="Line 23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6" y="1912"/>
                        <a:ext cx="85" cy="14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22" name="Line 23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5" y="1930"/>
                        <a:ext cx="85" cy="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23" name="Line 23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6" y="1949"/>
                        <a:ext cx="84" cy="9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24" name="Line 23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1967"/>
                        <a:ext cx="83" cy="7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6310" name="Group 23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6" y="1986"/>
                      <a:ext cx="82" cy="125"/>
                      <a:chOff x="2056" y="1986"/>
                      <a:chExt cx="82" cy="125"/>
                    </a:xfrm>
                  </p:grpSpPr>
                  <p:sp>
                    <p:nvSpPr>
                      <p:cNvPr id="16311" name="Line 23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1986"/>
                        <a:ext cx="81" cy="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12" name="Line 23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8" y="2003"/>
                        <a:ext cx="79" cy="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13" name="Line 23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2022"/>
                        <a:ext cx="79" cy="1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14" name="Line 23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38"/>
                        <a:ext cx="79" cy="2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15" name="Line 23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54"/>
                        <a:ext cx="77" cy="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16" name="Line 23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70"/>
                        <a:ext cx="77" cy="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17" name="Line 23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6" y="2085"/>
                        <a:ext cx="77" cy="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18" name="Line 23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101"/>
                        <a:ext cx="75" cy="1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6308" name="Line 2349"/>
                  <p:cNvSpPr>
                    <a:spLocks noChangeShapeType="1"/>
                  </p:cNvSpPr>
                  <p:nvPr/>
                </p:nvSpPr>
                <p:spPr bwMode="auto">
                  <a:xfrm>
                    <a:off x="2060" y="1877"/>
                    <a:ext cx="83" cy="19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302" name="Group 2350"/>
              <p:cNvGrpSpPr>
                <a:grpSpLocks/>
              </p:cNvGrpSpPr>
              <p:nvPr/>
            </p:nvGrpSpPr>
            <p:grpSpPr bwMode="auto">
              <a:xfrm>
                <a:off x="1995" y="1691"/>
                <a:ext cx="83" cy="485"/>
                <a:chOff x="1995" y="1691"/>
                <a:chExt cx="83" cy="485"/>
              </a:xfrm>
            </p:grpSpPr>
            <p:sp>
              <p:nvSpPr>
                <p:cNvPr id="16303" name="Freeform 2351"/>
                <p:cNvSpPr>
                  <a:spLocks/>
                </p:cNvSpPr>
                <p:nvPr/>
              </p:nvSpPr>
              <p:spPr bwMode="auto">
                <a:xfrm>
                  <a:off x="1995" y="1691"/>
                  <a:ext cx="82" cy="485"/>
                </a:xfrm>
                <a:custGeom>
                  <a:avLst/>
                  <a:gdLst>
                    <a:gd name="T0" fmla="*/ 1 w 247"/>
                    <a:gd name="T1" fmla="*/ 0 h 1454"/>
                    <a:gd name="T2" fmla="*/ 3 w 247"/>
                    <a:gd name="T3" fmla="*/ 1 h 1454"/>
                    <a:gd name="T4" fmla="*/ 3 w 247"/>
                    <a:gd name="T5" fmla="*/ 1 h 1454"/>
                    <a:gd name="T6" fmla="*/ 2 w 247"/>
                    <a:gd name="T7" fmla="*/ 17 h 1454"/>
                    <a:gd name="T8" fmla="*/ 2 w 247"/>
                    <a:gd name="T9" fmla="*/ 17 h 1454"/>
                    <a:gd name="T10" fmla="*/ 0 w 247"/>
                    <a:gd name="T11" fmla="*/ 18 h 1454"/>
                    <a:gd name="T12" fmla="*/ 0 w 247"/>
                    <a:gd name="T13" fmla="*/ 18 h 1454"/>
                    <a:gd name="T14" fmla="*/ 0 w 247"/>
                    <a:gd name="T15" fmla="*/ 17 h 1454"/>
                    <a:gd name="T16" fmla="*/ 1 w 247"/>
                    <a:gd name="T17" fmla="*/ 0 h 14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7"/>
                    <a:gd name="T28" fmla="*/ 0 h 1454"/>
                    <a:gd name="T29" fmla="*/ 247 w 247"/>
                    <a:gd name="T30" fmla="*/ 1454 h 14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7" h="1454">
                      <a:moveTo>
                        <a:pt x="58" y="0"/>
                      </a:moveTo>
                      <a:lnTo>
                        <a:pt x="234" y="75"/>
                      </a:lnTo>
                      <a:lnTo>
                        <a:pt x="247" y="91"/>
                      </a:lnTo>
                      <a:lnTo>
                        <a:pt x="195" y="1395"/>
                      </a:lnTo>
                      <a:lnTo>
                        <a:pt x="172" y="1411"/>
                      </a:lnTo>
                      <a:lnTo>
                        <a:pt x="0" y="1454"/>
                      </a:lnTo>
                      <a:lnTo>
                        <a:pt x="22" y="1430"/>
                      </a:lnTo>
                      <a:lnTo>
                        <a:pt x="23" y="141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04" name="Arc 2352"/>
                <p:cNvSpPr>
                  <a:spLocks/>
                </p:cNvSpPr>
                <p:nvPr/>
              </p:nvSpPr>
              <p:spPr bwMode="auto">
                <a:xfrm>
                  <a:off x="2071" y="1716"/>
                  <a:ext cx="7" cy="10"/>
                </a:xfrm>
                <a:custGeom>
                  <a:avLst/>
                  <a:gdLst>
                    <a:gd name="T0" fmla="*/ 0 w 21464"/>
                    <a:gd name="T1" fmla="*/ 0 h 21600"/>
                    <a:gd name="T2" fmla="*/ 0 w 21464"/>
                    <a:gd name="T3" fmla="*/ 0 h 21600"/>
                    <a:gd name="T4" fmla="*/ 0 w 2146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4"/>
                    <a:gd name="T10" fmla="*/ 0 h 21600"/>
                    <a:gd name="T11" fmla="*/ 21464 w 2146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4" h="21600" fill="none" extrusionOk="0">
                      <a:moveTo>
                        <a:pt x="-1" y="0"/>
                      </a:moveTo>
                      <a:cubicBezTo>
                        <a:pt x="10992" y="0"/>
                        <a:pt x="20231" y="8255"/>
                        <a:pt x="21463" y="19179"/>
                      </a:cubicBezTo>
                    </a:path>
                    <a:path w="21464" h="21600" stroke="0" extrusionOk="0">
                      <a:moveTo>
                        <a:pt x="-1" y="0"/>
                      </a:moveTo>
                      <a:cubicBezTo>
                        <a:pt x="10992" y="0"/>
                        <a:pt x="20231" y="8255"/>
                        <a:pt x="21463" y="19179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210" name="Freeform 2353"/>
            <p:cNvSpPr>
              <a:spLocks/>
            </p:cNvSpPr>
            <p:nvPr/>
          </p:nvSpPr>
          <p:spPr bwMode="auto">
            <a:xfrm>
              <a:off x="1990" y="2291"/>
              <a:ext cx="159" cy="149"/>
            </a:xfrm>
            <a:custGeom>
              <a:avLst/>
              <a:gdLst>
                <a:gd name="T0" fmla="*/ 0 w 478"/>
                <a:gd name="T1" fmla="*/ 3 h 447"/>
                <a:gd name="T2" fmla="*/ 6 w 478"/>
                <a:gd name="T3" fmla="*/ 0 h 447"/>
                <a:gd name="T4" fmla="*/ 6 w 478"/>
                <a:gd name="T5" fmla="*/ 2 h 447"/>
                <a:gd name="T6" fmla="*/ 0 w 478"/>
                <a:gd name="T7" fmla="*/ 6 h 447"/>
                <a:gd name="T8" fmla="*/ 0 w 478"/>
                <a:gd name="T9" fmla="*/ 3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447"/>
                <a:gd name="T17" fmla="*/ 478 w 478"/>
                <a:gd name="T18" fmla="*/ 447 h 4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447">
                  <a:moveTo>
                    <a:pt x="0" y="224"/>
                  </a:moveTo>
                  <a:lnTo>
                    <a:pt x="478" y="0"/>
                  </a:lnTo>
                  <a:lnTo>
                    <a:pt x="478" y="180"/>
                  </a:lnTo>
                  <a:lnTo>
                    <a:pt x="0" y="447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11" name="Freeform 2354"/>
            <p:cNvSpPr>
              <a:spLocks/>
            </p:cNvSpPr>
            <p:nvPr/>
          </p:nvSpPr>
          <p:spPr bwMode="auto">
            <a:xfrm>
              <a:off x="1988" y="2152"/>
              <a:ext cx="164" cy="220"/>
            </a:xfrm>
            <a:custGeom>
              <a:avLst/>
              <a:gdLst>
                <a:gd name="T0" fmla="*/ 0 w 493"/>
                <a:gd name="T1" fmla="*/ 2 h 661"/>
                <a:gd name="T2" fmla="*/ 6 w 493"/>
                <a:gd name="T3" fmla="*/ 0 h 661"/>
                <a:gd name="T4" fmla="*/ 6 w 493"/>
                <a:gd name="T5" fmla="*/ 5 h 661"/>
                <a:gd name="T6" fmla="*/ 0 w 493"/>
                <a:gd name="T7" fmla="*/ 8 h 661"/>
                <a:gd name="T8" fmla="*/ 0 w 493"/>
                <a:gd name="T9" fmla="*/ 2 h 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61"/>
                <a:gd name="T17" fmla="*/ 493 w 493"/>
                <a:gd name="T18" fmla="*/ 661 h 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61">
                  <a:moveTo>
                    <a:pt x="0" y="140"/>
                  </a:moveTo>
                  <a:lnTo>
                    <a:pt x="493" y="0"/>
                  </a:lnTo>
                  <a:lnTo>
                    <a:pt x="493" y="437"/>
                  </a:lnTo>
                  <a:lnTo>
                    <a:pt x="1" y="661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12" name="Freeform 2355"/>
            <p:cNvSpPr>
              <a:spLocks/>
            </p:cNvSpPr>
            <p:nvPr/>
          </p:nvSpPr>
          <p:spPr bwMode="auto">
            <a:xfrm>
              <a:off x="1543" y="1758"/>
              <a:ext cx="406" cy="337"/>
            </a:xfrm>
            <a:custGeom>
              <a:avLst/>
              <a:gdLst>
                <a:gd name="T0" fmla="*/ 1 w 1217"/>
                <a:gd name="T1" fmla="*/ 0 h 1010"/>
                <a:gd name="T2" fmla="*/ 15 w 1217"/>
                <a:gd name="T3" fmla="*/ 0 h 1010"/>
                <a:gd name="T4" fmla="*/ 14 w 1217"/>
                <a:gd name="T5" fmla="*/ 12 h 1010"/>
                <a:gd name="T6" fmla="*/ 0 w 1217"/>
                <a:gd name="T7" fmla="*/ 12 h 1010"/>
                <a:gd name="T8" fmla="*/ 1 w 1217"/>
                <a:gd name="T9" fmla="*/ 0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7"/>
                <a:gd name="T16" fmla="*/ 0 h 1010"/>
                <a:gd name="T17" fmla="*/ 1217 w 1217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7" h="1010">
                  <a:moveTo>
                    <a:pt x="49" y="0"/>
                  </a:moveTo>
                  <a:lnTo>
                    <a:pt x="1217" y="0"/>
                  </a:lnTo>
                  <a:lnTo>
                    <a:pt x="1170" y="1010"/>
                  </a:lnTo>
                  <a:lnTo>
                    <a:pt x="0" y="95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13" name="Freeform 2356"/>
            <p:cNvSpPr>
              <a:spLocks/>
            </p:cNvSpPr>
            <p:nvPr/>
          </p:nvSpPr>
          <p:spPr bwMode="auto">
            <a:xfrm>
              <a:off x="1278" y="2324"/>
              <a:ext cx="757" cy="153"/>
            </a:xfrm>
            <a:custGeom>
              <a:avLst/>
              <a:gdLst>
                <a:gd name="T0" fmla="*/ 5 w 2269"/>
                <a:gd name="T1" fmla="*/ 0 h 460"/>
                <a:gd name="T2" fmla="*/ 28 w 2269"/>
                <a:gd name="T3" fmla="*/ 2 h 460"/>
                <a:gd name="T4" fmla="*/ 26 w 2269"/>
                <a:gd name="T5" fmla="*/ 4 h 460"/>
                <a:gd name="T6" fmla="*/ 25 w 2269"/>
                <a:gd name="T7" fmla="*/ 6 h 460"/>
                <a:gd name="T8" fmla="*/ 0 w 2269"/>
                <a:gd name="T9" fmla="*/ 3 h 460"/>
                <a:gd name="T10" fmla="*/ 2 w 2269"/>
                <a:gd name="T11" fmla="*/ 2 h 460"/>
                <a:gd name="T12" fmla="*/ 5 w 2269"/>
                <a:gd name="T13" fmla="*/ 0 h 4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69"/>
                <a:gd name="T22" fmla="*/ 0 h 460"/>
                <a:gd name="T23" fmla="*/ 2269 w 2269"/>
                <a:gd name="T24" fmla="*/ 460 h 4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69" h="460">
                  <a:moveTo>
                    <a:pt x="369" y="0"/>
                  </a:moveTo>
                  <a:lnTo>
                    <a:pt x="2269" y="187"/>
                  </a:lnTo>
                  <a:lnTo>
                    <a:pt x="2135" y="356"/>
                  </a:lnTo>
                  <a:lnTo>
                    <a:pt x="2005" y="460"/>
                  </a:lnTo>
                  <a:lnTo>
                    <a:pt x="0" y="230"/>
                  </a:lnTo>
                  <a:lnTo>
                    <a:pt x="150" y="1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214" name="Group 2357"/>
            <p:cNvGrpSpPr>
              <a:grpSpLocks/>
            </p:cNvGrpSpPr>
            <p:nvPr/>
          </p:nvGrpSpPr>
          <p:grpSpPr bwMode="auto">
            <a:xfrm>
              <a:off x="1988" y="2166"/>
              <a:ext cx="163" cy="193"/>
              <a:chOff x="1988" y="2166"/>
              <a:chExt cx="163" cy="193"/>
            </a:xfrm>
          </p:grpSpPr>
          <p:sp>
            <p:nvSpPr>
              <p:cNvPr id="16292" name="Line 2358"/>
              <p:cNvSpPr>
                <a:spLocks noChangeShapeType="1"/>
              </p:cNvSpPr>
              <p:nvPr/>
            </p:nvSpPr>
            <p:spPr bwMode="auto">
              <a:xfrm flipV="1">
                <a:off x="1988" y="2220"/>
                <a:ext cx="163" cy="59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93" name="Line 2359"/>
              <p:cNvSpPr>
                <a:spLocks noChangeShapeType="1"/>
              </p:cNvSpPr>
              <p:nvPr/>
            </p:nvSpPr>
            <p:spPr bwMode="auto">
              <a:xfrm flipV="1">
                <a:off x="2016" y="2236"/>
                <a:ext cx="134" cy="53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94" name="Line 2360"/>
              <p:cNvSpPr>
                <a:spLocks noChangeShapeType="1"/>
              </p:cNvSpPr>
              <p:nvPr/>
            </p:nvSpPr>
            <p:spPr bwMode="auto">
              <a:xfrm flipV="1">
                <a:off x="2016" y="2253"/>
                <a:ext cx="134" cy="55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95" name="Line 2361"/>
              <p:cNvSpPr>
                <a:spLocks noChangeShapeType="1"/>
              </p:cNvSpPr>
              <p:nvPr/>
            </p:nvSpPr>
            <p:spPr bwMode="auto">
              <a:xfrm flipV="1">
                <a:off x="2016" y="2268"/>
                <a:ext cx="135" cy="57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96" name="Line 2362"/>
              <p:cNvSpPr>
                <a:spLocks noChangeShapeType="1"/>
              </p:cNvSpPr>
              <p:nvPr/>
            </p:nvSpPr>
            <p:spPr bwMode="auto">
              <a:xfrm flipV="1">
                <a:off x="2016" y="2284"/>
                <a:ext cx="135" cy="60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97" name="Line 2363"/>
              <p:cNvSpPr>
                <a:spLocks noChangeShapeType="1"/>
              </p:cNvSpPr>
              <p:nvPr/>
            </p:nvSpPr>
            <p:spPr bwMode="auto">
              <a:xfrm flipV="1">
                <a:off x="2016" y="2203"/>
                <a:ext cx="134" cy="46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98" name="Line 2364"/>
              <p:cNvSpPr>
                <a:spLocks noChangeShapeType="1"/>
              </p:cNvSpPr>
              <p:nvPr/>
            </p:nvSpPr>
            <p:spPr bwMode="auto">
              <a:xfrm flipV="1">
                <a:off x="2017" y="2185"/>
                <a:ext cx="133" cy="42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99" name="Line 2365"/>
              <p:cNvSpPr>
                <a:spLocks noChangeShapeType="1"/>
              </p:cNvSpPr>
              <p:nvPr/>
            </p:nvSpPr>
            <p:spPr bwMode="auto">
              <a:xfrm flipV="1">
                <a:off x="2016" y="2166"/>
                <a:ext cx="134" cy="40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00" name="Line 2366"/>
              <p:cNvSpPr>
                <a:spLocks noChangeShapeType="1"/>
              </p:cNvSpPr>
              <p:nvPr/>
            </p:nvSpPr>
            <p:spPr bwMode="auto">
              <a:xfrm flipH="1">
                <a:off x="2016" y="2192"/>
                <a:ext cx="1" cy="167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215" name="Group 2367"/>
            <p:cNvGrpSpPr>
              <a:grpSpLocks/>
            </p:cNvGrpSpPr>
            <p:nvPr/>
          </p:nvGrpSpPr>
          <p:grpSpPr bwMode="auto">
            <a:xfrm>
              <a:off x="1488" y="1682"/>
              <a:ext cx="535" cy="494"/>
              <a:chOff x="1488" y="1682"/>
              <a:chExt cx="535" cy="494"/>
            </a:xfrm>
          </p:grpSpPr>
          <p:grpSp>
            <p:nvGrpSpPr>
              <p:cNvPr id="16275" name="Group 2368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6277" name="Group 2369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sp>
                <p:nvSpPr>
                  <p:cNvPr id="16288" name="Freeform 2370"/>
                  <p:cNvSpPr>
                    <a:spLocks/>
                  </p:cNvSpPr>
                  <p:nvPr/>
                </p:nvSpPr>
                <p:spPr bwMode="auto">
                  <a:xfrm>
                    <a:off x="1488" y="1682"/>
                    <a:ext cx="534" cy="494"/>
                  </a:xfrm>
                  <a:custGeom>
                    <a:avLst/>
                    <a:gdLst>
                      <a:gd name="T0" fmla="*/ 2 w 1603"/>
                      <a:gd name="T1" fmla="*/ 0 h 1484"/>
                      <a:gd name="T2" fmla="*/ 3 w 1603"/>
                      <a:gd name="T3" fmla="*/ 0 h 1484"/>
                      <a:gd name="T4" fmla="*/ 6 w 1603"/>
                      <a:gd name="T5" fmla="*/ 0 h 1484"/>
                      <a:gd name="T6" fmla="*/ 8 w 1603"/>
                      <a:gd name="T7" fmla="*/ 0 h 1484"/>
                      <a:gd name="T8" fmla="*/ 11 w 1603"/>
                      <a:gd name="T9" fmla="*/ 0 h 1484"/>
                      <a:gd name="T10" fmla="*/ 13 w 1603"/>
                      <a:gd name="T11" fmla="*/ 0 h 1484"/>
                      <a:gd name="T12" fmla="*/ 16 w 1603"/>
                      <a:gd name="T13" fmla="*/ 0 h 1484"/>
                      <a:gd name="T14" fmla="*/ 19 w 1603"/>
                      <a:gd name="T15" fmla="*/ 0 h 1484"/>
                      <a:gd name="T16" fmla="*/ 19 w 1603"/>
                      <a:gd name="T17" fmla="*/ 0 h 1484"/>
                      <a:gd name="T18" fmla="*/ 20 w 1603"/>
                      <a:gd name="T19" fmla="*/ 0 h 1484"/>
                      <a:gd name="T20" fmla="*/ 20 w 1603"/>
                      <a:gd name="T21" fmla="*/ 0 h 1484"/>
                      <a:gd name="T22" fmla="*/ 20 w 1603"/>
                      <a:gd name="T23" fmla="*/ 1 h 1484"/>
                      <a:gd name="T24" fmla="*/ 20 w 1603"/>
                      <a:gd name="T25" fmla="*/ 1 h 1484"/>
                      <a:gd name="T26" fmla="*/ 19 w 1603"/>
                      <a:gd name="T27" fmla="*/ 18 h 1484"/>
                      <a:gd name="T28" fmla="*/ 19 w 1603"/>
                      <a:gd name="T29" fmla="*/ 18 h 1484"/>
                      <a:gd name="T30" fmla="*/ 19 w 1603"/>
                      <a:gd name="T31" fmla="*/ 18 h 1484"/>
                      <a:gd name="T32" fmla="*/ 12 w 1603"/>
                      <a:gd name="T33" fmla="*/ 18 h 1484"/>
                      <a:gd name="T34" fmla="*/ 6 w 1603"/>
                      <a:gd name="T35" fmla="*/ 17 h 1484"/>
                      <a:gd name="T36" fmla="*/ 0 w 1603"/>
                      <a:gd name="T37" fmla="*/ 17 h 1484"/>
                      <a:gd name="T38" fmla="*/ 0 w 1603"/>
                      <a:gd name="T39" fmla="*/ 17 h 1484"/>
                      <a:gd name="T40" fmla="*/ 1 w 1603"/>
                      <a:gd name="T41" fmla="*/ 1 h 1484"/>
                      <a:gd name="T42" fmla="*/ 2 w 1603"/>
                      <a:gd name="T43" fmla="*/ 0 h 148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03"/>
                      <a:gd name="T67" fmla="*/ 0 h 1484"/>
                      <a:gd name="T68" fmla="*/ 1603 w 1603"/>
                      <a:gd name="T69" fmla="*/ 1484 h 148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03" h="1484">
                        <a:moveTo>
                          <a:pt x="128" y="25"/>
                        </a:moveTo>
                        <a:lnTo>
                          <a:pt x="266" y="18"/>
                        </a:lnTo>
                        <a:lnTo>
                          <a:pt x="452" y="5"/>
                        </a:lnTo>
                        <a:lnTo>
                          <a:pt x="646" y="0"/>
                        </a:lnTo>
                        <a:lnTo>
                          <a:pt x="874" y="0"/>
                        </a:lnTo>
                        <a:lnTo>
                          <a:pt x="1034" y="3"/>
                        </a:lnTo>
                        <a:lnTo>
                          <a:pt x="1279" y="11"/>
                        </a:lnTo>
                        <a:lnTo>
                          <a:pt x="1517" y="24"/>
                        </a:lnTo>
                        <a:lnTo>
                          <a:pt x="1573" y="26"/>
                        </a:lnTo>
                        <a:lnTo>
                          <a:pt x="1586" y="31"/>
                        </a:lnTo>
                        <a:lnTo>
                          <a:pt x="1594" y="38"/>
                        </a:lnTo>
                        <a:lnTo>
                          <a:pt x="1602" y="49"/>
                        </a:lnTo>
                        <a:lnTo>
                          <a:pt x="1603" y="61"/>
                        </a:lnTo>
                        <a:lnTo>
                          <a:pt x="1543" y="1456"/>
                        </a:lnTo>
                        <a:lnTo>
                          <a:pt x="1536" y="1478"/>
                        </a:lnTo>
                        <a:lnTo>
                          <a:pt x="1517" y="1484"/>
                        </a:lnTo>
                        <a:lnTo>
                          <a:pt x="999" y="1449"/>
                        </a:lnTo>
                        <a:lnTo>
                          <a:pt x="491" y="1413"/>
                        </a:lnTo>
                        <a:lnTo>
                          <a:pt x="24" y="1379"/>
                        </a:lnTo>
                        <a:lnTo>
                          <a:pt x="0" y="1343"/>
                        </a:lnTo>
                        <a:lnTo>
                          <a:pt x="72" y="70"/>
                        </a:lnTo>
                        <a:lnTo>
                          <a:pt x="128" y="2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89" name="Arc 2371"/>
                  <p:cNvSpPr>
                    <a:spLocks/>
                  </p:cNvSpPr>
                  <p:nvPr/>
                </p:nvSpPr>
                <p:spPr bwMode="auto">
                  <a:xfrm>
                    <a:off x="2009" y="1690"/>
                    <a:ext cx="14" cy="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90" name="Arc 2372"/>
                  <p:cNvSpPr>
                    <a:spLocks/>
                  </p:cNvSpPr>
                  <p:nvPr/>
                </p:nvSpPr>
                <p:spPr bwMode="auto">
                  <a:xfrm>
                    <a:off x="1511" y="1690"/>
                    <a:ext cx="27" cy="20"/>
                  </a:xfrm>
                  <a:custGeom>
                    <a:avLst/>
                    <a:gdLst>
                      <a:gd name="T0" fmla="*/ 0 w 21600"/>
                      <a:gd name="T1" fmla="*/ 0 h 21585"/>
                      <a:gd name="T2" fmla="*/ 0 w 21600"/>
                      <a:gd name="T3" fmla="*/ 0 h 21585"/>
                      <a:gd name="T4" fmla="*/ 0 w 21600"/>
                      <a:gd name="T5" fmla="*/ 0 h 2158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85"/>
                      <a:gd name="T11" fmla="*/ 21600 w 21600"/>
                      <a:gd name="T12" fmla="*/ 21585 h 215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85" fill="none" extrusionOk="0">
                        <a:moveTo>
                          <a:pt x="0" y="21585"/>
                        </a:moveTo>
                        <a:cubicBezTo>
                          <a:pt x="0" y="9972"/>
                          <a:pt x="9181" y="438"/>
                          <a:pt x="20785" y="0"/>
                        </a:cubicBezTo>
                      </a:path>
                      <a:path w="21600" h="21585" stroke="0" extrusionOk="0">
                        <a:moveTo>
                          <a:pt x="0" y="21585"/>
                        </a:moveTo>
                        <a:cubicBezTo>
                          <a:pt x="0" y="9972"/>
                          <a:pt x="9181" y="438"/>
                          <a:pt x="20785" y="0"/>
                        </a:cubicBezTo>
                        <a:lnTo>
                          <a:pt x="21600" y="21585"/>
                        </a:lnTo>
                        <a:lnTo>
                          <a:pt x="0" y="2158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91" name="Arc 2373"/>
                  <p:cNvSpPr>
                    <a:spLocks/>
                  </p:cNvSpPr>
                  <p:nvPr/>
                </p:nvSpPr>
                <p:spPr bwMode="auto">
                  <a:xfrm>
                    <a:off x="1488" y="2128"/>
                    <a:ext cx="11" cy="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21600" h="21600" stroke="0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278" name="Group 2374"/>
                <p:cNvGrpSpPr>
                  <a:grpSpLocks/>
                </p:cNvGrpSpPr>
                <p:nvPr/>
              </p:nvGrpSpPr>
              <p:grpSpPr bwMode="auto">
                <a:xfrm>
                  <a:off x="1544" y="1758"/>
                  <a:ext cx="406" cy="337"/>
                  <a:chOff x="1544" y="1758"/>
                  <a:chExt cx="406" cy="337"/>
                </a:xfrm>
              </p:grpSpPr>
              <p:grpSp>
                <p:nvGrpSpPr>
                  <p:cNvPr id="16279" name="Group 2375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sp>
                  <p:nvSpPr>
                    <p:cNvPr id="16284" name="Freeform 2376"/>
                    <p:cNvSpPr>
                      <a:spLocks/>
                    </p:cNvSpPr>
                    <p:nvPr/>
                  </p:nvSpPr>
                  <p:spPr bwMode="auto">
                    <a:xfrm>
                      <a:off x="1560" y="1758"/>
                      <a:ext cx="389" cy="7"/>
                    </a:xfrm>
                    <a:custGeom>
                      <a:avLst/>
                      <a:gdLst>
                        <a:gd name="T0" fmla="*/ 0 w 1167"/>
                        <a:gd name="T1" fmla="*/ 0 h 21"/>
                        <a:gd name="T2" fmla="*/ 14 w 1167"/>
                        <a:gd name="T3" fmla="*/ 0 h 21"/>
                        <a:gd name="T4" fmla="*/ 14 w 1167"/>
                        <a:gd name="T5" fmla="*/ 0 h 21"/>
                        <a:gd name="T6" fmla="*/ 0 w 1167"/>
                        <a:gd name="T7" fmla="*/ 0 h 21"/>
                        <a:gd name="T8" fmla="*/ 0 w 1167"/>
                        <a:gd name="T9" fmla="*/ 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7"/>
                        <a:gd name="T16" fmla="*/ 0 h 21"/>
                        <a:gd name="T17" fmla="*/ 1167 w 1167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7" h="21">
                          <a:moveTo>
                            <a:pt x="0" y="0"/>
                          </a:moveTo>
                          <a:lnTo>
                            <a:pt x="1167" y="1"/>
                          </a:lnTo>
                          <a:lnTo>
                            <a:pt x="1141" y="21"/>
                          </a:lnTo>
                          <a:lnTo>
                            <a:pt x="25" y="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85" name="Freeform 2377"/>
                    <p:cNvSpPr>
                      <a:spLocks/>
                    </p:cNvSpPr>
                    <p:nvPr/>
                  </p:nvSpPr>
                  <p:spPr bwMode="auto">
                    <a:xfrm>
                      <a:off x="1925" y="1758"/>
                      <a:ext cx="25" cy="337"/>
                    </a:xfrm>
                    <a:custGeom>
                      <a:avLst/>
                      <a:gdLst>
                        <a:gd name="T0" fmla="*/ 1 w 75"/>
                        <a:gd name="T1" fmla="*/ 0 h 1010"/>
                        <a:gd name="T2" fmla="*/ 1 w 75"/>
                        <a:gd name="T3" fmla="*/ 0 h 1010"/>
                        <a:gd name="T4" fmla="*/ 1 w 75"/>
                        <a:gd name="T5" fmla="*/ 7 h 1010"/>
                        <a:gd name="T6" fmla="*/ 0 w 75"/>
                        <a:gd name="T7" fmla="*/ 12 h 1010"/>
                        <a:gd name="T8" fmla="*/ 0 w 75"/>
                        <a:gd name="T9" fmla="*/ 12 h 1010"/>
                        <a:gd name="T10" fmla="*/ 1 w 75"/>
                        <a:gd name="T11" fmla="*/ 0 h 10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5"/>
                        <a:gd name="T19" fmla="*/ 0 h 1010"/>
                        <a:gd name="T20" fmla="*/ 75 w 75"/>
                        <a:gd name="T21" fmla="*/ 1010 h 10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5" h="1010">
                          <a:moveTo>
                            <a:pt x="47" y="20"/>
                          </a:moveTo>
                          <a:lnTo>
                            <a:pt x="75" y="0"/>
                          </a:lnTo>
                          <a:lnTo>
                            <a:pt x="48" y="548"/>
                          </a:lnTo>
                          <a:lnTo>
                            <a:pt x="25" y="1010"/>
                          </a:lnTo>
                          <a:lnTo>
                            <a:pt x="0" y="981"/>
                          </a:lnTo>
                          <a:lnTo>
                            <a:pt x="47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86" name="Freeform 2378"/>
                    <p:cNvSpPr>
                      <a:spLocks/>
                    </p:cNvSpPr>
                    <p:nvPr/>
                  </p:nvSpPr>
                  <p:spPr bwMode="auto">
                    <a:xfrm>
                      <a:off x="1544" y="2067"/>
                      <a:ext cx="389" cy="28"/>
                    </a:xfrm>
                    <a:custGeom>
                      <a:avLst/>
                      <a:gdLst>
                        <a:gd name="T0" fmla="*/ 0 w 1169"/>
                        <a:gd name="T1" fmla="*/ 0 h 83"/>
                        <a:gd name="T2" fmla="*/ 0 w 1169"/>
                        <a:gd name="T3" fmla="*/ 0 h 83"/>
                        <a:gd name="T4" fmla="*/ 14 w 1169"/>
                        <a:gd name="T5" fmla="*/ 1 h 83"/>
                        <a:gd name="T6" fmla="*/ 14 w 1169"/>
                        <a:gd name="T7" fmla="*/ 1 h 83"/>
                        <a:gd name="T8" fmla="*/ 0 w 1169"/>
                        <a:gd name="T9" fmla="*/ 0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9"/>
                        <a:gd name="T16" fmla="*/ 0 h 83"/>
                        <a:gd name="T17" fmla="*/ 1169 w 1169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9" h="83">
                          <a:moveTo>
                            <a:pt x="28" y="0"/>
                          </a:moveTo>
                          <a:lnTo>
                            <a:pt x="0" y="26"/>
                          </a:lnTo>
                          <a:lnTo>
                            <a:pt x="1169" y="83"/>
                          </a:lnTo>
                          <a:lnTo>
                            <a:pt x="1144" y="55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87" name="Freeform 2379"/>
                    <p:cNvSpPr>
                      <a:spLocks/>
                    </p:cNvSpPr>
                    <p:nvPr/>
                  </p:nvSpPr>
                  <p:spPr bwMode="auto">
                    <a:xfrm>
                      <a:off x="1544" y="1758"/>
                      <a:ext cx="24" cy="318"/>
                    </a:xfrm>
                    <a:custGeom>
                      <a:avLst/>
                      <a:gdLst>
                        <a:gd name="T0" fmla="*/ 1 w 74"/>
                        <a:gd name="T1" fmla="*/ 0 h 952"/>
                        <a:gd name="T2" fmla="*/ 1 w 74"/>
                        <a:gd name="T3" fmla="*/ 0 h 952"/>
                        <a:gd name="T4" fmla="*/ 0 w 74"/>
                        <a:gd name="T5" fmla="*/ 11 h 952"/>
                        <a:gd name="T6" fmla="*/ 0 w 74"/>
                        <a:gd name="T7" fmla="*/ 12 h 952"/>
                        <a:gd name="T8" fmla="*/ 1 w 74"/>
                        <a:gd name="T9" fmla="*/ 0 h 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4"/>
                        <a:gd name="T16" fmla="*/ 0 h 952"/>
                        <a:gd name="T17" fmla="*/ 74 w 74"/>
                        <a:gd name="T18" fmla="*/ 952 h 9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4" h="952">
                          <a:moveTo>
                            <a:pt x="49" y="0"/>
                          </a:moveTo>
                          <a:lnTo>
                            <a:pt x="74" y="20"/>
                          </a:lnTo>
                          <a:lnTo>
                            <a:pt x="28" y="926"/>
                          </a:lnTo>
                          <a:lnTo>
                            <a:pt x="0" y="952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280" name="Group 2380"/>
                  <p:cNvGrpSpPr>
                    <a:grpSpLocks/>
                  </p:cNvGrpSpPr>
                  <p:nvPr/>
                </p:nvGrpSpPr>
                <p:grpSpPr bwMode="auto">
                  <a:xfrm>
                    <a:off x="1552" y="1765"/>
                    <a:ext cx="388" cy="320"/>
                    <a:chOff x="1552" y="1765"/>
                    <a:chExt cx="388" cy="320"/>
                  </a:xfrm>
                </p:grpSpPr>
                <p:sp>
                  <p:nvSpPr>
                    <p:cNvPr id="16281" name="Freeform 2381"/>
                    <p:cNvSpPr>
                      <a:spLocks/>
                    </p:cNvSpPr>
                    <p:nvPr/>
                  </p:nvSpPr>
                  <p:spPr bwMode="auto">
                    <a:xfrm>
                      <a:off x="1552" y="1765"/>
                      <a:ext cx="388" cy="320"/>
                    </a:xfrm>
                    <a:custGeom>
                      <a:avLst/>
                      <a:gdLst>
                        <a:gd name="T0" fmla="*/ 1 w 1164"/>
                        <a:gd name="T1" fmla="*/ 0 h 961"/>
                        <a:gd name="T2" fmla="*/ 14 w 1164"/>
                        <a:gd name="T3" fmla="*/ 0 h 961"/>
                        <a:gd name="T4" fmla="*/ 14 w 1164"/>
                        <a:gd name="T5" fmla="*/ 12 h 961"/>
                        <a:gd name="T6" fmla="*/ 0 w 1164"/>
                        <a:gd name="T7" fmla="*/ 11 h 961"/>
                        <a:gd name="T8" fmla="*/ 1 w 1164"/>
                        <a:gd name="T9" fmla="*/ 0 h 96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4"/>
                        <a:gd name="T16" fmla="*/ 0 h 961"/>
                        <a:gd name="T17" fmla="*/ 1164 w 1164"/>
                        <a:gd name="T18" fmla="*/ 961 h 96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4" h="961">
                          <a:moveTo>
                            <a:pt x="48" y="0"/>
                          </a:moveTo>
                          <a:lnTo>
                            <a:pt x="1164" y="0"/>
                          </a:lnTo>
                          <a:lnTo>
                            <a:pt x="1118" y="961"/>
                          </a:lnTo>
                          <a:lnTo>
                            <a:pt x="0" y="906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82" name="Freeform 2382"/>
                    <p:cNvSpPr>
                      <a:spLocks/>
                    </p:cNvSpPr>
                    <p:nvPr/>
                  </p:nvSpPr>
                  <p:spPr bwMode="auto">
                    <a:xfrm>
                      <a:off x="1566" y="1778"/>
                      <a:ext cx="361" cy="296"/>
                    </a:xfrm>
                    <a:custGeom>
                      <a:avLst/>
                      <a:gdLst>
                        <a:gd name="T0" fmla="*/ 0 w 1085"/>
                        <a:gd name="T1" fmla="*/ 0 h 888"/>
                        <a:gd name="T2" fmla="*/ 13 w 1085"/>
                        <a:gd name="T3" fmla="*/ 0 h 888"/>
                        <a:gd name="T4" fmla="*/ 13 w 1085"/>
                        <a:gd name="T5" fmla="*/ 11 h 888"/>
                        <a:gd name="T6" fmla="*/ 0 w 1085"/>
                        <a:gd name="T7" fmla="*/ 10 h 888"/>
                        <a:gd name="T8" fmla="*/ 0 w 1085"/>
                        <a:gd name="T9" fmla="*/ 0 h 8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85"/>
                        <a:gd name="T16" fmla="*/ 0 h 888"/>
                        <a:gd name="T17" fmla="*/ 1085 w 1085"/>
                        <a:gd name="T18" fmla="*/ 888 h 8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85" h="888">
                          <a:moveTo>
                            <a:pt x="40" y="1"/>
                          </a:moveTo>
                          <a:lnTo>
                            <a:pt x="1085" y="0"/>
                          </a:lnTo>
                          <a:lnTo>
                            <a:pt x="1040" y="888"/>
                          </a:lnTo>
                          <a:lnTo>
                            <a:pt x="0" y="843"/>
                          </a:lnTo>
                          <a:lnTo>
                            <a:pt x="40" y="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83" name="Freeform 2383"/>
                    <p:cNvSpPr>
                      <a:spLocks/>
                    </p:cNvSpPr>
                    <p:nvPr/>
                  </p:nvSpPr>
                  <p:spPr bwMode="auto">
                    <a:xfrm>
                      <a:off x="1572" y="1795"/>
                      <a:ext cx="341" cy="267"/>
                    </a:xfrm>
                    <a:custGeom>
                      <a:avLst/>
                      <a:gdLst>
                        <a:gd name="T0" fmla="*/ 0 w 1023"/>
                        <a:gd name="T1" fmla="*/ 0 h 801"/>
                        <a:gd name="T2" fmla="*/ 13 w 1023"/>
                        <a:gd name="T3" fmla="*/ 0 h 801"/>
                        <a:gd name="T4" fmla="*/ 12 w 1023"/>
                        <a:gd name="T5" fmla="*/ 10 h 801"/>
                        <a:gd name="T6" fmla="*/ 0 w 1023"/>
                        <a:gd name="T7" fmla="*/ 9 h 801"/>
                        <a:gd name="T8" fmla="*/ 0 w 1023"/>
                        <a:gd name="T9" fmla="*/ 0 h 80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23"/>
                        <a:gd name="T16" fmla="*/ 0 h 801"/>
                        <a:gd name="T17" fmla="*/ 1023 w 1023"/>
                        <a:gd name="T18" fmla="*/ 801 h 80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23" h="801">
                          <a:moveTo>
                            <a:pt x="37" y="0"/>
                          </a:moveTo>
                          <a:lnTo>
                            <a:pt x="1023" y="0"/>
                          </a:lnTo>
                          <a:lnTo>
                            <a:pt x="982" y="801"/>
                          </a:lnTo>
                          <a:lnTo>
                            <a:pt x="0" y="761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6276" name="Freeform 2384"/>
              <p:cNvSpPr>
                <a:spLocks/>
              </p:cNvSpPr>
              <p:nvPr/>
            </p:nvSpPr>
            <p:spPr bwMode="auto">
              <a:xfrm>
                <a:off x="1917" y="2136"/>
                <a:ext cx="22" cy="8"/>
              </a:xfrm>
              <a:custGeom>
                <a:avLst/>
                <a:gdLst>
                  <a:gd name="T0" fmla="*/ 0 w 67"/>
                  <a:gd name="T1" fmla="*/ 0 h 23"/>
                  <a:gd name="T2" fmla="*/ 1 w 67"/>
                  <a:gd name="T3" fmla="*/ 0 h 23"/>
                  <a:gd name="T4" fmla="*/ 1 w 67"/>
                  <a:gd name="T5" fmla="*/ 0 h 23"/>
                  <a:gd name="T6" fmla="*/ 0 w 67"/>
                  <a:gd name="T7" fmla="*/ 0 h 23"/>
                  <a:gd name="T8" fmla="*/ 0 w 6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23"/>
                  <a:gd name="T17" fmla="*/ 67 w 6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23">
                    <a:moveTo>
                      <a:pt x="0" y="0"/>
                    </a:moveTo>
                    <a:lnTo>
                      <a:pt x="67" y="1"/>
                    </a:lnTo>
                    <a:lnTo>
                      <a:pt x="67" y="23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216" name="Group 2385"/>
            <p:cNvGrpSpPr>
              <a:grpSpLocks/>
            </p:cNvGrpSpPr>
            <p:nvPr/>
          </p:nvGrpSpPr>
          <p:grpSpPr bwMode="auto">
            <a:xfrm>
              <a:off x="1279" y="2333"/>
              <a:ext cx="756" cy="171"/>
              <a:chOff x="1279" y="2333"/>
              <a:chExt cx="756" cy="171"/>
            </a:xfrm>
          </p:grpSpPr>
          <p:sp>
            <p:nvSpPr>
              <p:cNvPr id="16217" name="Freeform 2386"/>
              <p:cNvSpPr>
                <a:spLocks/>
              </p:cNvSpPr>
              <p:nvPr/>
            </p:nvSpPr>
            <p:spPr bwMode="auto">
              <a:xfrm>
                <a:off x="1800" y="2384"/>
                <a:ext cx="181" cy="75"/>
              </a:xfrm>
              <a:custGeom>
                <a:avLst/>
                <a:gdLst>
                  <a:gd name="T0" fmla="*/ 3 w 545"/>
                  <a:gd name="T1" fmla="*/ 0 h 225"/>
                  <a:gd name="T2" fmla="*/ 1 w 545"/>
                  <a:gd name="T3" fmla="*/ 2 h 225"/>
                  <a:gd name="T4" fmla="*/ 0 w 545"/>
                  <a:gd name="T5" fmla="*/ 2 h 225"/>
                  <a:gd name="T6" fmla="*/ 4 w 545"/>
                  <a:gd name="T7" fmla="*/ 3 h 225"/>
                  <a:gd name="T8" fmla="*/ 5 w 545"/>
                  <a:gd name="T9" fmla="*/ 2 h 225"/>
                  <a:gd name="T10" fmla="*/ 7 w 545"/>
                  <a:gd name="T11" fmla="*/ 0 h 225"/>
                  <a:gd name="T12" fmla="*/ 3 w 545"/>
                  <a:gd name="T13" fmla="*/ 0 h 2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5"/>
                  <a:gd name="T22" fmla="*/ 0 h 225"/>
                  <a:gd name="T23" fmla="*/ 545 w 545"/>
                  <a:gd name="T24" fmla="*/ 225 h 2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5" h="225">
                    <a:moveTo>
                      <a:pt x="210" y="0"/>
                    </a:moveTo>
                    <a:lnTo>
                      <a:pt x="83" y="131"/>
                    </a:lnTo>
                    <a:lnTo>
                      <a:pt x="0" y="188"/>
                    </a:lnTo>
                    <a:lnTo>
                      <a:pt x="357" y="225"/>
                    </a:lnTo>
                    <a:lnTo>
                      <a:pt x="439" y="154"/>
                    </a:lnTo>
                    <a:lnTo>
                      <a:pt x="545" y="3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218" name="Group 2387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6219" name="Freeform 2388"/>
                <p:cNvSpPr>
                  <a:spLocks/>
                </p:cNvSpPr>
                <p:nvPr/>
              </p:nvSpPr>
              <p:spPr bwMode="auto">
                <a:xfrm>
                  <a:off x="1279" y="2400"/>
                  <a:ext cx="668" cy="104"/>
                </a:xfrm>
                <a:custGeom>
                  <a:avLst/>
                  <a:gdLst>
                    <a:gd name="T0" fmla="*/ 0 w 2005"/>
                    <a:gd name="T1" fmla="*/ 0 h 310"/>
                    <a:gd name="T2" fmla="*/ 0 w 2005"/>
                    <a:gd name="T3" fmla="*/ 1 h 310"/>
                    <a:gd name="T4" fmla="*/ 25 w 2005"/>
                    <a:gd name="T5" fmla="*/ 4 h 310"/>
                    <a:gd name="T6" fmla="*/ 25 w 2005"/>
                    <a:gd name="T7" fmla="*/ 3 h 310"/>
                    <a:gd name="T8" fmla="*/ 0 w 2005"/>
                    <a:gd name="T9" fmla="*/ 0 h 3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5"/>
                    <a:gd name="T16" fmla="*/ 0 h 310"/>
                    <a:gd name="T17" fmla="*/ 2005 w 2005"/>
                    <a:gd name="T18" fmla="*/ 310 h 3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5" h="31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2005" y="310"/>
                      </a:lnTo>
                      <a:lnTo>
                        <a:pt x="2004" y="2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220" name="Freeform 2389"/>
                <p:cNvSpPr>
                  <a:spLocks/>
                </p:cNvSpPr>
                <p:nvPr/>
              </p:nvSpPr>
              <p:spPr bwMode="auto">
                <a:xfrm>
                  <a:off x="1947" y="2386"/>
                  <a:ext cx="88" cy="118"/>
                </a:xfrm>
                <a:custGeom>
                  <a:avLst/>
                  <a:gdLst>
                    <a:gd name="T0" fmla="*/ 0 w 264"/>
                    <a:gd name="T1" fmla="*/ 3 h 353"/>
                    <a:gd name="T2" fmla="*/ 0 w 264"/>
                    <a:gd name="T3" fmla="*/ 4 h 353"/>
                    <a:gd name="T4" fmla="*/ 1 w 264"/>
                    <a:gd name="T5" fmla="*/ 3 h 353"/>
                    <a:gd name="T6" fmla="*/ 2 w 264"/>
                    <a:gd name="T7" fmla="*/ 3 h 353"/>
                    <a:gd name="T8" fmla="*/ 3 w 264"/>
                    <a:gd name="T9" fmla="*/ 1 h 353"/>
                    <a:gd name="T10" fmla="*/ 3 w 264"/>
                    <a:gd name="T11" fmla="*/ 0 h 353"/>
                    <a:gd name="T12" fmla="*/ 2 w 264"/>
                    <a:gd name="T13" fmla="*/ 2 h 353"/>
                    <a:gd name="T14" fmla="*/ 0 w 264"/>
                    <a:gd name="T15" fmla="*/ 3 h 3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4"/>
                    <a:gd name="T25" fmla="*/ 0 h 353"/>
                    <a:gd name="T26" fmla="*/ 264 w 264"/>
                    <a:gd name="T27" fmla="*/ 353 h 3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4" h="353">
                      <a:moveTo>
                        <a:pt x="0" y="273"/>
                      </a:moveTo>
                      <a:lnTo>
                        <a:pt x="0" y="353"/>
                      </a:lnTo>
                      <a:lnTo>
                        <a:pt x="115" y="272"/>
                      </a:lnTo>
                      <a:lnTo>
                        <a:pt x="161" y="224"/>
                      </a:lnTo>
                      <a:lnTo>
                        <a:pt x="264" y="100"/>
                      </a:lnTo>
                      <a:lnTo>
                        <a:pt x="264" y="0"/>
                      </a:lnTo>
                      <a:lnTo>
                        <a:pt x="130" y="168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221" name="Line 2390"/>
                <p:cNvSpPr>
                  <a:spLocks noChangeShapeType="1"/>
                </p:cNvSpPr>
                <p:nvPr/>
              </p:nvSpPr>
              <p:spPr bwMode="auto">
                <a:xfrm>
                  <a:off x="1280" y="2409"/>
                  <a:ext cx="668" cy="75"/>
                </a:xfrm>
                <a:prstGeom prst="line">
                  <a:avLst/>
                </a:prstGeom>
                <a:noFill/>
                <a:ln w="476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222" name="Group 2391"/>
                <p:cNvGrpSpPr>
                  <a:grpSpLocks/>
                </p:cNvGrpSpPr>
                <p:nvPr/>
              </p:nvGrpSpPr>
              <p:grpSpPr bwMode="auto">
                <a:xfrm>
                  <a:off x="1323" y="2333"/>
                  <a:ext cx="643" cy="127"/>
                  <a:chOff x="1323" y="2333"/>
                  <a:chExt cx="643" cy="127"/>
                </a:xfrm>
              </p:grpSpPr>
              <p:sp>
                <p:nvSpPr>
                  <p:cNvPr id="16226" name="Freeform 2392"/>
                  <p:cNvSpPr>
                    <a:spLocks/>
                  </p:cNvSpPr>
                  <p:nvPr/>
                </p:nvSpPr>
                <p:spPr bwMode="auto">
                  <a:xfrm>
                    <a:off x="1323" y="2338"/>
                    <a:ext cx="494" cy="102"/>
                  </a:xfrm>
                  <a:custGeom>
                    <a:avLst/>
                    <a:gdLst>
                      <a:gd name="T0" fmla="*/ 3 w 1484"/>
                      <a:gd name="T1" fmla="*/ 0 h 308"/>
                      <a:gd name="T2" fmla="*/ 1 w 1484"/>
                      <a:gd name="T3" fmla="*/ 2 h 308"/>
                      <a:gd name="T4" fmla="*/ 0 w 1484"/>
                      <a:gd name="T5" fmla="*/ 2 h 308"/>
                      <a:gd name="T6" fmla="*/ 15 w 1484"/>
                      <a:gd name="T7" fmla="*/ 4 h 308"/>
                      <a:gd name="T8" fmla="*/ 17 w 1484"/>
                      <a:gd name="T9" fmla="*/ 3 h 308"/>
                      <a:gd name="T10" fmla="*/ 18 w 1484"/>
                      <a:gd name="T11" fmla="*/ 2 h 308"/>
                      <a:gd name="T12" fmla="*/ 3 w 1484"/>
                      <a:gd name="T13" fmla="*/ 0 h 3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4"/>
                      <a:gd name="T22" fmla="*/ 0 h 308"/>
                      <a:gd name="T23" fmla="*/ 1484 w 1484"/>
                      <a:gd name="T24" fmla="*/ 308 h 3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4" h="308">
                        <a:moveTo>
                          <a:pt x="255" y="0"/>
                        </a:moveTo>
                        <a:lnTo>
                          <a:pt x="79" y="135"/>
                        </a:lnTo>
                        <a:lnTo>
                          <a:pt x="0" y="177"/>
                        </a:lnTo>
                        <a:lnTo>
                          <a:pt x="1259" y="308"/>
                        </a:lnTo>
                        <a:lnTo>
                          <a:pt x="1349" y="248"/>
                        </a:lnTo>
                        <a:lnTo>
                          <a:pt x="1484" y="124"/>
                        </a:lnTo>
                        <a:lnTo>
                          <a:pt x="25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227" name="Group 2393"/>
                  <p:cNvGrpSpPr>
                    <a:grpSpLocks/>
                  </p:cNvGrpSpPr>
                  <p:nvPr/>
                </p:nvGrpSpPr>
                <p:grpSpPr bwMode="auto">
                  <a:xfrm>
                    <a:off x="1335" y="2333"/>
                    <a:ext cx="631" cy="127"/>
                    <a:chOff x="1335" y="2333"/>
                    <a:chExt cx="631" cy="127"/>
                  </a:xfrm>
                </p:grpSpPr>
                <p:grpSp>
                  <p:nvGrpSpPr>
                    <p:cNvPr id="16228" name="Group 23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2333"/>
                      <a:ext cx="461" cy="105"/>
                      <a:chOff x="1345" y="2333"/>
                      <a:chExt cx="461" cy="105"/>
                    </a:xfrm>
                  </p:grpSpPr>
                  <p:grpSp>
                    <p:nvGrpSpPr>
                      <p:cNvPr id="16242" name="Group 23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96" cy="70"/>
                        <a:chOff x="1345" y="2333"/>
                        <a:chExt cx="96" cy="70"/>
                      </a:xfrm>
                    </p:grpSpPr>
                    <p:sp>
                      <p:nvSpPr>
                        <p:cNvPr id="16273" name="Line 23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45" y="2387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74" name="Line 23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6" y="233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43" name="Group 23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3" y="2336"/>
                        <a:ext cx="96" cy="71"/>
                        <a:chOff x="1383" y="2336"/>
                        <a:chExt cx="96" cy="71"/>
                      </a:xfrm>
                    </p:grpSpPr>
                    <p:sp>
                      <p:nvSpPr>
                        <p:cNvPr id="16271" name="Line 2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3" y="2390"/>
                          <a:ext cx="31" cy="1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72" name="Line 2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14" y="2336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44" name="Group 24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1" y="2339"/>
                        <a:ext cx="97" cy="70"/>
                        <a:chOff x="1421" y="2339"/>
                        <a:chExt cx="97" cy="70"/>
                      </a:xfrm>
                    </p:grpSpPr>
                    <p:sp>
                      <p:nvSpPr>
                        <p:cNvPr id="16269" name="Line 24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21" y="2393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70" name="Line 24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3" y="2339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45" name="Group 24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57" y="2344"/>
                        <a:ext cx="96" cy="70"/>
                        <a:chOff x="1457" y="2344"/>
                        <a:chExt cx="96" cy="70"/>
                      </a:xfrm>
                    </p:grpSpPr>
                    <p:sp>
                      <p:nvSpPr>
                        <p:cNvPr id="16267" name="Line 24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7" y="2398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68" name="Line 24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8" y="2344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46" name="Group 24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96" y="2346"/>
                        <a:ext cx="96" cy="71"/>
                        <a:chOff x="1496" y="2346"/>
                        <a:chExt cx="96" cy="71"/>
                      </a:xfrm>
                    </p:grpSpPr>
                    <p:sp>
                      <p:nvSpPr>
                        <p:cNvPr id="16265" name="Line 24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96" y="2400"/>
                          <a:ext cx="31" cy="1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66" name="Line 24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27" y="2346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47" name="Group 24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2" y="2349"/>
                        <a:ext cx="96" cy="70"/>
                        <a:chOff x="1532" y="2349"/>
                        <a:chExt cx="96" cy="70"/>
                      </a:xfrm>
                    </p:grpSpPr>
                    <p:sp>
                      <p:nvSpPr>
                        <p:cNvPr id="16263" name="Line 24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32" y="2403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64" name="Line 24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63" y="2349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48" name="Group 24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8" y="2353"/>
                        <a:ext cx="97" cy="70"/>
                        <a:chOff x="1568" y="2353"/>
                        <a:chExt cx="97" cy="70"/>
                      </a:xfrm>
                    </p:grpSpPr>
                    <p:sp>
                      <p:nvSpPr>
                        <p:cNvPr id="16261" name="Line 24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68" y="2407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62" name="Line 24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00" y="235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49" name="Group 2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2358"/>
                        <a:ext cx="96" cy="70"/>
                        <a:chOff x="1602" y="2358"/>
                        <a:chExt cx="96" cy="70"/>
                      </a:xfrm>
                    </p:grpSpPr>
                    <p:sp>
                      <p:nvSpPr>
                        <p:cNvPr id="16259" name="Line 24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02" y="2412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60" name="Line 24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3" y="2358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50" name="Group 2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8" y="2363"/>
                        <a:ext cx="97" cy="70"/>
                        <a:chOff x="1638" y="2363"/>
                        <a:chExt cx="97" cy="70"/>
                      </a:xfrm>
                    </p:grpSpPr>
                    <p:sp>
                      <p:nvSpPr>
                        <p:cNvPr id="16257" name="Line 24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8" y="2417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58" name="Line 24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70" y="236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51" name="Group 24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75" y="2365"/>
                        <a:ext cx="96" cy="70"/>
                        <a:chOff x="1675" y="2365"/>
                        <a:chExt cx="96" cy="70"/>
                      </a:xfrm>
                    </p:grpSpPr>
                    <p:sp>
                      <p:nvSpPr>
                        <p:cNvPr id="16255" name="Line 24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75" y="2419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56" name="Line 24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06" y="2365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52" name="Group 24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0" y="2368"/>
                        <a:ext cx="96" cy="70"/>
                        <a:chOff x="1710" y="2368"/>
                        <a:chExt cx="96" cy="70"/>
                      </a:xfrm>
                    </p:grpSpPr>
                    <p:sp>
                      <p:nvSpPr>
                        <p:cNvPr id="16253" name="Line 24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10" y="2422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54" name="Line 24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1" y="2368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6229" name="Group 24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2" y="2379"/>
                      <a:ext cx="139" cy="81"/>
                      <a:chOff x="1822" y="2379"/>
                      <a:chExt cx="139" cy="81"/>
                    </a:xfrm>
                  </p:grpSpPr>
                  <p:grpSp>
                    <p:nvGrpSpPr>
                      <p:cNvPr id="16233" name="Group 24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0" y="2384"/>
                        <a:ext cx="81" cy="76"/>
                        <a:chOff x="1880" y="2384"/>
                        <a:chExt cx="81" cy="76"/>
                      </a:xfrm>
                    </p:grpSpPr>
                    <p:sp>
                      <p:nvSpPr>
                        <p:cNvPr id="16240" name="Line 24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80" y="2440"/>
                          <a:ext cx="27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41" name="Line 24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07" y="2384"/>
                          <a:ext cx="54" cy="5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34" name="Group 24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1" y="2380"/>
                        <a:ext cx="83" cy="78"/>
                        <a:chOff x="1851" y="2380"/>
                        <a:chExt cx="83" cy="78"/>
                      </a:xfrm>
                    </p:grpSpPr>
                    <p:sp>
                      <p:nvSpPr>
                        <p:cNvPr id="16238" name="Line 24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51" y="2438"/>
                          <a:ext cx="28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39" name="Line 24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79" y="2380"/>
                          <a:ext cx="55" cy="5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235" name="Group 24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80" cy="75"/>
                        <a:chOff x="1822" y="2379"/>
                        <a:chExt cx="80" cy="75"/>
                      </a:xfrm>
                    </p:grpSpPr>
                    <p:sp>
                      <p:nvSpPr>
                        <p:cNvPr id="16236" name="Line 24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22" y="2434"/>
                          <a:ext cx="28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237" name="Line 24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50" y="2379"/>
                          <a:ext cx="52" cy="5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6230" name="Line 24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9" y="2354"/>
                      <a:ext cx="587" cy="56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31" name="Line 24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58" y="2369"/>
                      <a:ext cx="598" cy="5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32" name="Line 24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5" y="2384"/>
                      <a:ext cx="605" cy="63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6223" name="Group 2441"/>
                <p:cNvGrpSpPr>
                  <a:grpSpLocks/>
                </p:cNvGrpSpPr>
                <p:nvPr/>
              </p:nvGrpSpPr>
              <p:grpSpPr bwMode="auto">
                <a:xfrm>
                  <a:off x="1947" y="2396"/>
                  <a:ext cx="87" cy="89"/>
                  <a:chOff x="1947" y="2396"/>
                  <a:chExt cx="87" cy="89"/>
                </a:xfrm>
              </p:grpSpPr>
              <p:sp>
                <p:nvSpPr>
                  <p:cNvPr id="16224" name="Line 24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7" y="2447"/>
                    <a:ext cx="45" cy="38"/>
                  </a:xfrm>
                  <a:prstGeom prst="line">
                    <a:avLst/>
                  </a:prstGeom>
                  <a:noFill/>
                  <a:ln w="4763">
                    <a:solidFill>
                      <a:srgbClr val="3F3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25" name="Line 24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3" y="2396"/>
                    <a:ext cx="41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3F3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5371" name="Group 2444"/>
          <p:cNvGrpSpPr>
            <a:grpSpLocks/>
          </p:cNvGrpSpPr>
          <p:nvPr/>
        </p:nvGrpSpPr>
        <p:grpSpPr bwMode="auto">
          <a:xfrm flipH="1">
            <a:off x="3630613" y="5487988"/>
            <a:ext cx="609600" cy="533400"/>
            <a:chOff x="1213" y="1682"/>
            <a:chExt cx="939" cy="822"/>
          </a:xfrm>
        </p:grpSpPr>
        <p:sp>
          <p:nvSpPr>
            <p:cNvPr id="16072" name="Freeform 2445"/>
            <p:cNvSpPr>
              <a:spLocks/>
            </p:cNvSpPr>
            <p:nvPr/>
          </p:nvSpPr>
          <p:spPr bwMode="auto">
            <a:xfrm>
              <a:off x="1213" y="2326"/>
              <a:ext cx="105" cy="62"/>
            </a:xfrm>
            <a:custGeom>
              <a:avLst/>
              <a:gdLst>
                <a:gd name="T0" fmla="*/ 4 w 315"/>
                <a:gd name="T1" fmla="*/ 0 h 188"/>
                <a:gd name="T2" fmla="*/ 3 w 315"/>
                <a:gd name="T3" fmla="*/ 0 h 188"/>
                <a:gd name="T4" fmla="*/ 2 w 315"/>
                <a:gd name="T5" fmla="*/ 0 h 188"/>
                <a:gd name="T6" fmla="*/ 2 w 315"/>
                <a:gd name="T7" fmla="*/ 0 h 188"/>
                <a:gd name="T8" fmla="*/ 1 w 315"/>
                <a:gd name="T9" fmla="*/ 0 h 188"/>
                <a:gd name="T10" fmla="*/ 1 w 315"/>
                <a:gd name="T11" fmla="*/ 0 h 188"/>
                <a:gd name="T12" fmla="*/ 1 w 315"/>
                <a:gd name="T13" fmla="*/ 0 h 188"/>
                <a:gd name="T14" fmla="*/ 0 w 315"/>
                <a:gd name="T15" fmla="*/ 1 h 188"/>
                <a:gd name="T16" fmla="*/ 0 w 315"/>
                <a:gd name="T17" fmla="*/ 1 h 188"/>
                <a:gd name="T18" fmla="*/ 0 w 315"/>
                <a:gd name="T19" fmla="*/ 1 h 188"/>
                <a:gd name="T20" fmla="*/ 0 w 315"/>
                <a:gd name="T21" fmla="*/ 1 h 188"/>
                <a:gd name="T22" fmla="*/ 0 w 315"/>
                <a:gd name="T23" fmla="*/ 1 h 188"/>
                <a:gd name="T24" fmla="*/ 0 w 315"/>
                <a:gd name="T25" fmla="*/ 1 h 188"/>
                <a:gd name="T26" fmla="*/ 0 w 315"/>
                <a:gd name="T27" fmla="*/ 1 h 188"/>
                <a:gd name="T28" fmla="*/ 1 w 315"/>
                <a:gd name="T29" fmla="*/ 2 h 188"/>
                <a:gd name="T30" fmla="*/ 1 w 315"/>
                <a:gd name="T31" fmla="*/ 2 h 188"/>
                <a:gd name="T32" fmla="*/ 1 w 315"/>
                <a:gd name="T33" fmla="*/ 1 h 188"/>
                <a:gd name="T34" fmla="*/ 2 w 315"/>
                <a:gd name="T35" fmla="*/ 1 h 188"/>
                <a:gd name="T36" fmla="*/ 2 w 315"/>
                <a:gd name="T37" fmla="*/ 1 h 188"/>
                <a:gd name="T38" fmla="*/ 2 w 315"/>
                <a:gd name="T39" fmla="*/ 2 h 188"/>
                <a:gd name="T40" fmla="*/ 3 w 315"/>
                <a:gd name="T41" fmla="*/ 2 h 188"/>
                <a:gd name="T42" fmla="*/ 3 w 315"/>
                <a:gd name="T43" fmla="*/ 2 h 188"/>
                <a:gd name="T44" fmla="*/ 4 w 315"/>
                <a:gd name="T45" fmla="*/ 2 h 188"/>
                <a:gd name="T46" fmla="*/ 4 w 315"/>
                <a:gd name="T47" fmla="*/ 2 h 188"/>
                <a:gd name="T48" fmla="*/ 4 w 315"/>
                <a:gd name="T49" fmla="*/ 2 h 1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5"/>
                <a:gd name="T76" fmla="*/ 0 h 188"/>
                <a:gd name="T77" fmla="*/ 315 w 315"/>
                <a:gd name="T78" fmla="*/ 188 h 1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5" h="188">
                  <a:moveTo>
                    <a:pt x="309" y="0"/>
                  </a:moveTo>
                  <a:lnTo>
                    <a:pt x="238" y="0"/>
                  </a:lnTo>
                  <a:lnTo>
                    <a:pt x="196" y="5"/>
                  </a:lnTo>
                  <a:lnTo>
                    <a:pt x="157" y="11"/>
                  </a:lnTo>
                  <a:lnTo>
                    <a:pt x="110" y="20"/>
                  </a:lnTo>
                  <a:lnTo>
                    <a:pt x="72" y="30"/>
                  </a:lnTo>
                  <a:lnTo>
                    <a:pt x="47" y="39"/>
                  </a:lnTo>
                  <a:lnTo>
                    <a:pt x="30" y="49"/>
                  </a:lnTo>
                  <a:lnTo>
                    <a:pt x="16" y="59"/>
                  </a:lnTo>
                  <a:lnTo>
                    <a:pt x="6" y="71"/>
                  </a:lnTo>
                  <a:lnTo>
                    <a:pt x="0" y="85"/>
                  </a:lnTo>
                  <a:lnTo>
                    <a:pt x="1" y="100"/>
                  </a:lnTo>
                  <a:lnTo>
                    <a:pt x="10" y="113"/>
                  </a:lnTo>
                  <a:lnTo>
                    <a:pt x="21" y="120"/>
                  </a:lnTo>
                  <a:lnTo>
                    <a:pt x="44" y="124"/>
                  </a:lnTo>
                  <a:lnTo>
                    <a:pt x="70" y="124"/>
                  </a:lnTo>
                  <a:lnTo>
                    <a:pt x="97" y="121"/>
                  </a:lnTo>
                  <a:lnTo>
                    <a:pt x="132" y="118"/>
                  </a:lnTo>
                  <a:lnTo>
                    <a:pt x="166" y="120"/>
                  </a:lnTo>
                  <a:lnTo>
                    <a:pt x="190" y="124"/>
                  </a:lnTo>
                  <a:lnTo>
                    <a:pt x="215" y="130"/>
                  </a:lnTo>
                  <a:lnTo>
                    <a:pt x="241" y="141"/>
                  </a:lnTo>
                  <a:lnTo>
                    <a:pt x="315" y="188"/>
                  </a:lnTo>
                  <a:lnTo>
                    <a:pt x="311" y="188"/>
                  </a:lnTo>
                  <a:lnTo>
                    <a:pt x="313" y="184"/>
                  </a:lnTo>
                </a:path>
              </a:pathLst>
            </a:custGeom>
            <a:noFill/>
            <a:ln w="2063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073" name="Group 2446"/>
            <p:cNvGrpSpPr>
              <a:grpSpLocks/>
            </p:cNvGrpSpPr>
            <p:nvPr/>
          </p:nvGrpSpPr>
          <p:grpSpPr bwMode="auto">
            <a:xfrm>
              <a:off x="1303" y="2149"/>
              <a:ext cx="846" cy="290"/>
              <a:chOff x="1303" y="2149"/>
              <a:chExt cx="846" cy="290"/>
            </a:xfrm>
          </p:grpSpPr>
          <p:sp>
            <p:nvSpPr>
              <p:cNvPr id="16199" name="Freeform 2447"/>
              <p:cNvSpPr>
                <a:spLocks/>
              </p:cNvSpPr>
              <p:nvPr/>
            </p:nvSpPr>
            <p:spPr bwMode="auto">
              <a:xfrm>
                <a:off x="1309" y="2295"/>
                <a:ext cx="840" cy="144"/>
              </a:xfrm>
              <a:custGeom>
                <a:avLst/>
                <a:gdLst>
                  <a:gd name="T0" fmla="*/ 0 w 2521"/>
                  <a:gd name="T1" fmla="*/ 0 h 434"/>
                  <a:gd name="T2" fmla="*/ 0 w 2521"/>
                  <a:gd name="T3" fmla="*/ 3 h 434"/>
                  <a:gd name="T4" fmla="*/ 25 w 2521"/>
                  <a:gd name="T5" fmla="*/ 5 h 434"/>
                  <a:gd name="T6" fmla="*/ 31 w 2521"/>
                  <a:gd name="T7" fmla="*/ 2 h 434"/>
                  <a:gd name="T8" fmla="*/ 31 w 2521"/>
                  <a:gd name="T9" fmla="*/ 0 h 434"/>
                  <a:gd name="T10" fmla="*/ 25 w 2521"/>
                  <a:gd name="T11" fmla="*/ 3 h 434"/>
                  <a:gd name="T12" fmla="*/ 0 w 2521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1"/>
                  <a:gd name="T22" fmla="*/ 0 h 434"/>
                  <a:gd name="T23" fmla="*/ 2521 w 2521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1" h="434">
                    <a:moveTo>
                      <a:pt x="0" y="27"/>
                    </a:moveTo>
                    <a:lnTo>
                      <a:pt x="0" y="218"/>
                    </a:lnTo>
                    <a:lnTo>
                      <a:pt x="2047" y="434"/>
                    </a:lnTo>
                    <a:lnTo>
                      <a:pt x="2521" y="169"/>
                    </a:lnTo>
                    <a:lnTo>
                      <a:pt x="2521" y="0"/>
                    </a:lnTo>
                    <a:lnTo>
                      <a:pt x="2029" y="2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00" name="Freeform 2448"/>
              <p:cNvSpPr>
                <a:spLocks/>
              </p:cNvSpPr>
              <p:nvPr/>
            </p:nvSpPr>
            <p:spPr bwMode="auto">
              <a:xfrm>
                <a:off x="1303" y="2149"/>
                <a:ext cx="685" cy="224"/>
              </a:xfrm>
              <a:custGeom>
                <a:avLst/>
                <a:gdLst>
                  <a:gd name="T0" fmla="*/ 0 w 2056"/>
                  <a:gd name="T1" fmla="*/ 0 h 670"/>
                  <a:gd name="T2" fmla="*/ 25 w 2056"/>
                  <a:gd name="T3" fmla="*/ 2 h 670"/>
                  <a:gd name="T4" fmla="*/ 25 w 2056"/>
                  <a:gd name="T5" fmla="*/ 8 h 670"/>
                  <a:gd name="T6" fmla="*/ 0 w 2056"/>
                  <a:gd name="T7" fmla="*/ 6 h 670"/>
                  <a:gd name="T8" fmla="*/ 0 w 2056"/>
                  <a:gd name="T9" fmla="*/ 0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6"/>
                  <a:gd name="T16" fmla="*/ 0 h 670"/>
                  <a:gd name="T17" fmla="*/ 2056 w 2056"/>
                  <a:gd name="T18" fmla="*/ 670 h 6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6" h="670">
                    <a:moveTo>
                      <a:pt x="0" y="0"/>
                    </a:moveTo>
                    <a:lnTo>
                      <a:pt x="2056" y="147"/>
                    </a:lnTo>
                    <a:lnTo>
                      <a:pt x="2056" y="670"/>
                    </a:lnTo>
                    <a:lnTo>
                      <a:pt x="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201" name="Group 2449"/>
              <p:cNvGrpSpPr>
                <a:grpSpLocks/>
              </p:cNvGrpSpPr>
              <p:nvPr/>
            </p:nvGrpSpPr>
            <p:grpSpPr bwMode="auto">
              <a:xfrm>
                <a:off x="1305" y="2190"/>
                <a:ext cx="684" cy="89"/>
                <a:chOff x="1305" y="2190"/>
                <a:chExt cx="684" cy="89"/>
              </a:xfrm>
            </p:grpSpPr>
            <p:sp>
              <p:nvSpPr>
                <p:cNvPr id="16202" name="Line 2450"/>
                <p:cNvSpPr>
                  <a:spLocks noChangeShapeType="1"/>
                </p:cNvSpPr>
                <p:nvPr/>
              </p:nvSpPr>
              <p:spPr bwMode="auto">
                <a:xfrm>
                  <a:off x="1305" y="2190"/>
                  <a:ext cx="683" cy="5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203" name="Line 2451"/>
                <p:cNvSpPr>
                  <a:spLocks noChangeShapeType="1"/>
                </p:cNvSpPr>
                <p:nvPr/>
              </p:nvSpPr>
              <p:spPr bwMode="auto">
                <a:xfrm>
                  <a:off x="1806" y="2231"/>
                  <a:ext cx="143" cy="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204" name="Line 2452"/>
                <p:cNvSpPr>
                  <a:spLocks noChangeShapeType="1"/>
                </p:cNvSpPr>
                <p:nvPr/>
              </p:nvSpPr>
              <p:spPr bwMode="auto">
                <a:xfrm>
                  <a:off x="1638" y="2219"/>
                  <a:ext cx="144" cy="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205" name="Line 2453"/>
                <p:cNvSpPr>
                  <a:spLocks noChangeShapeType="1"/>
                </p:cNvSpPr>
                <p:nvPr/>
              </p:nvSpPr>
              <p:spPr bwMode="auto">
                <a:xfrm>
                  <a:off x="1305" y="2219"/>
                  <a:ext cx="684" cy="6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6074" name="Group 2454"/>
            <p:cNvGrpSpPr>
              <a:grpSpLocks/>
            </p:cNvGrpSpPr>
            <p:nvPr/>
          </p:nvGrpSpPr>
          <p:grpSpPr bwMode="auto">
            <a:xfrm>
              <a:off x="1303" y="2119"/>
              <a:ext cx="848" cy="79"/>
              <a:chOff x="1303" y="2119"/>
              <a:chExt cx="848" cy="79"/>
            </a:xfrm>
          </p:grpSpPr>
          <p:sp>
            <p:nvSpPr>
              <p:cNvPr id="16197" name="Freeform 2455"/>
              <p:cNvSpPr>
                <a:spLocks/>
              </p:cNvSpPr>
              <p:nvPr/>
            </p:nvSpPr>
            <p:spPr bwMode="auto">
              <a:xfrm>
                <a:off x="1303" y="2119"/>
                <a:ext cx="848" cy="79"/>
              </a:xfrm>
              <a:custGeom>
                <a:avLst/>
                <a:gdLst>
                  <a:gd name="T0" fmla="*/ 0 w 2545"/>
                  <a:gd name="T1" fmla="*/ 1 h 239"/>
                  <a:gd name="T2" fmla="*/ 25 w 2545"/>
                  <a:gd name="T3" fmla="*/ 3 h 239"/>
                  <a:gd name="T4" fmla="*/ 31 w 2545"/>
                  <a:gd name="T5" fmla="*/ 1 h 239"/>
                  <a:gd name="T6" fmla="*/ 29 w 2545"/>
                  <a:gd name="T7" fmla="*/ 1 h 239"/>
                  <a:gd name="T8" fmla="*/ 10 w 2545"/>
                  <a:gd name="T9" fmla="*/ 0 h 239"/>
                  <a:gd name="T10" fmla="*/ 0 w 2545"/>
                  <a:gd name="T11" fmla="*/ 1 h 2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5"/>
                  <a:gd name="T19" fmla="*/ 0 h 239"/>
                  <a:gd name="T20" fmla="*/ 2545 w 2545"/>
                  <a:gd name="T21" fmla="*/ 239 h 2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5" h="239">
                    <a:moveTo>
                      <a:pt x="0" y="92"/>
                    </a:moveTo>
                    <a:lnTo>
                      <a:pt x="2055" y="239"/>
                    </a:lnTo>
                    <a:lnTo>
                      <a:pt x="2545" y="99"/>
                    </a:lnTo>
                    <a:lnTo>
                      <a:pt x="2372" y="80"/>
                    </a:lnTo>
                    <a:lnTo>
                      <a:pt x="783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98" name="Freeform 2456"/>
              <p:cNvSpPr>
                <a:spLocks/>
              </p:cNvSpPr>
              <p:nvPr/>
            </p:nvSpPr>
            <p:spPr bwMode="auto">
              <a:xfrm>
                <a:off x="1496" y="2135"/>
                <a:ext cx="624" cy="51"/>
              </a:xfrm>
              <a:custGeom>
                <a:avLst/>
                <a:gdLst>
                  <a:gd name="T0" fmla="*/ 2 w 1871"/>
                  <a:gd name="T1" fmla="*/ 0 h 153"/>
                  <a:gd name="T2" fmla="*/ 0 w 1871"/>
                  <a:gd name="T3" fmla="*/ 1 h 153"/>
                  <a:gd name="T4" fmla="*/ 19 w 1871"/>
                  <a:gd name="T5" fmla="*/ 2 h 153"/>
                  <a:gd name="T6" fmla="*/ 22 w 1871"/>
                  <a:gd name="T7" fmla="*/ 1 h 153"/>
                  <a:gd name="T8" fmla="*/ 21 w 1871"/>
                  <a:gd name="T9" fmla="*/ 1 h 153"/>
                  <a:gd name="T10" fmla="*/ 23 w 1871"/>
                  <a:gd name="T11" fmla="*/ 0 h 153"/>
                  <a:gd name="T12" fmla="*/ 22 w 1871"/>
                  <a:gd name="T13" fmla="*/ 0 h 153"/>
                  <a:gd name="T14" fmla="*/ 2 w 1871"/>
                  <a:gd name="T15" fmla="*/ 0 h 1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1"/>
                  <a:gd name="T25" fmla="*/ 0 h 153"/>
                  <a:gd name="T26" fmla="*/ 1871 w 1871"/>
                  <a:gd name="T27" fmla="*/ 153 h 1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1" h="153">
                    <a:moveTo>
                      <a:pt x="152" y="0"/>
                    </a:moveTo>
                    <a:lnTo>
                      <a:pt x="0" y="57"/>
                    </a:lnTo>
                    <a:lnTo>
                      <a:pt x="1509" y="153"/>
                    </a:lnTo>
                    <a:lnTo>
                      <a:pt x="1756" y="85"/>
                    </a:lnTo>
                    <a:lnTo>
                      <a:pt x="1736" y="75"/>
                    </a:lnTo>
                    <a:lnTo>
                      <a:pt x="1871" y="38"/>
                    </a:lnTo>
                    <a:lnTo>
                      <a:pt x="1787" y="3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075" name="Group 2457"/>
            <p:cNvGrpSpPr>
              <a:grpSpLocks/>
            </p:cNvGrpSpPr>
            <p:nvPr/>
          </p:nvGrpSpPr>
          <p:grpSpPr bwMode="auto">
            <a:xfrm>
              <a:off x="1995" y="1691"/>
              <a:ext cx="155" cy="485"/>
              <a:chOff x="1995" y="1691"/>
              <a:chExt cx="155" cy="485"/>
            </a:xfrm>
          </p:grpSpPr>
          <p:grpSp>
            <p:nvGrpSpPr>
              <p:cNvPr id="16167" name="Group 2458"/>
              <p:cNvGrpSpPr>
                <a:grpSpLocks/>
              </p:cNvGrpSpPr>
              <p:nvPr/>
            </p:nvGrpSpPr>
            <p:grpSpPr bwMode="auto">
              <a:xfrm>
                <a:off x="2055" y="1753"/>
                <a:ext cx="95" cy="406"/>
                <a:chOff x="2055" y="1753"/>
                <a:chExt cx="95" cy="406"/>
              </a:xfrm>
            </p:grpSpPr>
            <p:sp>
              <p:nvSpPr>
                <p:cNvPr id="16171" name="Freeform 2459"/>
                <p:cNvSpPr>
                  <a:spLocks/>
                </p:cNvSpPr>
                <p:nvPr/>
              </p:nvSpPr>
              <p:spPr bwMode="auto">
                <a:xfrm>
                  <a:off x="2055" y="1753"/>
                  <a:ext cx="95" cy="406"/>
                </a:xfrm>
                <a:custGeom>
                  <a:avLst/>
                  <a:gdLst>
                    <a:gd name="T0" fmla="*/ 0 w 283"/>
                    <a:gd name="T1" fmla="*/ 0 h 1217"/>
                    <a:gd name="T2" fmla="*/ 4 w 283"/>
                    <a:gd name="T3" fmla="*/ 1 h 1217"/>
                    <a:gd name="T4" fmla="*/ 3 w 283"/>
                    <a:gd name="T5" fmla="*/ 7 h 1217"/>
                    <a:gd name="T6" fmla="*/ 3 w 283"/>
                    <a:gd name="T7" fmla="*/ 14 h 1217"/>
                    <a:gd name="T8" fmla="*/ 0 w 283"/>
                    <a:gd name="T9" fmla="*/ 15 h 1217"/>
                    <a:gd name="T10" fmla="*/ 0 w 283"/>
                    <a:gd name="T11" fmla="*/ 0 h 12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3"/>
                    <a:gd name="T19" fmla="*/ 0 h 1217"/>
                    <a:gd name="T20" fmla="*/ 283 w 283"/>
                    <a:gd name="T21" fmla="*/ 1217 h 12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3" h="1217">
                      <a:moveTo>
                        <a:pt x="27" y="0"/>
                      </a:moveTo>
                      <a:lnTo>
                        <a:pt x="283" y="100"/>
                      </a:lnTo>
                      <a:lnTo>
                        <a:pt x="259" y="576"/>
                      </a:lnTo>
                      <a:lnTo>
                        <a:pt x="232" y="1147"/>
                      </a:lnTo>
                      <a:lnTo>
                        <a:pt x="0" y="121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172" name="Group 2460"/>
                <p:cNvGrpSpPr>
                  <a:grpSpLocks/>
                </p:cNvGrpSpPr>
                <p:nvPr/>
              </p:nvGrpSpPr>
              <p:grpSpPr bwMode="auto">
                <a:xfrm>
                  <a:off x="2055" y="1771"/>
                  <a:ext cx="93" cy="340"/>
                  <a:chOff x="2055" y="1771"/>
                  <a:chExt cx="93" cy="340"/>
                </a:xfrm>
              </p:grpSpPr>
              <p:grpSp>
                <p:nvGrpSpPr>
                  <p:cNvPr id="16173" name="Group 2461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6175" name="Group 24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203"/>
                      <a:chOff x="2055" y="1771"/>
                      <a:chExt cx="93" cy="203"/>
                    </a:xfrm>
                  </p:grpSpPr>
                  <p:grpSp>
                    <p:nvGrpSpPr>
                      <p:cNvPr id="16185" name="Group 24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62" y="1771"/>
                        <a:ext cx="86" cy="109"/>
                        <a:chOff x="2062" y="1771"/>
                        <a:chExt cx="86" cy="109"/>
                      </a:xfrm>
                    </p:grpSpPr>
                    <p:sp>
                      <p:nvSpPr>
                        <p:cNvPr id="16191" name="Line 24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5" y="1771"/>
                          <a:ext cx="83" cy="3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92" name="Line 24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3" y="1788"/>
                          <a:ext cx="84" cy="2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93" name="Line 24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4" y="1806"/>
                          <a:ext cx="83" cy="2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94" name="Line 24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3" y="1824"/>
                          <a:ext cx="83" cy="2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95" name="Line 24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2" y="1841"/>
                          <a:ext cx="83" cy="2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96" name="Line 24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2" y="1859"/>
                          <a:ext cx="82" cy="2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6186" name="Line 24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5" y="1895"/>
                        <a:ext cx="86" cy="1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87" name="Line 24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6" y="1912"/>
                        <a:ext cx="85" cy="14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88" name="Line 24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5" y="1930"/>
                        <a:ext cx="85" cy="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89" name="Line 24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6" y="1949"/>
                        <a:ext cx="84" cy="9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90" name="Line 24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1967"/>
                        <a:ext cx="83" cy="7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6176" name="Group 24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6" y="1986"/>
                      <a:ext cx="82" cy="125"/>
                      <a:chOff x="2056" y="1986"/>
                      <a:chExt cx="82" cy="125"/>
                    </a:xfrm>
                  </p:grpSpPr>
                  <p:sp>
                    <p:nvSpPr>
                      <p:cNvPr id="16177" name="Line 24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1986"/>
                        <a:ext cx="81" cy="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78" name="Line 24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8" y="2003"/>
                        <a:ext cx="79" cy="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79" name="Line 24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2022"/>
                        <a:ext cx="79" cy="1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80" name="Line 24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38"/>
                        <a:ext cx="79" cy="2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81" name="Line 24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54"/>
                        <a:ext cx="77" cy="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82" name="Line 24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70"/>
                        <a:ext cx="77" cy="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83" name="Line 248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6" y="2085"/>
                        <a:ext cx="77" cy="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84" name="Line 248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101"/>
                        <a:ext cx="75" cy="1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6174" name="Line 2484"/>
                  <p:cNvSpPr>
                    <a:spLocks noChangeShapeType="1"/>
                  </p:cNvSpPr>
                  <p:nvPr/>
                </p:nvSpPr>
                <p:spPr bwMode="auto">
                  <a:xfrm>
                    <a:off x="2060" y="1877"/>
                    <a:ext cx="83" cy="19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168" name="Group 2485"/>
              <p:cNvGrpSpPr>
                <a:grpSpLocks/>
              </p:cNvGrpSpPr>
              <p:nvPr/>
            </p:nvGrpSpPr>
            <p:grpSpPr bwMode="auto">
              <a:xfrm>
                <a:off x="1995" y="1691"/>
                <a:ext cx="83" cy="485"/>
                <a:chOff x="1995" y="1691"/>
                <a:chExt cx="83" cy="485"/>
              </a:xfrm>
            </p:grpSpPr>
            <p:sp>
              <p:nvSpPr>
                <p:cNvPr id="16169" name="Freeform 2486"/>
                <p:cNvSpPr>
                  <a:spLocks/>
                </p:cNvSpPr>
                <p:nvPr/>
              </p:nvSpPr>
              <p:spPr bwMode="auto">
                <a:xfrm>
                  <a:off x="1995" y="1691"/>
                  <a:ext cx="82" cy="485"/>
                </a:xfrm>
                <a:custGeom>
                  <a:avLst/>
                  <a:gdLst>
                    <a:gd name="T0" fmla="*/ 1 w 247"/>
                    <a:gd name="T1" fmla="*/ 0 h 1454"/>
                    <a:gd name="T2" fmla="*/ 3 w 247"/>
                    <a:gd name="T3" fmla="*/ 1 h 1454"/>
                    <a:gd name="T4" fmla="*/ 3 w 247"/>
                    <a:gd name="T5" fmla="*/ 1 h 1454"/>
                    <a:gd name="T6" fmla="*/ 2 w 247"/>
                    <a:gd name="T7" fmla="*/ 17 h 1454"/>
                    <a:gd name="T8" fmla="*/ 2 w 247"/>
                    <a:gd name="T9" fmla="*/ 17 h 1454"/>
                    <a:gd name="T10" fmla="*/ 0 w 247"/>
                    <a:gd name="T11" fmla="*/ 18 h 1454"/>
                    <a:gd name="T12" fmla="*/ 0 w 247"/>
                    <a:gd name="T13" fmla="*/ 18 h 1454"/>
                    <a:gd name="T14" fmla="*/ 0 w 247"/>
                    <a:gd name="T15" fmla="*/ 17 h 1454"/>
                    <a:gd name="T16" fmla="*/ 1 w 247"/>
                    <a:gd name="T17" fmla="*/ 0 h 14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7"/>
                    <a:gd name="T28" fmla="*/ 0 h 1454"/>
                    <a:gd name="T29" fmla="*/ 247 w 247"/>
                    <a:gd name="T30" fmla="*/ 1454 h 14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7" h="1454">
                      <a:moveTo>
                        <a:pt x="58" y="0"/>
                      </a:moveTo>
                      <a:lnTo>
                        <a:pt x="234" y="75"/>
                      </a:lnTo>
                      <a:lnTo>
                        <a:pt x="247" y="91"/>
                      </a:lnTo>
                      <a:lnTo>
                        <a:pt x="195" y="1395"/>
                      </a:lnTo>
                      <a:lnTo>
                        <a:pt x="172" y="1411"/>
                      </a:lnTo>
                      <a:lnTo>
                        <a:pt x="0" y="1454"/>
                      </a:lnTo>
                      <a:lnTo>
                        <a:pt x="22" y="1430"/>
                      </a:lnTo>
                      <a:lnTo>
                        <a:pt x="23" y="141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170" name="Arc 2487"/>
                <p:cNvSpPr>
                  <a:spLocks/>
                </p:cNvSpPr>
                <p:nvPr/>
              </p:nvSpPr>
              <p:spPr bwMode="auto">
                <a:xfrm>
                  <a:off x="2071" y="1716"/>
                  <a:ext cx="7" cy="10"/>
                </a:xfrm>
                <a:custGeom>
                  <a:avLst/>
                  <a:gdLst>
                    <a:gd name="T0" fmla="*/ 0 w 21464"/>
                    <a:gd name="T1" fmla="*/ 0 h 21600"/>
                    <a:gd name="T2" fmla="*/ 0 w 21464"/>
                    <a:gd name="T3" fmla="*/ 0 h 21600"/>
                    <a:gd name="T4" fmla="*/ 0 w 2146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4"/>
                    <a:gd name="T10" fmla="*/ 0 h 21600"/>
                    <a:gd name="T11" fmla="*/ 21464 w 2146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4" h="21600" fill="none" extrusionOk="0">
                      <a:moveTo>
                        <a:pt x="-1" y="0"/>
                      </a:moveTo>
                      <a:cubicBezTo>
                        <a:pt x="10992" y="0"/>
                        <a:pt x="20231" y="8255"/>
                        <a:pt x="21463" y="19179"/>
                      </a:cubicBezTo>
                    </a:path>
                    <a:path w="21464" h="21600" stroke="0" extrusionOk="0">
                      <a:moveTo>
                        <a:pt x="-1" y="0"/>
                      </a:moveTo>
                      <a:cubicBezTo>
                        <a:pt x="10992" y="0"/>
                        <a:pt x="20231" y="8255"/>
                        <a:pt x="21463" y="19179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076" name="Freeform 2488"/>
            <p:cNvSpPr>
              <a:spLocks/>
            </p:cNvSpPr>
            <p:nvPr/>
          </p:nvSpPr>
          <p:spPr bwMode="auto">
            <a:xfrm>
              <a:off x="1990" y="2291"/>
              <a:ext cx="159" cy="149"/>
            </a:xfrm>
            <a:custGeom>
              <a:avLst/>
              <a:gdLst>
                <a:gd name="T0" fmla="*/ 0 w 478"/>
                <a:gd name="T1" fmla="*/ 3 h 447"/>
                <a:gd name="T2" fmla="*/ 6 w 478"/>
                <a:gd name="T3" fmla="*/ 0 h 447"/>
                <a:gd name="T4" fmla="*/ 6 w 478"/>
                <a:gd name="T5" fmla="*/ 2 h 447"/>
                <a:gd name="T6" fmla="*/ 0 w 478"/>
                <a:gd name="T7" fmla="*/ 6 h 447"/>
                <a:gd name="T8" fmla="*/ 0 w 478"/>
                <a:gd name="T9" fmla="*/ 3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447"/>
                <a:gd name="T17" fmla="*/ 478 w 478"/>
                <a:gd name="T18" fmla="*/ 447 h 4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447">
                  <a:moveTo>
                    <a:pt x="0" y="224"/>
                  </a:moveTo>
                  <a:lnTo>
                    <a:pt x="478" y="0"/>
                  </a:lnTo>
                  <a:lnTo>
                    <a:pt x="478" y="180"/>
                  </a:lnTo>
                  <a:lnTo>
                    <a:pt x="0" y="447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77" name="Freeform 2489"/>
            <p:cNvSpPr>
              <a:spLocks/>
            </p:cNvSpPr>
            <p:nvPr/>
          </p:nvSpPr>
          <p:spPr bwMode="auto">
            <a:xfrm>
              <a:off x="1988" y="2152"/>
              <a:ext cx="164" cy="220"/>
            </a:xfrm>
            <a:custGeom>
              <a:avLst/>
              <a:gdLst>
                <a:gd name="T0" fmla="*/ 0 w 493"/>
                <a:gd name="T1" fmla="*/ 2 h 661"/>
                <a:gd name="T2" fmla="*/ 6 w 493"/>
                <a:gd name="T3" fmla="*/ 0 h 661"/>
                <a:gd name="T4" fmla="*/ 6 w 493"/>
                <a:gd name="T5" fmla="*/ 5 h 661"/>
                <a:gd name="T6" fmla="*/ 0 w 493"/>
                <a:gd name="T7" fmla="*/ 8 h 661"/>
                <a:gd name="T8" fmla="*/ 0 w 493"/>
                <a:gd name="T9" fmla="*/ 2 h 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61"/>
                <a:gd name="T17" fmla="*/ 493 w 493"/>
                <a:gd name="T18" fmla="*/ 661 h 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61">
                  <a:moveTo>
                    <a:pt x="0" y="140"/>
                  </a:moveTo>
                  <a:lnTo>
                    <a:pt x="493" y="0"/>
                  </a:lnTo>
                  <a:lnTo>
                    <a:pt x="493" y="437"/>
                  </a:lnTo>
                  <a:lnTo>
                    <a:pt x="1" y="661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78" name="Freeform 2490"/>
            <p:cNvSpPr>
              <a:spLocks/>
            </p:cNvSpPr>
            <p:nvPr/>
          </p:nvSpPr>
          <p:spPr bwMode="auto">
            <a:xfrm>
              <a:off x="1543" y="1758"/>
              <a:ext cx="406" cy="337"/>
            </a:xfrm>
            <a:custGeom>
              <a:avLst/>
              <a:gdLst>
                <a:gd name="T0" fmla="*/ 1 w 1217"/>
                <a:gd name="T1" fmla="*/ 0 h 1010"/>
                <a:gd name="T2" fmla="*/ 15 w 1217"/>
                <a:gd name="T3" fmla="*/ 0 h 1010"/>
                <a:gd name="T4" fmla="*/ 14 w 1217"/>
                <a:gd name="T5" fmla="*/ 12 h 1010"/>
                <a:gd name="T6" fmla="*/ 0 w 1217"/>
                <a:gd name="T7" fmla="*/ 12 h 1010"/>
                <a:gd name="T8" fmla="*/ 1 w 1217"/>
                <a:gd name="T9" fmla="*/ 0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7"/>
                <a:gd name="T16" fmla="*/ 0 h 1010"/>
                <a:gd name="T17" fmla="*/ 1217 w 1217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7" h="1010">
                  <a:moveTo>
                    <a:pt x="49" y="0"/>
                  </a:moveTo>
                  <a:lnTo>
                    <a:pt x="1217" y="0"/>
                  </a:lnTo>
                  <a:lnTo>
                    <a:pt x="1170" y="1010"/>
                  </a:lnTo>
                  <a:lnTo>
                    <a:pt x="0" y="95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79" name="Freeform 2491"/>
            <p:cNvSpPr>
              <a:spLocks/>
            </p:cNvSpPr>
            <p:nvPr/>
          </p:nvSpPr>
          <p:spPr bwMode="auto">
            <a:xfrm>
              <a:off x="1278" y="2324"/>
              <a:ext cx="757" cy="153"/>
            </a:xfrm>
            <a:custGeom>
              <a:avLst/>
              <a:gdLst>
                <a:gd name="T0" fmla="*/ 5 w 2269"/>
                <a:gd name="T1" fmla="*/ 0 h 460"/>
                <a:gd name="T2" fmla="*/ 28 w 2269"/>
                <a:gd name="T3" fmla="*/ 2 h 460"/>
                <a:gd name="T4" fmla="*/ 26 w 2269"/>
                <a:gd name="T5" fmla="*/ 4 h 460"/>
                <a:gd name="T6" fmla="*/ 25 w 2269"/>
                <a:gd name="T7" fmla="*/ 6 h 460"/>
                <a:gd name="T8" fmla="*/ 0 w 2269"/>
                <a:gd name="T9" fmla="*/ 3 h 460"/>
                <a:gd name="T10" fmla="*/ 2 w 2269"/>
                <a:gd name="T11" fmla="*/ 2 h 460"/>
                <a:gd name="T12" fmla="*/ 5 w 2269"/>
                <a:gd name="T13" fmla="*/ 0 h 4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69"/>
                <a:gd name="T22" fmla="*/ 0 h 460"/>
                <a:gd name="T23" fmla="*/ 2269 w 2269"/>
                <a:gd name="T24" fmla="*/ 460 h 4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69" h="460">
                  <a:moveTo>
                    <a:pt x="369" y="0"/>
                  </a:moveTo>
                  <a:lnTo>
                    <a:pt x="2269" y="187"/>
                  </a:lnTo>
                  <a:lnTo>
                    <a:pt x="2135" y="356"/>
                  </a:lnTo>
                  <a:lnTo>
                    <a:pt x="2005" y="460"/>
                  </a:lnTo>
                  <a:lnTo>
                    <a:pt x="0" y="230"/>
                  </a:lnTo>
                  <a:lnTo>
                    <a:pt x="150" y="1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080" name="Group 2492"/>
            <p:cNvGrpSpPr>
              <a:grpSpLocks/>
            </p:cNvGrpSpPr>
            <p:nvPr/>
          </p:nvGrpSpPr>
          <p:grpSpPr bwMode="auto">
            <a:xfrm>
              <a:off x="1988" y="2166"/>
              <a:ext cx="163" cy="193"/>
              <a:chOff x="1988" y="2166"/>
              <a:chExt cx="163" cy="193"/>
            </a:xfrm>
          </p:grpSpPr>
          <p:sp>
            <p:nvSpPr>
              <p:cNvPr id="16158" name="Line 2493"/>
              <p:cNvSpPr>
                <a:spLocks noChangeShapeType="1"/>
              </p:cNvSpPr>
              <p:nvPr/>
            </p:nvSpPr>
            <p:spPr bwMode="auto">
              <a:xfrm flipV="1">
                <a:off x="1988" y="2220"/>
                <a:ext cx="163" cy="59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59" name="Line 2494"/>
              <p:cNvSpPr>
                <a:spLocks noChangeShapeType="1"/>
              </p:cNvSpPr>
              <p:nvPr/>
            </p:nvSpPr>
            <p:spPr bwMode="auto">
              <a:xfrm flipV="1">
                <a:off x="2016" y="2236"/>
                <a:ext cx="134" cy="53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60" name="Line 2495"/>
              <p:cNvSpPr>
                <a:spLocks noChangeShapeType="1"/>
              </p:cNvSpPr>
              <p:nvPr/>
            </p:nvSpPr>
            <p:spPr bwMode="auto">
              <a:xfrm flipV="1">
                <a:off x="2016" y="2253"/>
                <a:ext cx="134" cy="55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61" name="Line 2496"/>
              <p:cNvSpPr>
                <a:spLocks noChangeShapeType="1"/>
              </p:cNvSpPr>
              <p:nvPr/>
            </p:nvSpPr>
            <p:spPr bwMode="auto">
              <a:xfrm flipV="1">
                <a:off x="2016" y="2268"/>
                <a:ext cx="135" cy="57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62" name="Line 2497"/>
              <p:cNvSpPr>
                <a:spLocks noChangeShapeType="1"/>
              </p:cNvSpPr>
              <p:nvPr/>
            </p:nvSpPr>
            <p:spPr bwMode="auto">
              <a:xfrm flipV="1">
                <a:off x="2016" y="2284"/>
                <a:ext cx="135" cy="60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63" name="Line 2498"/>
              <p:cNvSpPr>
                <a:spLocks noChangeShapeType="1"/>
              </p:cNvSpPr>
              <p:nvPr/>
            </p:nvSpPr>
            <p:spPr bwMode="auto">
              <a:xfrm flipV="1">
                <a:off x="2016" y="2203"/>
                <a:ext cx="134" cy="46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64" name="Line 2499"/>
              <p:cNvSpPr>
                <a:spLocks noChangeShapeType="1"/>
              </p:cNvSpPr>
              <p:nvPr/>
            </p:nvSpPr>
            <p:spPr bwMode="auto">
              <a:xfrm flipV="1">
                <a:off x="2017" y="2185"/>
                <a:ext cx="133" cy="42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65" name="Line 2500"/>
              <p:cNvSpPr>
                <a:spLocks noChangeShapeType="1"/>
              </p:cNvSpPr>
              <p:nvPr/>
            </p:nvSpPr>
            <p:spPr bwMode="auto">
              <a:xfrm flipV="1">
                <a:off x="2016" y="2166"/>
                <a:ext cx="134" cy="40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66" name="Line 2501"/>
              <p:cNvSpPr>
                <a:spLocks noChangeShapeType="1"/>
              </p:cNvSpPr>
              <p:nvPr/>
            </p:nvSpPr>
            <p:spPr bwMode="auto">
              <a:xfrm flipH="1">
                <a:off x="2016" y="2192"/>
                <a:ext cx="1" cy="167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081" name="Group 2502"/>
            <p:cNvGrpSpPr>
              <a:grpSpLocks/>
            </p:cNvGrpSpPr>
            <p:nvPr/>
          </p:nvGrpSpPr>
          <p:grpSpPr bwMode="auto">
            <a:xfrm>
              <a:off x="1488" y="1682"/>
              <a:ext cx="535" cy="494"/>
              <a:chOff x="1488" y="1682"/>
              <a:chExt cx="535" cy="494"/>
            </a:xfrm>
          </p:grpSpPr>
          <p:grpSp>
            <p:nvGrpSpPr>
              <p:cNvPr id="16141" name="Group 2503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6143" name="Group 2504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sp>
                <p:nvSpPr>
                  <p:cNvPr id="16154" name="Freeform 2505"/>
                  <p:cNvSpPr>
                    <a:spLocks/>
                  </p:cNvSpPr>
                  <p:nvPr/>
                </p:nvSpPr>
                <p:spPr bwMode="auto">
                  <a:xfrm>
                    <a:off x="1488" y="1682"/>
                    <a:ext cx="534" cy="494"/>
                  </a:xfrm>
                  <a:custGeom>
                    <a:avLst/>
                    <a:gdLst>
                      <a:gd name="T0" fmla="*/ 2 w 1603"/>
                      <a:gd name="T1" fmla="*/ 0 h 1484"/>
                      <a:gd name="T2" fmla="*/ 3 w 1603"/>
                      <a:gd name="T3" fmla="*/ 0 h 1484"/>
                      <a:gd name="T4" fmla="*/ 6 w 1603"/>
                      <a:gd name="T5" fmla="*/ 0 h 1484"/>
                      <a:gd name="T6" fmla="*/ 8 w 1603"/>
                      <a:gd name="T7" fmla="*/ 0 h 1484"/>
                      <a:gd name="T8" fmla="*/ 11 w 1603"/>
                      <a:gd name="T9" fmla="*/ 0 h 1484"/>
                      <a:gd name="T10" fmla="*/ 13 w 1603"/>
                      <a:gd name="T11" fmla="*/ 0 h 1484"/>
                      <a:gd name="T12" fmla="*/ 16 w 1603"/>
                      <a:gd name="T13" fmla="*/ 0 h 1484"/>
                      <a:gd name="T14" fmla="*/ 19 w 1603"/>
                      <a:gd name="T15" fmla="*/ 0 h 1484"/>
                      <a:gd name="T16" fmla="*/ 19 w 1603"/>
                      <a:gd name="T17" fmla="*/ 0 h 1484"/>
                      <a:gd name="T18" fmla="*/ 20 w 1603"/>
                      <a:gd name="T19" fmla="*/ 0 h 1484"/>
                      <a:gd name="T20" fmla="*/ 20 w 1603"/>
                      <a:gd name="T21" fmla="*/ 0 h 1484"/>
                      <a:gd name="T22" fmla="*/ 20 w 1603"/>
                      <a:gd name="T23" fmla="*/ 1 h 1484"/>
                      <a:gd name="T24" fmla="*/ 20 w 1603"/>
                      <a:gd name="T25" fmla="*/ 1 h 1484"/>
                      <a:gd name="T26" fmla="*/ 19 w 1603"/>
                      <a:gd name="T27" fmla="*/ 18 h 1484"/>
                      <a:gd name="T28" fmla="*/ 19 w 1603"/>
                      <a:gd name="T29" fmla="*/ 18 h 1484"/>
                      <a:gd name="T30" fmla="*/ 19 w 1603"/>
                      <a:gd name="T31" fmla="*/ 18 h 1484"/>
                      <a:gd name="T32" fmla="*/ 12 w 1603"/>
                      <a:gd name="T33" fmla="*/ 18 h 1484"/>
                      <a:gd name="T34" fmla="*/ 6 w 1603"/>
                      <a:gd name="T35" fmla="*/ 17 h 1484"/>
                      <a:gd name="T36" fmla="*/ 0 w 1603"/>
                      <a:gd name="T37" fmla="*/ 17 h 1484"/>
                      <a:gd name="T38" fmla="*/ 0 w 1603"/>
                      <a:gd name="T39" fmla="*/ 17 h 1484"/>
                      <a:gd name="T40" fmla="*/ 1 w 1603"/>
                      <a:gd name="T41" fmla="*/ 1 h 1484"/>
                      <a:gd name="T42" fmla="*/ 2 w 1603"/>
                      <a:gd name="T43" fmla="*/ 0 h 148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03"/>
                      <a:gd name="T67" fmla="*/ 0 h 1484"/>
                      <a:gd name="T68" fmla="*/ 1603 w 1603"/>
                      <a:gd name="T69" fmla="*/ 1484 h 148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03" h="1484">
                        <a:moveTo>
                          <a:pt x="128" y="25"/>
                        </a:moveTo>
                        <a:lnTo>
                          <a:pt x="266" y="18"/>
                        </a:lnTo>
                        <a:lnTo>
                          <a:pt x="452" y="5"/>
                        </a:lnTo>
                        <a:lnTo>
                          <a:pt x="646" y="0"/>
                        </a:lnTo>
                        <a:lnTo>
                          <a:pt x="874" y="0"/>
                        </a:lnTo>
                        <a:lnTo>
                          <a:pt x="1034" y="3"/>
                        </a:lnTo>
                        <a:lnTo>
                          <a:pt x="1279" y="11"/>
                        </a:lnTo>
                        <a:lnTo>
                          <a:pt x="1517" y="24"/>
                        </a:lnTo>
                        <a:lnTo>
                          <a:pt x="1573" y="26"/>
                        </a:lnTo>
                        <a:lnTo>
                          <a:pt x="1586" y="31"/>
                        </a:lnTo>
                        <a:lnTo>
                          <a:pt x="1594" y="38"/>
                        </a:lnTo>
                        <a:lnTo>
                          <a:pt x="1602" y="49"/>
                        </a:lnTo>
                        <a:lnTo>
                          <a:pt x="1603" y="61"/>
                        </a:lnTo>
                        <a:lnTo>
                          <a:pt x="1543" y="1456"/>
                        </a:lnTo>
                        <a:lnTo>
                          <a:pt x="1536" y="1478"/>
                        </a:lnTo>
                        <a:lnTo>
                          <a:pt x="1517" y="1484"/>
                        </a:lnTo>
                        <a:lnTo>
                          <a:pt x="999" y="1449"/>
                        </a:lnTo>
                        <a:lnTo>
                          <a:pt x="491" y="1413"/>
                        </a:lnTo>
                        <a:lnTo>
                          <a:pt x="24" y="1379"/>
                        </a:lnTo>
                        <a:lnTo>
                          <a:pt x="0" y="1343"/>
                        </a:lnTo>
                        <a:lnTo>
                          <a:pt x="72" y="70"/>
                        </a:lnTo>
                        <a:lnTo>
                          <a:pt x="128" y="2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55" name="Arc 2506"/>
                  <p:cNvSpPr>
                    <a:spLocks/>
                  </p:cNvSpPr>
                  <p:nvPr/>
                </p:nvSpPr>
                <p:spPr bwMode="auto">
                  <a:xfrm>
                    <a:off x="2009" y="1690"/>
                    <a:ext cx="14" cy="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56" name="Arc 2507"/>
                  <p:cNvSpPr>
                    <a:spLocks/>
                  </p:cNvSpPr>
                  <p:nvPr/>
                </p:nvSpPr>
                <p:spPr bwMode="auto">
                  <a:xfrm>
                    <a:off x="1511" y="1690"/>
                    <a:ext cx="27" cy="20"/>
                  </a:xfrm>
                  <a:custGeom>
                    <a:avLst/>
                    <a:gdLst>
                      <a:gd name="T0" fmla="*/ 0 w 21600"/>
                      <a:gd name="T1" fmla="*/ 0 h 21585"/>
                      <a:gd name="T2" fmla="*/ 0 w 21600"/>
                      <a:gd name="T3" fmla="*/ 0 h 21585"/>
                      <a:gd name="T4" fmla="*/ 0 w 21600"/>
                      <a:gd name="T5" fmla="*/ 0 h 2158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85"/>
                      <a:gd name="T11" fmla="*/ 21600 w 21600"/>
                      <a:gd name="T12" fmla="*/ 21585 h 215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85" fill="none" extrusionOk="0">
                        <a:moveTo>
                          <a:pt x="0" y="21585"/>
                        </a:moveTo>
                        <a:cubicBezTo>
                          <a:pt x="0" y="9972"/>
                          <a:pt x="9181" y="438"/>
                          <a:pt x="20785" y="0"/>
                        </a:cubicBezTo>
                      </a:path>
                      <a:path w="21600" h="21585" stroke="0" extrusionOk="0">
                        <a:moveTo>
                          <a:pt x="0" y="21585"/>
                        </a:moveTo>
                        <a:cubicBezTo>
                          <a:pt x="0" y="9972"/>
                          <a:pt x="9181" y="438"/>
                          <a:pt x="20785" y="0"/>
                        </a:cubicBezTo>
                        <a:lnTo>
                          <a:pt x="21600" y="21585"/>
                        </a:lnTo>
                        <a:lnTo>
                          <a:pt x="0" y="2158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57" name="Arc 2508"/>
                  <p:cNvSpPr>
                    <a:spLocks/>
                  </p:cNvSpPr>
                  <p:nvPr/>
                </p:nvSpPr>
                <p:spPr bwMode="auto">
                  <a:xfrm>
                    <a:off x="1488" y="2128"/>
                    <a:ext cx="11" cy="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21600" h="21600" stroke="0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144" name="Group 2509"/>
                <p:cNvGrpSpPr>
                  <a:grpSpLocks/>
                </p:cNvGrpSpPr>
                <p:nvPr/>
              </p:nvGrpSpPr>
              <p:grpSpPr bwMode="auto">
                <a:xfrm>
                  <a:off x="1544" y="1758"/>
                  <a:ext cx="406" cy="337"/>
                  <a:chOff x="1544" y="1758"/>
                  <a:chExt cx="406" cy="337"/>
                </a:xfrm>
              </p:grpSpPr>
              <p:grpSp>
                <p:nvGrpSpPr>
                  <p:cNvPr id="16145" name="Group 2510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sp>
                  <p:nvSpPr>
                    <p:cNvPr id="16150" name="Freeform 2511"/>
                    <p:cNvSpPr>
                      <a:spLocks/>
                    </p:cNvSpPr>
                    <p:nvPr/>
                  </p:nvSpPr>
                  <p:spPr bwMode="auto">
                    <a:xfrm>
                      <a:off x="1560" y="1758"/>
                      <a:ext cx="389" cy="7"/>
                    </a:xfrm>
                    <a:custGeom>
                      <a:avLst/>
                      <a:gdLst>
                        <a:gd name="T0" fmla="*/ 0 w 1167"/>
                        <a:gd name="T1" fmla="*/ 0 h 21"/>
                        <a:gd name="T2" fmla="*/ 14 w 1167"/>
                        <a:gd name="T3" fmla="*/ 0 h 21"/>
                        <a:gd name="T4" fmla="*/ 14 w 1167"/>
                        <a:gd name="T5" fmla="*/ 0 h 21"/>
                        <a:gd name="T6" fmla="*/ 0 w 1167"/>
                        <a:gd name="T7" fmla="*/ 0 h 21"/>
                        <a:gd name="T8" fmla="*/ 0 w 1167"/>
                        <a:gd name="T9" fmla="*/ 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7"/>
                        <a:gd name="T16" fmla="*/ 0 h 21"/>
                        <a:gd name="T17" fmla="*/ 1167 w 1167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7" h="21">
                          <a:moveTo>
                            <a:pt x="0" y="0"/>
                          </a:moveTo>
                          <a:lnTo>
                            <a:pt x="1167" y="1"/>
                          </a:lnTo>
                          <a:lnTo>
                            <a:pt x="1141" y="21"/>
                          </a:lnTo>
                          <a:lnTo>
                            <a:pt x="25" y="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151" name="Freeform 2512"/>
                    <p:cNvSpPr>
                      <a:spLocks/>
                    </p:cNvSpPr>
                    <p:nvPr/>
                  </p:nvSpPr>
                  <p:spPr bwMode="auto">
                    <a:xfrm>
                      <a:off x="1925" y="1758"/>
                      <a:ext cx="25" cy="337"/>
                    </a:xfrm>
                    <a:custGeom>
                      <a:avLst/>
                      <a:gdLst>
                        <a:gd name="T0" fmla="*/ 1 w 75"/>
                        <a:gd name="T1" fmla="*/ 0 h 1010"/>
                        <a:gd name="T2" fmla="*/ 1 w 75"/>
                        <a:gd name="T3" fmla="*/ 0 h 1010"/>
                        <a:gd name="T4" fmla="*/ 1 w 75"/>
                        <a:gd name="T5" fmla="*/ 7 h 1010"/>
                        <a:gd name="T6" fmla="*/ 0 w 75"/>
                        <a:gd name="T7" fmla="*/ 12 h 1010"/>
                        <a:gd name="T8" fmla="*/ 0 w 75"/>
                        <a:gd name="T9" fmla="*/ 12 h 1010"/>
                        <a:gd name="T10" fmla="*/ 1 w 75"/>
                        <a:gd name="T11" fmla="*/ 0 h 10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5"/>
                        <a:gd name="T19" fmla="*/ 0 h 1010"/>
                        <a:gd name="T20" fmla="*/ 75 w 75"/>
                        <a:gd name="T21" fmla="*/ 1010 h 10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5" h="1010">
                          <a:moveTo>
                            <a:pt x="47" y="20"/>
                          </a:moveTo>
                          <a:lnTo>
                            <a:pt x="75" y="0"/>
                          </a:lnTo>
                          <a:lnTo>
                            <a:pt x="48" y="548"/>
                          </a:lnTo>
                          <a:lnTo>
                            <a:pt x="25" y="1010"/>
                          </a:lnTo>
                          <a:lnTo>
                            <a:pt x="0" y="981"/>
                          </a:lnTo>
                          <a:lnTo>
                            <a:pt x="47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152" name="Freeform 2513"/>
                    <p:cNvSpPr>
                      <a:spLocks/>
                    </p:cNvSpPr>
                    <p:nvPr/>
                  </p:nvSpPr>
                  <p:spPr bwMode="auto">
                    <a:xfrm>
                      <a:off x="1544" y="2067"/>
                      <a:ext cx="389" cy="28"/>
                    </a:xfrm>
                    <a:custGeom>
                      <a:avLst/>
                      <a:gdLst>
                        <a:gd name="T0" fmla="*/ 0 w 1169"/>
                        <a:gd name="T1" fmla="*/ 0 h 83"/>
                        <a:gd name="T2" fmla="*/ 0 w 1169"/>
                        <a:gd name="T3" fmla="*/ 0 h 83"/>
                        <a:gd name="T4" fmla="*/ 14 w 1169"/>
                        <a:gd name="T5" fmla="*/ 1 h 83"/>
                        <a:gd name="T6" fmla="*/ 14 w 1169"/>
                        <a:gd name="T7" fmla="*/ 1 h 83"/>
                        <a:gd name="T8" fmla="*/ 0 w 1169"/>
                        <a:gd name="T9" fmla="*/ 0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9"/>
                        <a:gd name="T16" fmla="*/ 0 h 83"/>
                        <a:gd name="T17" fmla="*/ 1169 w 1169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9" h="83">
                          <a:moveTo>
                            <a:pt x="28" y="0"/>
                          </a:moveTo>
                          <a:lnTo>
                            <a:pt x="0" y="26"/>
                          </a:lnTo>
                          <a:lnTo>
                            <a:pt x="1169" y="83"/>
                          </a:lnTo>
                          <a:lnTo>
                            <a:pt x="1144" y="55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153" name="Freeform 2514"/>
                    <p:cNvSpPr>
                      <a:spLocks/>
                    </p:cNvSpPr>
                    <p:nvPr/>
                  </p:nvSpPr>
                  <p:spPr bwMode="auto">
                    <a:xfrm>
                      <a:off x="1544" y="1758"/>
                      <a:ext cx="24" cy="318"/>
                    </a:xfrm>
                    <a:custGeom>
                      <a:avLst/>
                      <a:gdLst>
                        <a:gd name="T0" fmla="*/ 1 w 74"/>
                        <a:gd name="T1" fmla="*/ 0 h 952"/>
                        <a:gd name="T2" fmla="*/ 1 w 74"/>
                        <a:gd name="T3" fmla="*/ 0 h 952"/>
                        <a:gd name="T4" fmla="*/ 0 w 74"/>
                        <a:gd name="T5" fmla="*/ 11 h 952"/>
                        <a:gd name="T6" fmla="*/ 0 w 74"/>
                        <a:gd name="T7" fmla="*/ 12 h 952"/>
                        <a:gd name="T8" fmla="*/ 1 w 74"/>
                        <a:gd name="T9" fmla="*/ 0 h 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4"/>
                        <a:gd name="T16" fmla="*/ 0 h 952"/>
                        <a:gd name="T17" fmla="*/ 74 w 74"/>
                        <a:gd name="T18" fmla="*/ 952 h 9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4" h="952">
                          <a:moveTo>
                            <a:pt x="49" y="0"/>
                          </a:moveTo>
                          <a:lnTo>
                            <a:pt x="74" y="20"/>
                          </a:lnTo>
                          <a:lnTo>
                            <a:pt x="28" y="926"/>
                          </a:lnTo>
                          <a:lnTo>
                            <a:pt x="0" y="952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146" name="Group 2515"/>
                  <p:cNvGrpSpPr>
                    <a:grpSpLocks/>
                  </p:cNvGrpSpPr>
                  <p:nvPr/>
                </p:nvGrpSpPr>
                <p:grpSpPr bwMode="auto">
                  <a:xfrm>
                    <a:off x="1552" y="1765"/>
                    <a:ext cx="388" cy="320"/>
                    <a:chOff x="1552" y="1765"/>
                    <a:chExt cx="388" cy="320"/>
                  </a:xfrm>
                </p:grpSpPr>
                <p:sp>
                  <p:nvSpPr>
                    <p:cNvPr id="16147" name="Freeform 2516"/>
                    <p:cNvSpPr>
                      <a:spLocks/>
                    </p:cNvSpPr>
                    <p:nvPr/>
                  </p:nvSpPr>
                  <p:spPr bwMode="auto">
                    <a:xfrm>
                      <a:off x="1552" y="1765"/>
                      <a:ext cx="388" cy="320"/>
                    </a:xfrm>
                    <a:custGeom>
                      <a:avLst/>
                      <a:gdLst>
                        <a:gd name="T0" fmla="*/ 1 w 1164"/>
                        <a:gd name="T1" fmla="*/ 0 h 961"/>
                        <a:gd name="T2" fmla="*/ 14 w 1164"/>
                        <a:gd name="T3" fmla="*/ 0 h 961"/>
                        <a:gd name="T4" fmla="*/ 14 w 1164"/>
                        <a:gd name="T5" fmla="*/ 12 h 961"/>
                        <a:gd name="T6" fmla="*/ 0 w 1164"/>
                        <a:gd name="T7" fmla="*/ 11 h 961"/>
                        <a:gd name="T8" fmla="*/ 1 w 1164"/>
                        <a:gd name="T9" fmla="*/ 0 h 96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4"/>
                        <a:gd name="T16" fmla="*/ 0 h 961"/>
                        <a:gd name="T17" fmla="*/ 1164 w 1164"/>
                        <a:gd name="T18" fmla="*/ 961 h 96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4" h="961">
                          <a:moveTo>
                            <a:pt x="48" y="0"/>
                          </a:moveTo>
                          <a:lnTo>
                            <a:pt x="1164" y="0"/>
                          </a:lnTo>
                          <a:lnTo>
                            <a:pt x="1118" y="961"/>
                          </a:lnTo>
                          <a:lnTo>
                            <a:pt x="0" y="906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148" name="Freeform 2517"/>
                    <p:cNvSpPr>
                      <a:spLocks/>
                    </p:cNvSpPr>
                    <p:nvPr/>
                  </p:nvSpPr>
                  <p:spPr bwMode="auto">
                    <a:xfrm>
                      <a:off x="1566" y="1778"/>
                      <a:ext cx="361" cy="296"/>
                    </a:xfrm>
                    <a:custGeom>
                      <a:avLst/>
                      <a:gdLst>
                        <a:gd name="T0" fmla="*/ 0 w 1085"/>
                        <a:gd name="T1" fmla="*/ 0 h 888"/>
                        <a:gd name="T2" fmla="*/ 13 w 1085"/>
                        <a:gd name="T3" fmla="*/ 0 h 888"/>
                        <a:gd name="T4" fmla="*/ 13 w 1085"/>
                        <a:gd name="T5" fmla="*/ 11 h 888"/>
                        <a:gd name="T6" fmla="*/ 0 w 1085"/>
                        <a:gd name="T7" fmla="*/ 10 h 888"/>
                        <a:gd name="T8" fmla="*/ 0 w 1085"/>
                        <a:gd name="T9" fmla="*/ 0 h 8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85"/>
                        <a:gd name="T16" fmla="*/ 0 h 888"/>
                        <a:gd name="T17" fmla="*/ 1085 w 1085"/>
                        <a:gd name="T18" fmla="*/ 888 h 8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85" h="888">
                          <a:moveTo>
                            <a:pt x="40" y="1"/>
                          </a:moveTo>
                          <a:lnTo>
                            <a:pt x="1085" y="0"/>
                          </a:lnTo>
                          <a:lnTo>
                            <a:pt x="1040" y="888"/>
                          </a:lnTo>
                          <a:lnTo>
                            <a:pt x="0" y="843"/>
                          </a:lnTo>
                          <a:lnTo>
                            <a:pt x="40" y="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149" name="Freeform 2518"/>
                    <p:cNvSpPr>
                      <a:spLocks/>
                    </p:cNvSpPr>
                    <p:nvPr/>
                  </p:nvSpPr>
                  <p:spPr bwMode="auto">
                    <a:xfrm>
                      <a:off x="1572" y="1795"/>
                      <a:ext cx="341" cy="267"/>
                    </a:xfrm>
                    <a:custGeom>
                      <a:avLst/>
                      <a:gdLst>
                        <a:gd name="T0" fmla="*/ 0 w 1023"/>
                        <a:gd name="T1" fmla="*/ 0 h 801"/>
                        <a:gd name="T2" fmla="*/ 13 w 1023"/>
                        <a:gd name="T3" fmla="*/ 0 h 801"/>
                        <a:gd name="T4" fmla="*/ 12 w 1023"/>
                        <a:gd name="T5" fmla="*/ 10 h 801"/>
                        <a:gd name="T6" fmla="*/ 0 w 1023"/>
                        <a:gd name="T7" fmla="*/ 9 h 801"/>
                        <a:gd name="T8" fmla="*/ 0 w 1023"/>
                        <a:gd name="T9" fmla="*/ 0 h 80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23"/>
                        <a:gd name="T16" fmla="*/ 0 h 801"/>
                        <a:gd name="T17" fmla="*/ 1023 w 1023"/>
                        <a:gd name="T18" fmla="*/ 801 h 80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23" h="801">
                          <a:moveTo>
                            <a:pt x="37" y="0"/>
                          </a:moveTo>
                          <a:lnTo>
                            <a:pt x="1023" y="0"/>
                          </a:lnTo>
                          <a:lnTo>
                            <a:pt x="982" y="801"/>
                          </a:lnTo>
                          <a:lnTo>
                            <a:pt x="0" y="761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6142" name="Freeform 2519"/>
              <p:cNvSpPr>
                <a:spLocks/>
              </p:cNvSpPr>
              <p:nvPr/>
            </p:nvSpPr>
            <p:spPr bwMode="auto">
              <a:xfrm>
                <a:off x="1917" y="2136"/>
                <a:ext cx="22" cy="8"/>
              </a:xfrm>
              <a:custGeom>
                <a:avLst/>
                <a:gdLst>
                  <a:gd name="T0" fmla="*/ 0 w 67"/>
                  <a:gd name="T1" fmla="*/ 0 h 23"/>
                  <a:gd name="T2" fmla="*/ 1 w 67"/>
                  <a:gd name="T3" fmla="*/ 0 h 23"/>
                  <a:gd name="T4" fmla="*/ 1 w 67"/>
                  <a:gd name="T5" fmla="*/ 0 h 23"/>
                  <a:gd name="T6" fmla="*/ 0 w 67"/>
                  <a:gd name="T7" fmla="*/ 0 h 23"/>
                  <a:gd name="T8" fmla="*/ 0 w 6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23"/>
                  <a:gd name="T17" fmla="*/ 67 w 6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23">
                    <a:moveTo>
                      <a:pt x="0" y="0"/>
                    </a:moveTo>
                    <a:lnTo>
                      <a:pt x="67" y="1"/>
                    </a:lnTo>
                    <a:lnTo>
                      <a:pt x="67" y="23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082" name="Group 2520"/>
            <p:cNvGrpSpPr>
              <a:grpSpLocks/>
            </p:cNvGrpSpPr>
            <p:nvPr/>
          </p:nvGrpSpPr>
          <p:grpSpPr bwMode="auto">
            <a:xfrm>
              <a:off x="1279" y="2333"/>
              <a:ext cx="756" cy="171"/>
              <a:chOff x="1279" y="2333"/>
              <a:chExt cx="756" cy="171"/>
            </a:xfrm>
          </p:grpSpPr>
          <p:sp>
            <p:nvSpPr>
              <p:cNvPr id="16083" name="Freeform 2521"/>
              <p:cNvSpPr>
                <a:spLocks/>
              </p:cNvSpPr>
              <p:nvPr/>
            </p:nvSpPr>
            <p:spPr bwMode="auto">
              <a:xfrm>
                <a:off x="1800" y="2384"/>
                <a:ext cx="181" cy="75"/>
              </a:xfrm>
              <a:custGeom>
                <a:avLst/>
                <a:gdLst>
                  <a:gd name="T0" fmla="*/ 3 w 545"/>
                  <a:gd name="T1" fmla="*/ 0 h 225"/>
                  <a:gd name="T2" fmla="*/ 1 w 545"/>
                  <a:gd name="T3" fmla="*/ 2 h 225"/>
                  <a:gd name="T4" fmla="*/ 0 w 545"/>
                  <a:gd name="T5" fmla="*/ 2 h 225"/>
                  <a:gd name="T6" fmla="*/ 4 w 545"/>
                  <a:gd name="T7" fmla="*/ 3 h 225"/>
                  <a:gd name="T8" fmla="*/ 5 w 545"/>
                  <a:gd name="T9" fmla="*/ 2 h 225"/>
                  <a:gd name="T10" fmla="*/ 7 w 545"/>
                  <a:gd name="T11" fmla="*/ 0 h 225"/>
                  <a:gd name="T12" fmla="*/ 3 w 545"/>
                  <a:gd name="T13" fmla="*/ 0 h 2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5"/>
                  <a:gd name="T22" fmla="*/ 0 h 225"/>
                  <a:gd name="T23" fmla="*/ 545 w 545"/>
                  <a:gd name="T24" fmla="*/ 225 h 2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5" h="225">
                    <a:moveTo>
                      <a:pt x="210" y="0"/>
                    </a:moveTo>
                    <a:lnTo>
                      <a:pt x="83" y="131"/>
                    </a:lnTo>
                    <a:lnTo>
                      <a:pt x="0" y="188"/>
                    </a:lnTo>
                    <a:lnTo>
                      <a:pt x="357" y="225"/>
                    </a:lnTo>
                    <a:lnTo>
                      <a:pt x="439" y="154"/>
                    </a:lnTo>
                    <a:lnTo>
                      <a:pt x="545" y="3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084" name="Group 2522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6085" name="Freeform 2523"/>
                <p:cNvSpPr>
                  <a:spLocks/>
                </p:cNvSpPr>
                <p:nvPr/>
              </p:nvSpPr>
              <p:spPr bwMode="auto">
                <a:xfrm>
                  <a:off x="1279" y="2400"/>
                  <a:ext cx="668" cy="104"/>
                </a:xfrm>
                <a:custGeom>
                  <a:avLst/>
                  <a:gdLst>
                    <a:gd name="T0" fmla="*/ 0 w 2005"/>
                    <a:gd name="T1" fmla="*/ 0 h 310"/>
                    <a:gd name="T2" fmla="*/ 0 w 2005"/>
                    <a:gd name="T3" fmla="*/ 1 h 310"/>
                    <a:gd name="T4" fmla="*/ 25 w 2005"/>
                    <a:gd name="T5" fmla="*/ 4 h 310"/>
                    <a:gd name="T6" fmla="*/ 25 w 2005"/>
                    <a:gd name="T7" fmla="*/ 3 h 310"/>
                    <a:gd name="T8" fmla="*/ 0 w 2005"/>
                    <a:gd name="T9" fmla="*/ 0 h 3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5"/>
                    <a:gd name="T16" fmla="*/ 0 h 310"/>
                    <a:gd name="T17" fmla="*/ 2005 w 2005"/>
                    <a:gd name="T18" fmla="*/ 310 h 3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5" h="31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2005" y="310"/>
                      </a:lnTo>
                      <a:lnTo>
                        <a:pt x="2004" y="2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86" name="Freeform 2524"/>
                <p:cNvSpPr>
                  <a:spLocks/>
                </p:cNvSpPr>
                <p:nvPr/>
              </p:nvSpPr>
              <p:spPr bwMode="auto">
                <a:xfrm>
                  <a:off x="1947" y="2386"/>
                  <a:ext cx="88" cy="118"/>
                </a:xfrm>
                <a:custGeom>
                  <a:avLst/>
                  <a:gdLst>
                    <a:gd name="T0" fmla="*/ 0 w 264"/>
                    <a:gd name="T1" fmla="*/ 3 h 353"/>
                    <a:gd name="T2" fmla="*/ 0 w 264"/>
                    <a:gd name="T3" fmla="*/ 4 h 353"/>
                    <a:gd name="T4" fmla="*/ 1 w 264"/>
                    <a:gd name="T5" fmla="*/ 3 h 353"/>
                    <a:gd name="T6" fmla="*/ 2 w 264"/>
                    <a:gd name="T7" fmla="*/ 3 h 353"/>
                    <a:gd name="T8" fmla="*/ 3 w 264"/>
                    <a:gd name="T9" fmla="*/ 1 h 353"/>
                    <a:gd name="T10" fmla="*/ 3 w 264"/>
                    <a:gd name="T11" fmla="*/ 0 h 353"/>
                    <a:gd name="T12" fmla="*/ 2 w 264"/>
                    <a:gd name="T13" fmla="*/ 2 h 353"/>
                    <a:gd name="T14" fmla="*/ 0 w 264"/>
                    <a:gd name="T15" fmla="*/ 3 h 3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4"/>
                    <a:gd name="T25" fmla="*/ 0 h 353"/>
                    <a:gd name="T26" fmla="*/ 264 w 264"/>
                    <a:gd name="T27" fmla="*/ 353 h 3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4" h="353">
                      <a:moveTo>
                        <a:pt x="0" y="273"/>
                      </a:moveTo>
                      <a:lnTo>
                        <a:pt x="0" y="353"/>
                      </a:lnTo>
                      <a:lnTo>
                        <a:pt x="115" y="272"/>
                      </a:lnTo>
                      <a:lnTo>
                        <a:pt x="161" y="224"/>
                      </a:lnTo>
                      <a:lnTo>
                        <a:pt x="264" y="100"/>
                      </a:lnTo>
                      <a:lnTo>
                        <a:pt x="264" y="0"/>
                      </a:lnTo>
                      <a:lnTo>
                        <a:pt x="130" y="168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87" name="Line 2525"/>
                <p:cNvSpPr>
                  <a:spLocks noChangeShapeType="1"/>
                </p:cNvSpPr>
                <p:nvPr/>
              </p:nvSpPr>
              <p:spPr bwMode="auto">
                <a:xfrm>
                  <a:off x="1280" y="2409"/>
                  <a:ext cx="668" cy="75"/>
                </a:xfrm>
                <a:prstGeom prst="line">
                  <a:avLst/>
                </a:prstGeom>
                <a:noFill/>
                <a:ln w="476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088" name="Group 2526"/>
                <p:cNvGrpSpPr>
                  <a:grpSpLocks/>
                </p:cNvGrpSpPr>
                <p:nvPr/>
              </p:nvGrpSpPr>
              <p:grpSpPr bwMode="auto">
                <a:xfrm>
                  <a:off x="1323" y="2333"/>
                  <a:ext cx="643" cy="127"/>
                  <a:chOff x="1323" y="2333"/>
                  <a:chExt cx="643" cy="127"/>
                </a:xfrm>
              </p:grpSpPr>
              <p:sp>
                <p:nvSpPr>
                  <p:cNvPr id="16092" name="Freeform 2527"/>
                  <p:cNvSpPr>
                    <a:spLocks/>
                  </p:cNvSpPr>
                  <p:nvPr/>
                </p:nvSpPr>
                <p:spPr bwMode="auto">
                  <a:xfrm>
                    <a:off x="1323" y="2338"/>
                    <a:ext cx="494" cy="102"/>
                  </a:xfrm>
                  <a:custGeom>
                    <a:avLst/>
                    <a:gdLst>
                      <a:gd name="T0" fmla="*/ 3 w 1484"/>
                      <a:gd name="T1" fmla="*/ 0 h 308"/>
                      <a:gd name="T2" fmla="*/ 1 w 1484"/>
                      <a:gd name="T3" fmla="*/ 2 h 308"/>
                      <a:gd name="T4" fmla="*/ 0 w 1484"/>
                      <a:gd name="T5" fmla="*/ 2 h 308"/>
                      <a:gd name="T6" fmla="*/ 15 w 1484"/>
                      <a:gd name="T7" fmla="*/ 4 h 308"/>
                      <a:gd name="T8" fmla="*/ 17 w 1484"/>
                      <a:gd name="T9" fmla="*/ 3 h 308"/>
                      <a:gd name="T10" fmla="*/ 18 w 1484"/>
                      <a:gd name="T11" fmla="*/ 2 h 308"/>
                      <a:gd name="T12" fmla="*/ 3 w 1484"/>
                      <a:gd name="T13" fmla="*/ 0 h 3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4"/>
                      <a:gd name="T22" fmla="*/ 0 h 308"/>
                      <a:gd name="T23" fmla="*/ 1484 w 1484"/>
                      <a:gd name="T24" fmla="*/ 308 h 3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4" h="308">
                        <a:moveTo>
                          <a:pt x="255" y="0"/>
                        </a:moveTo>
                        <a:lnTo>
                          <a:pt x="79" y="135"/>
                        </a:lnTo>
                        <a:lnTo>
                          <a:pt x="0" y="177"/>
                        </a:lnTo>
                        <a:lnTo>
                          <a:pt x="1259" y="308"/>
                        </a:lnTo>
                        <a:lnTo>
                          <a:pt x="1349" y="248"/>
                        </a:lnTo>
                        <a:lnTo>
                          <a:pt x="1484" y="124"/>
                        </a:lnTo>
                        <a:lnTo>
                          <a:pt x="25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093" name="Group 2528"/>
                  <p:cNvGrpSpPr>
                    <a:grpSpLocks/>
                  </p:cNvGrpSpPr>
                  <p:nvPr/>
                </p:nvGrpSpPr>
                <p:grpSpPr bwMode="auto">
                  <a:xfrm>
                    <a:off x="1335" y="2333"/>
                    <a:ext cx="631" cy="127"/>
                    <a:chOff x="1335" y="2333"/>
                    <a:chExt cx="631" cy="127"/>
                  </a:xfrm>
                </p:grpSpPr>
                <p:grpSp>
                  <p:nvGrpSpPr>
                    <p:cNvPr id="16094" name="Group 25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2333"/>
                      <a:ext cx="461" cy="105"/>
                      <a:chOff x="1345" y="2333"/>
                      <a:chExt cx="461" cy="105"/>
                    </a:xfrm>
                  </p:grpSpPr>
                  <p:grpSp>
                    <p:nvGrpSpPr>
                      <p:cNvPr id="16108" name="Group 25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96" cy="70"/>
                        <a:chOff x="1345" y="2333"/>
                        <a:chExt cx="96" cy="70"/>
                      </a:xfrm>
                    </p:grpSpPr>
                    <p:sp>
                      <p:nvSpPr>
                        <p:cNvPr id="16139" name="Line 25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45" y="2387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40" name="Line 25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6" y="233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09" name="Group 25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3" y="2336"/>
                        <a:ext cx="96" cy="71"/>
                        <a:chOff x="1383" y="2336"/>
                        <a:chExt cx="96" cy="71"/>
                      </a:xfrm>
                    </p:grpSpPr>
                    <p:sp>
                      <p:nvSpPr>
                        <p:cNvPr id="16137" name="Line 25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3" y="2390"/>
                          <a:ext cx="31" cy="1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38" name="Line 25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14" y="2336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10" name="Group 25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1" y="2339"/>
                        <a:ext cx="97" cy="70"/>
                        <a:chOff x="1421" y="2339"/>
                        <a:chExt cx="97" cy="70"/>
                      </a:xfrm>
                    </p:grpSpPr>
                    <p:sp>
                      <p:nvSpPr>
                        <p:cNvPr id="16135" name="Line 25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21" y="2393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36" name="Line 25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3" y="2339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11" name="Group 25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57" y="2344"/>
                        <a:ext cx="96" cy="70"/>
                        <a:chOff x="1457" y="2344"/>
                        <a:chExt cx="96" cy="70"/>
                      </a:xfrm>
                    </p:grpSpPr>
                    <p:sp>
                      <p:nvSpPr>
                        <p:cNvPr id="16133" name="Line 25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7" y="2398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34" name="Line 25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8" y="2344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12" name="Group 25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96" y="2346"/>
                        <a:ext cx="96" cy="71"/>
                        <a:chOff x="1496" y="2346"/>
                        <a:chExt cx="96" cy="71"/>
                      </a:xfrm>
                    </p:grpSpPr>
                    <p:sp>
                      <p:nvSpPr>
                        <p:cNvPr id="16131" name="Line 25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96" y="2400"/>
                          <a:ext cx="31" cy="1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32" name="Line 25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27" y="2346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13" name="Group 25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2" y="2349"/>
                        <a:ext cx="96" cy="70"/>
                        <a:chOff x="1532" y="2349"/>
                        <a:chExt cx="96" cy="70"/>
                      </a:xfrm>
                    </p:grpSpPr>
                    <p:sp>
                      <p:nvSpPr>
                        <p:cNvPr id="16129" name="Line 25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32" y="2403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30" name="Line 25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63" y="2349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14" name="Group 25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8" y="2353"/>
                        <a:ext cx="97" cy="70"/>
                        <a:chOff x="1568" y="2353"/>
                        <a:chExt cx="97" cy="70"/>
                      </a:xfrm>
                    </p:grpSpPr>
                    <p:sp>
                      <p:nvSpPr>
                        <p:cNvPr id="16127" name="Line 25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68" y="2407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28" name="Line 25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00" y="235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15" name="Group 25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2358"/>
                        <a:ext cx="96" cy="70"/>
                        <a:chOff x="1602" y="2358"/>
                        <a:chExt cx="96" cy="70"/>
                      </a:xfrm>
                    </p:grpSpPr>
                    <p:sp>
                      <p:nvSpPr>
                        <p:cNvPr id="16125" name="Line 25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02" y="2412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26" name="Line 25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3" y="2358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16" name="Group 25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8" y="2363"/>
                        <a:ext cx="97" cy="70"/>
                        <a:chOff x="1638" y="2363"/>
                        <a:chExt cx="97" cy="70"/>
                      </a:xfrm>
                    </p:grpSpPr>
                    <p:sp>
                      <p:nvSpPr>
                        <p:cNvPr id="16123" name="Line 25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8" y="2417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24" name="Line 25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70" y="236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17" name="Group 25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75" y="2365"/>
                        <a:ext cx="96" cy="70"/>
                        <a:chOff x="1675" y="2365"/>
                        <a:chExt cx="96" cy="70"/>
                      </a:xfrm>
                    </p:grpSpPr>
                    <p:sp>
                      <p:nvSpPr>
                        <p:cNvPr id="16121" name="Line 25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75" y="2419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22" name="Line 25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06" y="2365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18" name="Group 25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0" y="2368"/>
                        <a:ext cx="96" cy="70"/>
                        <a:chOff x="1710" y="2368"/>
                        <a:chExt cx="96" cy="70"/>
                      </a:xfrm>
                    </p:grpSpPr>
                    <p:sp>
                      <p:nvSpPr>
                        <p:cNvPr id="16119" name="Line 25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10" y="2422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20" name="Line 25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1" y="2368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6095" name="Group 25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2" y="2379"/>
                      <a:ext cx="139" cy="81"/>
                      <a:chOff x="1822" y="2379"/>
                      <a:chExt cx="139" cy="81"/>
                    </a:xfrm>
                  </p:grpSpPr>
                  <p:grpSp>
                    <p:nvGrpSpPr>
                      <p:cNvPr id="16099" name="Group 25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0" y="2384"/>
                        <a:ext cx="81" cy="76"/>
                        <a:chOff x="1880" y="2384"/>
                        <a:chExt cx="81" cy="76"/>
                      </a:xfrm>
                    </p:grpSpPr>
                    <p:sp>
                      <p:nvSpPr>
                        <p:cNvPr id="16106" name="Line 25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80" y="2440"/>
                          <a:ext cx="27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07" name="Line 25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07" y="2384"/>
                          <a:ext cx="54" cy="5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00" name="Group 25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1" y="2380"/>
                        <a:ext cx="83" cy="78"/>
                        <a:chOff x="1851" y="2380"/>
                        <a:chExt cx="83" cy="78"/>
                      </a:xfrm>
                    </p:grpSpPr>
                    <p:sp>
                      <p:nvSpPr>
                        <p:cNvPr id="16104" name="Line 25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51" y="2438"/>
                          <a:ext cx="28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05" name="Line 25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79" y="2380"/>
                          <a:ext cx="55" cy="5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101" name="Group 25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80" cy="75"/>
                        <a:chOff x="1822" y="2379"/>
                        <a:chExt cx="80" cy="75"/>
                      </a:xfrm>
                    </p:grpSpPr>
                    <p:sp>
                      <p:nvSpPr>
                        <p:cNvPr id="16102" name="Line 25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22" y="2434"/>
                          <a:ext cx="28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103" name="Line 25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50" y="2379"/>
                          <a:ext cx="52" cy="5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6096" name="Line 25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9" y="2354"/>
                      <a:ext cx="587" cy="56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097" name="Line 25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58" y="2369"/>
                      <a:ext cx="598" cy="5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098" name="Line 25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5" y="2384"/>
                      <a:ext cx="605" cy="63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6089" name="Group 2576"/>
                <p:cNvGrpSpPr>
                  <a:grpSpLocks/>
                </p:cNvGrpSpPr>
                <p:nvPr/>
              </p:nvGrpSpPr>
              <p:grpSpPr bwMode="auto">
                <a:xfrm>
                  <a:off x="1947" y="2396"/>
                  <a:ext cx="87" cy="89"/>
                  <a:chOff x="1947" y="2396"/>
                  <a:chExt cx="87" cy="89"/>
                </a:xfrm>
              </p:grpSpPr>
              <p:sp>
                <p:nvSpPr>
                  <p:cNvPr id="16090" name="Line 25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7" y="2447"/>
                    <a:ext cx="45" cy="38"/>
                  </a:xfrm>
                  <a:prstGeom prst="line">
                    <a:avLst/>
                  </a:prstGeom>
                  <a:noFill/>
                  <a:ln w="4763">
                    <a:solidFill>
                      <a:srgbClr val="3F3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91" name="Line 25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3" y="2396"/>
                    <a:ext cx="41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3F3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5372" name="Group 2579"/>
          <p:cNvGrpSpPr>
            <a:grpSpLocks/>
          </p:cNvGrpSpPr>
          <p:nvPr/>
        </p:nvGrpSpPr>
        <p:grpSpPr bwMode="auto">
          <a:xfrm>
            <a:off x="6069013" y="4040188"/>
            <a:ext cx="2057400" cy="1295400"/>
            <a:chOff x="144" y="1344"/>
            <a:chExt cx="1296" cy="816"/>
          </a:xfrm>
        </p:grpSpPr>
        <p:sp>
          <p:nvSpPr>
            <p:cNvPr id="15531" name="Oval 2580"/>
            <p:cNvSpPr>
              <a:spLocks noChangeArrowheads="1"/>
            </p:cNvSpPr>
            <p:nvPr/>
          </p:nvSpPr>
          <p:spPr bwMode="auto">
            <a:xfrm>
              <a:off x="336" y="1536"/>
              <a:ext cx="912" cy="4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5532" name="Group 2581"/>
            <p:cNvGrpSpPr>
              <a:grpSpLocks/>
            </p:cNvGrpSpPr>
            <p:nvPr/>
          </p:nvGrpSpPr>
          <p:grpSpPr bwMode="auto">
            <a:xfrm flipH="1">
              <a:off x="624" y="1344"/>
              <a:ext cx="384" cy="336"/>
              <a:chOff x="1213" y="1682"/>
              <a:chExt cx="939" cy="822"/>
            </a:xfrm>
          </p:grpSpPr>
          <p:sp>
            <p:nvSpPr>
              <p:cNvPr id="15938" name="Freeform 2582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939" name="Group 2583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6065" name="Freeform 2584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66" name="Freeform 2585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067" name="Group 2586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6068" name="Line 2587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69" name="Line 2588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70" name="Line 2589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71" name="Line 2590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5940" name="Group 2591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6063" name="Freeform 2592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64" name="Freeform 2593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941" name="Group 2594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6033" name="Group 2595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6037" name="Freeform 2596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038" name="Group 2597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6039" name="Group 25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6041" name="Group 25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6051" name="Group 26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6057" name="Line 26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058" name="Line 26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059" name="Line 26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060" name="Line 26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061" name="Line 26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062" name="Line 26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6052" name="Line 26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53" name="Line 26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54" name="Line 26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55" name="Line 26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56" name="Line 26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6042" name="Group 26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6043" name="Line 26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44" name="Line 26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45" name="Line 26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46" name="Line 26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47" name="Line 26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48" name="Line 26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49" name="Line 26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050" name="Line 26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6040" name="Line 26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6034" name="Group 2622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6035" name="Freeform 2623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36" name="Arc 2624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942" name="Freeform 2625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43" name="Freeform 2626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44" name="Freeform 2627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45" name="Freeform 2628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946" name="Group 2629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6024" name="Line 2630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25" name="Line 2631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26" name="Line 2632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27" name="Line 2633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28" name="Line 2634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29" name="Line 2635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30" name="Line 2636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31" name="Line 2637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32" name="Line 2638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947" name="Group 2639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6007" name="Group 2640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6009" name="Group 2641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6020" name="Freeform 2642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021" name="Arc 2643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022" name="Arc 2644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023" name="Arc 2645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010" name="Group 2646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6011" name="Group 26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6016" name="Freeform 26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017" name="Freeform 26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018" name="Freeform 26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019" name="Freeform 26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6012" name="Group 26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6013" name="Freeform 26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014" name="Freeform 26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015" name="Freeform 26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6008" name="Freeform 2656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948" name="Group 2657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5949" name="Freeform 2658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950" name="Group 2659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5951" name="Freeform 2660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52" name="Freeform 2661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53" name="Line 2662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954" name="Group 2663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5958" name="Freeform 2664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5959" name="Group 26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5960" name="Group 26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5974" name="Group 26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6005" name="Line 26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006" name="Line 26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75" name="Group 2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6003" name="Line 26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004" name="Line 26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76" name="Group 26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6001" name="Line 26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002" name="Line 26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77" name="Group 26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5999" name="Line 26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6000" name="Line 26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78" name="Group 2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5997" name="Line 26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98" name="Line 26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79" name="Group 26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5995" name="Line 26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96" name="Line 26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80" name="Group 26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5993" name="Line 26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94" name="Line 26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81" name="Group 26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5991" name="Line 26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92" name="Line 26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82" name="Group 26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5989" name="Line 26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90" name="Line 26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83" name="Group 26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5987" name="Line 26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88" name="Line 26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84" name="Group 26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5985" name="Line 26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86" name="Line 26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5961" name="Group 27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5965" name="Group 27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5972" name="Line 27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73" name="Line 27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66" name="Group 2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5970" name="Line 27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71" name="Line 27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967" name="Group 27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5968" name="Line 27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69" name="Line 27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5962" name="Line 27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963" name="Line 27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964" name="Line 27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5955" name="Group 2713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5956" name="Line 27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957" name="Line 27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5533" name="Group 2716"/>
            <p:cNvGrpSpPr>
              <a:grpSpLocks/>
            </p:cNvGrpSpPr>
            <p:nvPr/>
          </p:nvGrpSpPr>
          <p:grpSpPr bwMode="auto">
            <a:xfrm flipH="1">
              <a:off x="144" y="1584"/>
              <a:ext cx="384" cy="336"/>
              <a:chOff x="1213" y="1682"/>
              <a:chExt cx="939" cy="822"/>
            </a:xfrm>
          </p:grpSpPr>
          <p:sp>
            <p:nvSpPr>
              <p:cNvPr id="15804" name="Freeform 2717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805" name="Group 2718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5931" name="Freeform 2719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932" name="Freeform 2720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933" name="Group 2721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5934" name="Line 2722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35" name="Line 2723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36" name="Line 2724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37" name="Line 2725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5806" name="Group 2726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5929" name="Freeform 2727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930" name="Freeform 2728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807" name="Group 2729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5899" name="Group 2730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5903" name="Freeform 2731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904" name="Group 2732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5905" name="Group 27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5907" name="Group 27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5917" name="Group 27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5923" name="Line 27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24" name="Line 27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25" name="Line 27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26" name="Line 27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27" name="Line 27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928" name="Line 27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5918" name="Line 27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19" name="Line 27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20" name="Line 27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21" name="Line 27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22" name="Line 27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908" name="Group 27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5909" name="Line 27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10" name="Line 27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11" name="Line 27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12" name="Line 27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13" name="Line 27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14" name="Line 27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15" name="Line 27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916" name="Line 27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5906" name="Line 27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5900" name="Group 2757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5901" name="Freeform 2758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02" name="Arc 2759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808" name="Freeform 2760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09" name="Freeform 2761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10" name="Freeform 2762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11" name="Freeform 2763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812" name="Group 2764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5890" name="Line 2765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91" name="Line 2766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92" name="Line 2767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93" name="Line 2768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94" name="Line 2769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95" name="Line 2770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96" name="Line 2771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97" name="Line 2772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98" name="Line 2773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813" name="Group 2774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5873" name="Group 2775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5875" name="Group 2776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5886" name="Freeform 2777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87" name="Arc 2778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88" name="Arc 2779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89" name="Arc 2780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5876" name="Group 2781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5877" name="Group 2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5882" name="Freeform 2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883" name="Freeform 27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884" name="Freeform 27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885" name="Freeform 27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5878" name="Group 27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5879" name="Freeform 27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880" name="Freeform 27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881" name="Freeform 27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5874" name="Freeform 2791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814" name="Group 2792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5815" name="Freeform 2793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816" name="Group 2794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5817" name="Freeform 2795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18" name="Freeform 2796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19" name="Line 2797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820" name="Group 2798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5824" name="Freeform 2799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5825" name="Group 2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5826" name="Group 28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5840" name="Group 28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5871" name="Line 28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72" name="Line 28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41" name="Group 28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5869" name="Line 28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70" name="Line 28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42" name="Group 28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5867" name="Line 28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68" name="Line 28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43" name="Group 28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5865" name="Line 28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66" name="Line 28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44" name="Group 28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5863" name="Line 28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64" name="Line 28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45" name="Group 28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5861" name="Line 28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62" name="Line 28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46" name="Group 28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5859" name="Line 28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60" name="Line 28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47" name="Group 28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5857" name="Line 28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58" name="Line 28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48" name="Group 28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5855" name="Line 28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56" name="Line 28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49" name="Group 28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5853" name="Line 28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54" name="Line 28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50" name="Group 28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5851" name="Line 28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52" name="Line 28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5827" name="Group 28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5831" name="Group 28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5838" name="Line 28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39" name="Line 28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32" name="Group 28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5836" name="Line 28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37" name="Line 28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833" name="Group 28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5834" name="Line 28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835" name="Line 28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5828" name="Line 28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829" name="Line 28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830" name="Line 28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5821" name="Group 2848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5822" name="Line 28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23" name="Line 28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5534" name="Group 2851"/>
            <p:cNvGrpSpPr>
              <a:grpSpLocks/>
            </p:cNvGrpSpPr>
            <p:nvPr/>
          </p:nvGrpSpPr>
          <p:grpSpPr bwMode="auto">
            <a:xfrm flipH="1">
              <a:off x="624" y="1824"/>
              <a:ext cx="384" cy="336"/>
              <a:chOff x="1213" y="1682"/>
              <a:chExt cx="939" cy="822"/>
            </a:xfrm>
          </p:grpSpPr>
          <p:sp>
            <p:nvSpPr>
              <p:cNvPr id="15670" name="Freeform 2852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671" name="Group 2853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5797" name="Freeform 2854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98" name="Freeform 2855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799" name="Group 2856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5800" name="Line 2857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01" name="Line 2858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02" name="Line 2859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03" name="Line 2860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5672" name="Group 2861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5795" name="Freeform 2862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96" name="Freeform 2863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673" name="Group 2864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5765" name="Group 2865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5769" name="Freeform 2866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770" name="Group 2867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5771" name="Group 28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5773" name="Group 28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5783" name="Group 28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5789" name="Line 28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90" name="Line 28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91" name="Line 28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92" name="Line 28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93" name="Line 28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94" name="Line 28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5784" name="Line 28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85" name="Line 28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86" name="Line 28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87" name="Line 28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88" name="Line 28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774" name="Group 28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5775" name="Line 28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76" name="Line 28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77" name="Line 28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78" name="Line 28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79" name="Line 28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80" name="Line 28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81" name="Line 28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782" name="Line 28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5772" name="Line 28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5766" name="Group 2892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5767" name="Freeform 2893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68" name="Arc 2894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674" name="Freeform 2895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75" name="Freeform 2896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76" name="Freeform 2897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77" name="Freeform 2898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678" name="Group 2899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5756" name="Line 2900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57" name="Line 2901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58" name="Line 2902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59" name="Line 2903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60" name="Line 2904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61" name="Line 2905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62" name="Line 2906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63" name="Line 2907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64" name="Line 2908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679" name="Group 2909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5739" name="Group 2910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5741" name="Group 2911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5752" name="Freeform 2912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753" name="Arc 2913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754" name="Arc 2914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755" name="Arc 2915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5742" name="Group 2916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5743" name="Group 29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5748" name="Freeform 29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749" name="Freeform 29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750" name="Freeform 29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751" name="Freeform 29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5744" name="Group 29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5745" name="Freeform 29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746" name="Freeform 29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747" name="Freeform 29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5740" name="Freeform 2926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680" name="Group 2927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5681" name="Freeform 2928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682" name="Group 2929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5683" name="Freeform 2930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84" name="Freeform 2931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85" name="Line 2932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686" name="Group 2933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5690" name="Freeform 2934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5691" name="Group 29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5692" name="Group 29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5706" name="Group 29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5737" name="Line 29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38" name="Line 29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07" name="Group 29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5735" name="Line 29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36" name="Line 29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08" name="Group 29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5733" name="Line 29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34" name="Line 29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09" name="Group 29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5731" name="Line 29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32" name="Line 29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10" name="Group 29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5729" name="Line 29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30" name="Line 29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11" name="Group 29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5727" name="Line 29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28" name="Line 29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12" name="Group 29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5725" name="Line 29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26" name="Line 29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13" name="Group 29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5723" name="Line 29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24" name="Line 29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14" name="Group 29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5721" name="Line 29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22" name="Line 29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15" name="Group 29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5719" name="Line 29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20" name="Line 29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716" name="Group 29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5717" name="Line 29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18" name="Line 29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5693" name="Group 29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5697" name="Group 29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5704" name="Line 29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05" name="Line 29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698" name="Group 29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5702" name="Line 29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03" name="Line 29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699" name="Group 29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5700" name="Line 29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701" name="Line 29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5694" name="Line 29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695" name="Line 29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696" name="Line 29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5687" name="Group 2983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5688" name="Line 29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689" name="Line 29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5535" name="Group 2986"/>
            <p:cNvGrpSpPr>
              <a:grpSpLocks/>
            </p:cNvGrpSpPr>
            <p:nvPr/>
          </p:nvGrpSpPr>
          <p:grpSpPr bwMode="auto">
            <a:xfrm flipH="1">
              <a:off x="1056" y="1632"/>
              <a:ext cx="384" cy="336"/>
              <a:chOff x="1213" y="1682"/>
              <a:chExt cx="939" cy="822"/>
            </a:xfrm>
          </p:grpSpPr>
          <p:sp>
            <p:nvSpPr>
              <p:cNvPr id="15536" name="Freeform 2987"/>
              <p:cNvSpPr>
                <a:spLocks/>
              </p:cNvSpPr>
              <p:nvPr/>
            </p:nvSpPr>
            <p:spPr bwMode="auto">
              <a:xfrm>
                <a:off x="1213" y="2326"/>
                <a:ext cx="105" cy="62"/>
              </a:xfrm>
              <a:custGeom>
                <a:avLst/>
                <a:gdLst>
                  <a:gd name="T0" fmla="*/ 4 w 315"/>
                  <a:gd name="T1" fmla="*/ 0 h 188"/>
                  <a:gd name="T2" fmla="*/ 3 w 315"/>
                  <a:gd name="T3" fmla="*/ 0 h 188"/>
                  <a:gd name="T4" fmla="*/ 2 w 315"/>
                  <a:gd name="T5" fmla="*/ 0 h 188"/>
                  <a:gd name="T6" fmla="*/ 2 w 315"/>
                  <a:gd name="T7" fmla="*/ 0 h 188"/>
                  <a:gd name="T8" fmla="*/ 1 w 315"/>
                  <a:gd name="T9" fmla="*/ 0 h 188"/>
                  <a:gd name="T10" fmla="*/ 1 w 315"/>
                  <a:gd name="T11" fmla="*/ 0 h 188"/>
                  <a:gd name="T12" fmla="*/ 1 w 315"/>
                  <a:gd name="T13" fmla="*/ 0 h 188"/>
                  <a:gd name="T14" fmla="*/ 0 w 315"/>
                  <a:gd name="T15" fmla="*/ 1 h 188"/>
                  <a:gd name="T16" fmla="*/ 0 w 315"/>
                  <a:gd name="T17" fmla="*/ 1 h 188"/>
                  <a:gd name="T18" fmla="*/ 0 w 315"/>
                  <a:gd name="T19" fmla="*/ 1 h 188"/>
                  <a:gd name="T20" fmla="*/ 0 w 315"/>
                  <a:gd name="T21" fmla="*/ 1 h 188"/>
                  <a:gd name="T22" fmla="*/ 0 w 315"/>
                  <a:gd name="T23" fmla="*/ 1 h 188"/>
                  <a:gd name="T24" fmla="*/ 0 w 315"/>
                  <a:gd name="T25" fmla="*/ 1 h 188"/>
                  <a:gd name="T26" fmla="*/ 0 w 315"/>
                  <a:gd name="T27" fmla="*/ 1 h 188"/>
                  <a:gd name="T28" fmla="*/ 1 w 315"/>
                  <a:gd name="T29" fmla="*/ 2 h 188"/>
                  <a:gd name="T30" fmla="*/ 1 w 315"/>
                  <a:gd name="T31" fmla="*/ 2 h 188"/>
                  <a:gd name="T32" fmla="*/ 1 w 315"/>
                  <a:gd name="T33" fmla="*/ 1 h 188"/>
                  <a:gd name="T34" fmla="*/ 2 w 315"/>
                  <a:gd name="T35" fmla="*/ 1 h 188"/>
                  <a:gd name="T36" fmla="*/ 2 w 315"/>
                  <a:gd name="T37" fmla="*/ 1 h 188"/>
                  <a:gd name="T38" fmla="*/ 2 w 315"/>
                  <a:gd name="T39" fmla="*/ 2 h 188"/>
                  <a:gd name="T40" fmla="*/ 3 w 315"/>
                  <a:gd name="T41" fmla="*/ 2 h 188"/>
                  <a:gd name="T42" fmla="*/ 3 w 315"/>
                  <a:gd name="T43" fmla="*/ 2 h 188"/>
                  <a:gd name="T44" fmla="*/ 4 w 315"/>
                  <a:gd name="T45" fmla="*/ 2 h 188"/>
                  <a:gd name="T46" fmla="*/ 4 w 315"/>
                  <a:gd name="T47" fmla="*/ 2 h 188"/>
                  <a:gd name="T48" fmla="*/ 4 w 315"/>
                  <a:gd name="T49" fmla="*/ 2 h 1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5"/>
                  <a:gd name="T76" fmla="*/ 0 h 188"/>
                  <a:gd name="T77" fmla="*/ 315 w 315"/>
                  <a:gd name="T78" fmla="*/ 188 h 1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5" h="188">
                    <a:moveTo>
                      <a:pt x="309" y="0"/>
                    </a:moveTo>
                    <a:lnTo>
                      <a:pt x="238" y="0"/>
                    </a:lnTo>
                    <a:lnTo>
                      <a:pt x="196" y="5"/>
                    </a:lnTo>
                    <a:lnTo>
                      <a:pt x="157" y="11"/>
                    </a:lnTo>
                    <a:lnTo>
                      <a:pt x="110" y="20"/>
                    </a:lnTo>
                    <a:lnTo>
                      <a:pt x="72" y="30"/>
                    </a:lnTo>
                    <a:lnTo>
                      <a:pt x="47" y="39"/>
                    </a:lnTo>
                    <a:lnTo>
                      <a:pt x="30" y="49"/>
                    </a:lnTo>
                    <a:lnTo>
                      <a:pt x="16" y="59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1" y="100"/>
                    </a:lnTo>
                    <a:lnTo>
                      <a:pt x="10" y="113"/>
                    </a:lnTo>
                    <a:lnTo>
                      <a:pt x="21" y="120"/>
                    </a:lnTo>
                    <a:lnTo>
                      <a:pt x="44" y="124"/>
                    </a:lnTo>
                    <a:lnTo>
                      <a:pt x="70" y="124"/>
                    </a:lnTo>
                    <a:lnTo>
                      <a:pt x="97" y="121"/>
                    </a:lnTo>
                    <a:lnTo>
                      <a:pt x="132" y="118"/>
                    </a:lnTo>
                    <a:lnTo>
                      <a:pt x="166" y="120"/>
                    </a:lnTo>
                    <a:lnTo>
                      <a:pt x="190" y="124"/>
                    </a:lnTo>
                    <a:lnTo>
                      <a:pt x="215" y="130"/>
                    </a:lnTo>
                    <a:lnTo>
                      <a:pt x="241" y="141"/>
                    </a:lnTo>
                    <a:lnTo>
                      <a:pt x="315" y="188"/>
                    </a:lnTo>
                    <a:lnTo>
                      <a:pt x="311" y="188"/>
                    </a:lnTo>
                    <a:lnTo>
                      <a:pt x="313" y="184"/>
                    </a:lnTo>
                  </a:path>
                </a:pathLst>
              </a:custGeom>
              <a:noFill/>
              <a:ln w="20638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537" name="Group 2988"/>
              <p:cNvGrpSpPr>
                <a:grpSpLocks/>
              </p:cNvGrpSpPr>
              <p:nvPr/>
            </p:nvGrpSpPr>
            <p:grpSpPr bwMode="auto">
              <a:xfrm>
                <a:off x="1303" y="2149"/>
                <a:ext cx="846" cy="290"/>
                <a:chOff x="1303" y="2149"/>
                <a:chExt cx="846" cy="290"/>
              </a:xfrm>
            </p:grpSpPr>
            <p:sp>
              <p:nvSpPr>
                <p:cNvPr id="15663" name="Freeform 2989"/>
                <p:cNvSpPr>
                  <a:spLocks/>
                </p:cNvSpPr>
                <p:nvPr/>
              </p:nvSpPr>
              <p:spPr bwMode="auto">
                <a:xfrm>
                  <a:off x="1309" y="2295"/>
                  <a:ext cx="840" cy="144"/>
                </a:xfrm>
                <a:custGeom>
                  <a:avLst/>
                  <a:gdLst>
                    <a:gd name="T0" fmla="*/ 0 w 2521"/>
                    <a:gd name="T1" fmla="*/ 0 h 434"/>
                    <a:gd name="T2" fmla="*/ 0 w 2521"/>
                    <a:gd name="T3" fmla="*/ 3 h 434"/>
                    <a:gd name="T4" fmla="*/ 25 w 2521"/>
                    <a:gd name="T5" fmla="*/ 5 h 434"/>
                    <a:gd name="T6" fmla="*/ 31 w 2521"/>
                    <a:gd name="T7" fmla="*/ 2 h 434"/>
                    <a:gd name="T8" fmla="*/ 31 w 2521"/>
                    <a:gd name="T9" fmla="*/ 0 h 434"/>
                    <a:gd name="T10" fmla="*/ 25 w 2521"/>
                    <a:gd name="T11" fmla="*/ 3 h 434"/>
                    <a:gd name="T12" fmla="*/ 0 w 2521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1"/>
                    <a:gd name="T22" fmla="*/ 0 h 434"/>
                    <a:gd name="T23" fmla="*/ 2521 w 2521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1" h="434">
                      <a:moveTo>
                        <a:pt x="0" y="27"/>
                      </a:moveTo>
                      <a:lnTo>
                        <a:pt x="0" y="218"/>
                      </a:lnTo>
                      <a:lnTo>
                        <a:pt x="2047" y="434"/>
                      </a:lnTo>
                      <a:lnTo>
                        <a:pt x="2521" y="169"/>
                      </a:lnTo>
                      <a:lnTo>
                        <a:pt x="2521" y="0"/>
                      </a:lnTo>
                      <a:lnTo>
                        <a:pt x="2029" y="22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64" name="Freeform 2990"/>
                <p:cNvSpPr>
                  <a:spLocks/>
                </p:cNvSpPr>
                <p:nvPr/>
              </p:nvSpPr>
              <p:spPr bwMode="auto">
                <a:xfrm>
                  <a:off x="1303" y="2149"/>
                  <a:ext cx="685" cy="224"/>
                </a:xfrm>
                <a:custGeom>
                  <a:avLst/>
                  <a:gdLst>
                    <a:gd name="T0" fmla="*/ 0 w 2056"/>
                    <a:gd name="T1" fmla="*/ 0 h 670"/>
                    <a:gd name="T2" fmla="*/ 25 w 2056"/>
                    <a:gd name="T3" fmla="*/ 2 h 670"/>
                    <a:gd name="T4" fmla="*/ 25 w 2056"/>
                    <a:gd name="T5" fmla="*/ 8 h 670"/>
                    <a:gd name="T6" fmla="*/ 0 w 2056"/>
                    <a:gd name="T7" fmla="*/ 6 h 670"/>
                    <a:gd name="T8" fmla="*/ 0 w 2056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6"/>
                    <a:gd name="T16" fmla="*/ 0 h 670"/>
                    <a:gd name="T17" fmla="*/ 2056 w 2056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6" h="670">
                      <a:moveTo>
                        <a:pt x="0" y="0"/>
                      </a:moveTo>
                      <a:lnTo>
                        <a:pt x="2056" y="147"/>
                      </a:lnTo>
                      <a:lnTo>
                        <a:pt x="2056" y="670"/>
                      </a:lnTo>
                      <a:lnTo>
                        <a:pt x="0" y="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665" name="Group 2991"/>
                <p:cNvGrpSpPr>
                  <a:grpSpLocks/>
                </p:cNvGrpSpPr>
                <p:nvPr/>
              </p:nvGrpSpPr>
              <p:grpSpPr bwMode="auto">
                <a:xfrm>
                  <a:off x="1305" y="2190"/>
                  <a:ext cx="684" cy="89"/>
                  <a:chOff x="1305" y="2190"/>
                  <a:chExt cx="684" cy="89"/>
                </a:xfrm>
              </p:grpSpPr>
              <p:sp>
                <p:nvSpPr>
                  <p:cNvPr id="15666" name="Line 2992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190"/>
                    <a:ext cx="683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67" name="Line 2993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231"/>
                    <a:ext cx="143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68" name="Line 2994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19"/>
                    <a:ext cx="144" cy="1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69" name="Line 2995"/>
                  <p:cNvSpPr>
                    <a:spLocks noChangeShapeType="1"/>
                  </p:cNvSpPr>
                  <p:nvPr/>
                </p:nvSpPr>
                <p:spPr bwMode="auto">
                  <a:xfrm>
                    <a:off x="1305" y="2219"/>
                    <a:ext cx="684" cy="6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5538" name="Group 2996"/>
              <p:cNvGrpSpPr>
                <a:grpSpLocks/>
              </p:cNvGrpSpPr>
              <p:nvPr/>
            </p:nvGrpSpPr>
            <p:grpSpPr bwMode="auto">
              <a:xfrm>
                <a:off x="1303" y="2119"/>
                <a:ext cx="848" cy="79"/>
                <a:chOff x="1303" y="2119"/>
                <a:chExt cx="848" cy="79"/>
              </a:xfrm>
            </p:grpSpPr>
            <p:sp>
              <p:nvSpPr>
                <p:cNvPr id="15661" name="Freeform 2997"/>
                <p:cNvSpPr>
                  <a:spLocks/>
                </p:cNvSpPr>
                <p:nvPr/>
              </p:nvSpPr>
              <p:spPr bwMode="auto">
                <a:xfrm>
                  <a:off x="1303" y="2119"/>
                  <a:ext cx="848" cy="79"/>
                </a:xfrm>
                <a:custGeom>
                  <a:avLst/>
                  <a:gdLst>
                    <a:gd name="T0" fmla="*/ 0 w 2545"/>
                    <a:gd name="T1" fmla="*/ 1 h 239"/>
                    <a:gd name="T2" fmla="*/ 25 w 2545"/>
                    <a:gd name="T3" fmla="*/ 3 h 239"/>
                    <a:gd name="T4" fmla="*/ 31 w 2545"/>
                    <a:gd name="T5" fmla="*/ 1 h 239"/>
                    <a:gd name="T6" fmla="*/ 29 w 2545"/>
                    <a:gd name="T7" fmla="*/ 1 h 239"/>
                    <a:gd name="T8" fmla="*/ 10 w 2545"/>
                    <a:gd name="T9" fmla="*/ 0 h 239"/>
                    <a:gd name="T10" fmla="*/ 0 w 2545"/>
                    <a:gd name="T11" fmla="*/ 1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45"/>
                    <a:gd name="T19" fmla="*/ 0 h 239"/>
                    <a:gd name="T20" fmla="*/ 2545 w 254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45" h="239">
                      <a:moveTo>
                        <a:pt x="0" y="92"/>
                      </a:moveTo>
                      <a:lnTo>
                        <a:pt x="2055" y="239"/>
                      </a:lnTo>
                      <a:lnTo>
                        <a:pt x="2545" y="99"/>
                      </a:lnTo>
                      <a:lnTo>
                        <a:pt x="2372" y="80"/>
                      </a:lnTo>
                      <a:lnTo>
                        <a:pt x="783" y="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62" name="Freeform 2998"/>
                <p:cNvSpPr>
                  <a:spLocks/>
                </p:cNvSpPr>
                <p:nvPr/>
              </p:nvSpPr>
              <p:spPr bwMode="auto">
                <a:xfrm>
                  <a:off x="1496" y="2135"/>
                  <a:ext cx="624" cy="51"/>
                </a:xfrm>
                <a:custGeom>
                  <a:avLst/>
                  <a:gdLst>
                    <a:gd name="T0" fmla="*/ 2 w 1871"/>
                    <a:gd name="T1" fmla="*/ 0 h 153"/>
                    <a:gd name="T2" fmla="*/ 0 w 1871"/>
                    <a:gd name="T3" fmla="*/ 1 h 153"/>
                    <a:gd name="T4" fmla="*/ 19 w 1871"/>
                    <a:gd name="T5" fmla="*/ 2 h 153"/>
                    <a:gd name="T6" fmla="*/ 22 w 1871"/>
                    <a:gd name="T7" fmla="*/ 1 h 153"/>
                    <a:gd name="T8" fmla="*/ 21 w 1871"/>
                    <a:gd name="T9" fmla="*/ 1 h 153"/>
                    <a:gd name="T10" fmla="*/ 23 w 1871"/>
                    <a:gd name="T11" fmla="*/ 0 h 153"/>
                    <a:gd name="T12" fmla="*/ 22 w 1871"/>
                    <a:gd name="T13" fmla="*/ 0 h 153"/>
                    <a:gd name="T14" fmla="*/ 2 w 1871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1"/>
                    <a:gd name="T25" fmla="*/ 0 h 153"/>
                    <a:gd name="T26" fmla="*/ 1871 w 1871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1" h="153">
                      <a:moveTo>
                        <a:pt x="152" y="0"/>
                      </a:moveTo>
                      <a:lnTo>
                        <a:pt x="0" y="57"/>
                      </a:lnTo>
                      <a:lnTo>
                        <a:pt x="1509" y="153"/>
                      </a:lnTo>
                      <a:lnTo>
                        <a:pt x="1756" y="85"/>
                      </a:lnTo>
                      <a:lnTo>
                        <a:pt x="1736" y="75"/>
                      </a:lnTo>
                      <a:lnTo>
                        <a:pt x="1871" y="38"/>
                      </a:lnTo>
                      <a:lnTo>
                        <a:pt x="1787" y="3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539" name="Group 2999"/>
              <p:cNvGrpSpPr>
                <a:grpSpLocks/>
              </p:cNvGrpSpPr>
              <p:nvPr/>
            </p:nvGrpSpPr>
            <p:grpSpPr bwMode="auto">
              <a:xfrm>
                <a:off x="1995" y="1691"/>
                <a:ext cx="155" cy="485"/>
                <a:chOff x="1995" y="1691"/>
                <a:chExt cx="155" cy="485"/>
              </a:xfrm>
            </p:grpSpPr>
            <p:grpSp>
              <p:nvGrpSpPr>
                <p:cNvPr id="15631" name="Group 3000"/>
                <p:cNvGrpSpPr>
                  <a:grpSpLocks/>
                </p:cNvGrpSpPr>
                <p:nvPr/>
              </p:nvGrpSpPr>
              <p:grpSpPr bwMode="auto">
                <a:xfrm>
                  <a:off x="2055" y="1753"/>
                  <a:ext cx="95" cy="406"/>
                  <a:chOff x="2055" y="1753"/>
                  <a:chExt cx="95" cy="406"/>
                </a:xfrm>
              </p:grpSpPr>
              <p:sp>
                <p:nvSpPr>
                  <p:cNvPr id="15635" name="Freeform 3001"/>
                  <p:cNvSpPr>
                    <a:spLocks/>
                  </p:cNvSpPr>
                  <p:nvPr/>
                </p:nvSpPr>
                <p:spPr bwMode="auto">
                  <a:xfrm>
                    <a:off x="2055" y="1753"/>
                    <a:ext cx="95" cy="406"/>
                  </a:xfrm>
                  <a:custGeom>
                    <a:avLst/>
                    <a:gdLst>
                      <a:gd name="T0" fmla="*/ 0 w 283"/>
                      <a:gd name="T1" fmla="*/ 0 h 1217"/>
                      <a:gd name="T2" fmla="*/ 4 w 283"/>
                      <a:gd name="T3" fmla="*/ 1 h 1217"/>
                      <a:gd name="T4" fmla="*/ 3 w 283"/>
                      <a:gd name="T5" fmla="*/ 7 h 1217"/>
                      <a:gd name="T6" fmla="*/ 3 w 283"/>
                      <a:gd name="T7" fmla="*/ 14 h 1217"/>
                      <a:gd name="T8" fmla="*/ 0 w 283"/>
                      <a:gd name="T9" fmla="*/ 15 h 1217"/>
                      <a:gd name="T10" fmla="*/ 0 w 283"/>
                      <a:gd name="T11" fmla="*/ 0 h 12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3"/>
                      <a:gd name="T19" fmla="*/ 0 h 1217"/>
                      <a:gd name="T20" fmla="*/ 283 w 283"/>
                      <a:gd name="T21" fmla="*/ 1217 h 12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3" h="1217">
                        <a:moveTo>
                          <a:pt x="27" y="0"/>
                        </a:moveTo>
                        <a:lnTo>
                          <a:pt x="283" y="100"/>
                        </a:lnTo>
                        <a:lnTo>
                          <a:pt x="259" y="576"/>
                        </a:lnTo>
                        <a:lnTo>
                          <a:pt x="232" y="1147"/>
                        </a:lnTo>
                        <a:lnTo>
                          <a:pt x="0" y="1217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636" name="Group 3002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5637" name="Group 30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340"/>
                      <a:chOff x="2055" y="1771"/>
                      <a:chExt cx="93" cy="340"/>
                    </a:xfrm>
                  </p:grpSpPr>
                  <p:grpSp>
                    <p:nvGrpSpPr>
                      <p:cNvPr id="15639" name="Group 30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1771"/>
                        <a:ext cx="93" cy="203"/>
                        <a:chOff x="2055" y="1771"/>
                        <a:chExt cx="93" cy="203"/>
                      </a:xfrm>
                    </p:grpSpPr>
                    <p:grpSp>
                      <p:nvGrpSpPr>
                        <p:cNvPr id="15649" name="Group 30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2" y="1771"/>
                          <a:ext cx="86" cy="109"/>
                          <a:chOff x="2062" y="1771"/>
                          <a:chExt cx="86" cy="109"/>
                        </a:xfrm>
                      </p:grpSpPr>
                      <p:sp>
                        <p:nvSpPr>
                          <p:cNvPr id="15655" name="Line 30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5" y="1771"/>
                            <a:ext cx="83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656" name="Line 30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788"/>
                            <a:ext cx="84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657" name="Line 30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4" y="1806"/>
                            <a:ext cx="83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658" name="Line 30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3" y="1824"/>
                            <a:ext cx="83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659" name="Line 30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41"/>
                            <a:ext cx="83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660" name="Line 30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62" y="1859"/>
                            <a:ext cx="82" cy="2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5650" name="Line 30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895"/>
                          <a:ext cx="86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51" name="Line 30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12"/>
                          <a:ext cx="85" cy="1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52" name="Line 30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5" y="1930"/>
                          <a:ext cx="85" cy="1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53" name="Line 30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6" y="1949"/>
                          <a:ext cx="84" cy="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54" name="Line 30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67"/>
                          <a:ext cx="83" cy="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640" name="Group 30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6" y="1986"/>
                        <a:ext cx="82" cy="125"/>
                        <a:chOff x="2056" y="1986"/>
                        <a:chExt cx="82" cy="125"/>
                      </a:xfrm>
                    </p:grpSpPr>
                    <p:sp>
                      <p:nvSpPr>
                        <p:cNvPr id="15641" name="Line 30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1986"/>
                          <a:ext cx="81" cy="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42" name="Line 30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8" y="2003"/>
                          <a:ext cx="79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43" name="Line 30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7" y="2022"/>
                          <a:ext cx="79" cy="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44" name="Line 30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38"/>
                          <a:ext cx="79" cy="2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45" name="Line 30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54"/>
                          <a:ext cx="77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46" name="Line 30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070"/>
                          <a:ext cx="77" cy="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47" name="Line 30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6" y="2085"/>
                          <a:ext cx="77" cy="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648" name="Line 30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57" y="2101"/>
                          <a:ext cx="75" cy="1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5638" name="Line 30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0" y="1877"/>
                      <a:ext cx="83" cy="1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7F7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5632" name="Group 3027"/>
                <p:cNvGrpSpPr>
                  <a:grpSpLocks/>
                </p:cNvGrpSpPr>
                <p:nvPr/>
              </p:nvGrpSpPr>
              <p:grpSpPr bwMode="auto">
                <a:xfrm>
                  <a:off x="1995" y="1691"/>
                  <a:ext cx="83" cy="485"/>
                  <a:chOff x="1995" y="1691"/>
                  <a:chExt cx="83" cy="485"/>
                </a:xfrm>
              </p:grpSpPr>
              <p:sp>
                <p:nvSpPr>
                  <p:cNvPr id="15633" name="Freeform 3028"/>
                  <p:cNvSpPr>
                    <a:spLocks/>
                  </p:cNvSpPr>
                  <p:nvPr/>
                </p:nvSpPr>
                <p:spPr bwMode="auto">
                  <a:xfrm>
                    <a:off x="1995" y="1691"/>
                    <a:ext cx="82" cy="485"/>
                  </a:xfrm>
                  <a:custGeom>
                    <a:avLst/>
                    <a:gdLst>
                      <a:gd name="T0" fmla="*/ 1 w 247"/>
                      <a:gd name="T1" fmla="*/ 0 h 1454"/>
                      <a:gd name="T2" fmla="*/ 3 w 247"/>
                      <a:gd name="T3" fmla="*/ 1 h 1454"/>
                      <a:gd name="T4" fmla="*/ 3 w 247"/>
                      <a:gd name="T5" fmla="*/ 1 h 1454"/>
                      <a:gd name="T6" fmla="*/ 2 w 247"/>
                      <a:gd name="T7" fmla="*/ 17 h 1454"/>
                      <a:gd name="T8" fmla="*/ 2 w 247"/>
                      <a:gd name="T9" fmla="*/ 17 h 1454"/>
                      <a:gd name="T10" fmla="*/ 0 w 247"/>
                      <a:gd name="T11" fmla="*/ 18 h 1454"/>
                      <a:gd name="T12" fmla="*/ 0 w 247"/>
                      <a:gd name="T13" fmla="*/ 18 h 1454"/>
                      <a:gd name="T14" fmla="*/ 0 w 247"/>
                      <a:gd name="T15" fmla="*/ 17 h 1454"/>
                      <a:gd name="T16" fmla="*/ 1 w 247"/>
                      <a:gd name="T17" fmla="*/ 0 h 14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7"/>
                      <a:gd name="T28" fmla="*/ 0 h 1454"/>
                      <a:gd name="T29" fmla="*/ 247 w 247"/>
                      <a:gd name="T30" fmla="*/ 1454 h 14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7" h="1454">
                        <a:moveTo>
                          <a:pt x="58" y="0"/>
                        </a:moveTo>
                        <a:lnTo>
                          <a:pt x="234" y="75"/>
                        </a:lnTo>
                        <a:lnTo>
                          <a:pt x="247" y="91"/>
                        </a:lnTo>
                        <a:lnTo>
                          <a:pt x="195" y="1395"/>
                        </a:lnTo>
                        <a:lnTo>
                          <a:pt x="172" y="1411"/>
                        </a:lnTo>
                        <a:lnTo>
                          <a:pt x="0" y="1454"/>
                        </a:lnTo>
                        <a:lnTo>
                          <a:pt x="22" y="1430"/>
                        </a:lnTo>
                        <a:lnTo>
                          <a:pt x="23" y="1412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34" name="Arc 3029"/>
                  <p:cNvSpPr>
                    <a:spLocks/>
                  </p:cNvSpPr>
                  <p:nvPr/>
                </p:nvSpPr>
                <p:spPr bwMode="auto">
                  <a:xfrm>
                    <a:off x="2071" y="1716"/>
                    <a:ext cx="7" cy="10"/>
                  </a:xfrm>
                  <a:custGeom>
                    <a:avLst/>
                    <a:gdLst>
                      <a:gd name="T0" fmla="*/ 0 w 21464"/>
                      <a:gd name="T1" fmla="*/ 0 h 21600"/>
                      <a:gd name="T2" fmla="*/ 0 w 21464"/>
                      <a:gd name="T3" fmla="*/ 0 h 21600"/>
                      <a:gd name="T4" fmla="*/ 0 w 214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4"/>
                      <a:gd name="T10" fmla="*/ 0 h 21600"/>
                      <a:gd name="T11" fmla="*/ 21464 w 214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4" h="21600" fill="none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</a:path>
                      <a:path w="21464" h="21600" stroke="0" extrusionOk="0">
                        <a:moveTo>
                          <a:pt x="-1" y="0"/>
                        </a:moveTo>
                        <a:cubicBezTo>
                          <a:pt x="10992" y="0"/>
                          <a:pt x="20231" y="8255"/>
                          <a:pt x="21463" y="1917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540" name="Freeform 3030"/>
              <p:cNvSpPr>
                <a:spLocks/>
              </p:cNvSpPr>
              <p:nvPr/>
            </p:nvSpPr>
            <p:spPr bwMode="auto">
              <a:xfrm>
                <a:off x="1990" y="2291"/>
                <a:ext cx="159" cy="149"/>
              </a:xfrm>
              <a:custGeom>
                <a:avLst/>
                <a:gdLst>
                  <a:gd name="T0" fmla="*/ 0 w 478"/>
                  <a:gd name="T1" fmla="*/ 3 h 447"/>
                  <a:gd name="T2" fmla="*/ 6 w 478"/>
                  <a:gd name="T3" fmla="*/ 0 h 447"/>
                  <a:gd name="T4" fmla="*/ 6 w 478"/>
                  <a:gd name="T5" fmla="*/ 2 h 447"/>
                  <a:gd name="T6" fmla="*/ 0 w 478"/>
                  <a:gd name="T7" fmla="*/ 6 h 447"/>
                  <a:gd name="T8" fmla="*/ 0 w 478"/>
                  <a:gd name="T9" fmla="*/ 3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"/>
                  <a:gd name="T16" fmla="*/ 0 h 447"/>
                  <a:gd name="T17" fmla="*/ 478 w 478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" h="447">
                    <a:moveTo>
                      <a:pt x="0" y="224"/>
                    </a:moveTo>
                    <a:lnTo>
                      <a:pt x="478" y="0"/>
                    </a:lnTo>
                    <a:lnTo>
                      <a:pt x="478" y="180"/>
                    </a:lnTo>
                    <a:lnTo>
                      <a:pt x="0" y="44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41" name="Freeform 3031"/>
              <p:cNvSpPr>
                <a:spLocks/>
              </p:cNvSpPr>
              <p:nvPr/>
            </p:nvSpPr>
            <p:spPr bwMode="auto">
              <a:xfrm>
                <a:off x="1988" y="2152"/>
                <a:ext cx="164" cy="220"/>
              </a:xfrm>
              <a:custGeom>
                <a:avLst/>
                <a:gdLst>
                  <a:gd name="T0" fmla="*/ 0 w 493"/>
                  <a:gd name="T1" fmla="*/ 2 h 661"/>
                  <a:gd name="T2" fmla="*/ 6 w 493"/>
                  <a:gd name="T3" fmla="*/ 0 h 661"/>
                  <a:gd name="T4" fmla="*/ 6 w 493"/>
                  <a:gd name="T5" fmla="*/ 5 h 661"/>
                  <a:gd name="T6" fmla="*/ 0 w 493"/>
                  <a:gd name="T7" fmla="*/ 8 h 661"/>
                  <a:gd name="T8" fmla="*/ 0 w 493"/>
                  <a:gd name="T9" fmla="*/ 2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661"/>
                  <a:gd name="T17" fmla="*/ 493 w 493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661">
                    <a:moveTo>
                      <a:pt x="0" y="140"/>
                    </a:moveTo>
                    <a:lnTo>
                      <a:pt x="493" y="0"/>
                    </a:lnTo>
                    <a:lnTo>
                      <a:pt x="493" y="437"/>
                    </a:lnTo>
                    <a:lnTo>
                      <a:pt x="1" y="661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42" name="Freeform 3032"/>
              <p:cNvSpPr>
                <a:spLocks/>
              </p:cNvSpPr>
              <p:nvPr/>
            </p:nvSpPr>
            <p:spPr bwMode="auto">
              <a:xfrm>
                <a:off x="1543" y="1758"/>
                <a:ext cx="406" cy="337"/>
              </a:xfrm>
              <a:custGeom>
                <a:avLst/>
                <a:gdLst>
                  <a:gd name="T0" fmla="*/ 1 w 1217"/>
                  <a:gd name="T1" fmla="*/ 0 h 1010"/>
                  <a:gd name="T2" fmla="*/ 15 w 1217"/>
                  <a:gd name="T3" fmla="*/ 0 h 1010"/>
                  <a:gd name="T4" fmla="*/ 14 w 1217"/>
                  <a:gd name="T5" fmla="*/ 12 h 1010"/>
                  <a:gd name="T6" fmla="*/ 0 w 1217"/>
                  <a:gd name="T7" fmla="*/ 12 h 1010"/>
                  <a:gd name="T8" fmla="*/ 1 w 1217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7"/>
                  <a:gd name="T16" fmla="*/ 0 h 1010"/>
                  <a:gd name="T17" fmla="*/ 1217 w 1217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7" h="1010">
                    <a:moveTo>
                      <a:pt x="49" y="0"/>
                    </a:moveTo>
                    <a:lnTo>
                      <a:pt x="1217" y="0"/>
                    </a:lnTo>
                    <a:lnTo>
                      <a:pt x="1170" y="1010"/>
                    </a:lnTo>
                    <a:lnTo>
                      <a:pt x="0" y="9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43" name="Freeform 3033"/>
              <p:cNvSpPr>
                <a:spLocks/>
              </p:cNvSpPr>
              <p:nvPr/>
            </p:nvSpPr>
            <p:spPr bwMode="auto">
              <a:xfrm>
                <a:off x="1278" y="2324"/>
                <a:ext cx="757" cy="153"/>
              </a:xfrm>
              <a:custGeom>
                <a:avLst/>
                <a:gdLst>
                  <a:gd name="T0" fmla="*/ 5 w 2269"/>
                  <a:gd name="T1" fmla="*/ 0 h 460"/>
                  <a:gd name="T2" fmla="*/ 28 w 2269"/>
                  <a:gd name="T3" fmla="*/ 2 h 460"/>
                  <a:gd name="T4" fmla="*/ 26 w 2269"/>
                  <a:gd name="T5" fmla="*/ 4 h 460"/>
                  <a:gd name="T6" fmla="*/ 25 w 2269"/>
                  <a:gd name="T7" fmla="*/ 6 h 460"/>
                  <a:gd name="T8" fmla="*/ 0 w 2269"/>
                  <a:gd name="T9" fmla="*/ 3 h 460"/>
                  <a:gd name="T10" fmla="*/ 2 w 2269"/>
                  <a:gd name="T11" fmla="*/ 2 h 460"/>
                  <a:gd name="T12" fmla="*/ 5 w 2269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9"/>
                  <a:gd name="T22" fmla="*/ 0 h 460"/>
                  <a:gd name="T23" fmla="*/ 2269 w 2269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9" h="460">
                    <a:moveTo>
                      <a:pt x="369" y="0"/>
                    </a:moveTo>
                    <a:lnTo>
                      <a:pt x="2269" y="187"/>
                    </a:lnTo>
                    <a:lnTo>
                      <a:pt x="2135" y="356"/>
                    </a:lnTo>
                    <a:lnTo>
                      <a:pt x="2005" y="460"/>
                    </a:lnTo>
                    <a:lnTo>
                      <a:pt x="0" y="230"/>
                    </a:lnTo>
                    <a:lnTo>
                      <a:pt x="150" y="16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544" name="Group 3034"/>
              <p:cNvGrpSpPr>
                <a:grpSpLocks/>
              </p:cNvGrpSpPr>
              <p:nvPr/>
            </p:nvGrpSpPr>
            <p:grpSpPr bwMode="auto">
              <a:xfrm>
                <a:off x="1988" y="2166"/>
                <a:ext cx="163" cy="193"/>
                <a:chOff x="1988" y="2166"/>
                <a:chExt cx="163" cy="193"/>
              </a:xfrm>
            </p:grpSpPr>
            <p:sp>
              <p:nvSpPr>
                <p:cNvPr id="15622" name="Line 3035"/>
                <p:cNvSpPr>
                  <a:spLocks noChangeShapeType="1"/>
                </p:cNvSpPr>
                <p:nvPr/>
              </p:nvSpPr>
              <p:spPr bwMode="auto">
                <a:xfrm flipV="1">
                  <a:off x="1988" y="2220"/>
                  <a:ext cx="163" cy="59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23" name="Line 3036"/>
                <p:cNvSpPr>
                  <a:spLocks noChangeShapeType="1"/>
                </p:cNvSpPr>
                <p:nvPr/>
              </p:nvSpPr>
              <p:spPr bwMode="auto">
                <a:xfrm flipV="1">
                  <a:off x="2016" y="2236"/>
                  <a:ext cx="134" cy="53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24" name="Line 3037"/>
                <p:cNvSpPr>
                  <a:spLocks noChangeShapeType="1"/>
                </p:cNvSpPr>
                <p:nvPr/>
              </p:nvSpPr>
              <p:spPr bwMode="auto">
                <a:xfrm flipV="1">
                  <a:off x="2016" y="2253"/>
                  <a:ext cx="134" cy="55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25" name="Line 3038"/>
                <p:cNvSpPr>
                  <a:spLocks noChangeShapeType="1"/>
                </p:cNvSpPr>
                <p:nvPr/>
              </p:nvSpPr>
              <p:spPr bwMode="auto">
                <a:xfrm flipV="1">
                  <a:off x="2016" y="2268"/>
                  <a:ext cx="135" cy="5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26" name="Line 3039"/>
                <p:cNvSpPr>
                  <a:spLocks noChangeShapeType="1"/>
                </p:cNvSpPr>
                <p:nvPr/>
              </p:nvSpPr>
              <p:spPr bwMode="auto">
                <a:xfrm flipV="1">
                  <a:off x="2016" y="2284"/>
                  <a:ext cx="135" cy="6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27" name="Line 3040"/>
                <p:cNvSpPr>
                  <a:spLocks noChangeShapeType="1"/>
                </p:cNvSpPr>
                <p:nvPr/>
              </p:nvSpPr>
              <p:spPr bwMode="auto">
                <a:xfrm flipV="1">
                  <a:off x="2016" y="2203"/>
                  <a:ext cx="134" cy="46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28" name="Line 3041"/>
                <p:cNvSpPr>
                  <a:spLocks noChangeShapeType="1"/>
                </p:cNvSpPr>
                <p:nvPr/>
              </p:nvSpPr>
              <p:spPr bwMode="auto">
                <a:xfrm flipV="1">
                  <a:off x="2017" y="2185"/>
                  <a:ext cx="133" cy="42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29" name="Line 3042"/>
                <p:cNvSpPr>
                  <a:spLocks noChangeShapeType="1"/>
                </p:cNvSpPr>
                <p:nvPr/>
              </p:nvSpPr>
              <p:spPr bwMode="auto">
                <a:xfrm flipV="1">
                  <a:off x="2016" y="2166"/>
                  <a:ext cx="134" cy="40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30" name="Line 3043"/>
                <p:cNvSpPr>
                  <a:spLocks noChangeShapeType="1"/>
                </p:cNvSpPr>
                <p:nvPr/>
              </p:nvSpPr>
              <p:spPr bwMode="auto">
                <a:xfrm flipH="1">
                  <a:off x="2016" y="2192"/>
                  <a:ext cx="1" cy="167"/>
                </a:xfrm>
                <a:prstGeom prst="line">
                  <a:avLst/>
                </a:prstGeom>
                <a:noFill/>
                <a:ln w="4763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545" name="Group 3044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5605" name="Group 3045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grpSp>
                <p:nvGrpSpPr>
                  <p:cNvPr id="15607" name="Group 3046"/>
                  <p:cNvGrpSpPr>
                    <a:grpSpLocks/>
                  </p:cNvGrpSpPr>
                  <p:nvPr/>
                </p:nvGrpSpPr>
                <p:grpSpPr bwMode="auto">
                  <a:xfrm>
                    <a:off x="1488" y="1682"/>
                    <a:ext cx="535" cy="494"/>
                    <a:chOff x="1488" y="1682"/>
                    <a:chExt cx="535" cy="494"/>
                  </a:xfrm>
                </p:grpSpPr>
                <p:sp>
                  <p:nvSpPr>
                    <p:cNvPr id="15618" name="Freeform 3047"/>
                    <p:cNvSpPr>
                      <a:spLocks/>
                    </p:cNvSpPr>
                    <p:nvPr/>
                  </p:nvSpPr>
                  <p:spPr bwMode="auto">
                    <a:xfrm>
                      <a:off x="1488" y="1682"/>
                      <a:ext cx="534" cy="494"/>
                    </a:xfrm>
                    <a:custGeom>
                      <a:avLst/>
                      <a:gdLst>
                        <a:gd name="T0" fmla="*/ 2 w 1603"/>
                        <a:gd name="T1" fmla="*/ 0 h 1484"/>
                        <a:gd name="T2" fmla="*/ 3 w 1603"/>
                        <a:gd name="T3" fmla="*/ 0 h 1484"/>
                        <a:gd name="T4" fmla="*/ 6 w 1603"/>
                        <a:gd name="T5" fmla="*/ 0 h 1484"/>
                        <a:gd name="T6" fmla="*/ 8 w 1603"/>
                        <a:gd name="T7" fmla="*/ 0 h 1484"/>
                        <a:gd name="T8" fmla="*/ 11 w 1603"/>
                        <a:gd name="T9" fmla="*/ 0 h 1484"/>
                        <a:gd name="T10" fmla="*/ 13 w 1603"/>
                        <a:gd name="T11" fmla="*/ 0 h 1484"/>
                        <a:gd name="T12" fmla="*/ 16 w 1603"/>
                        <a:gd name="T13" fmla="*/ 0 h 1484"/>
                        <a:gd name="T14" fmla="*/ 19 w 1603"/>
                        <a:gd name="T15" fmla="*/ 0 h 1484"/>
                        <a:gd name="T16" fmla="*/ 19 w 1603"/>
                        <a:gd name="T17" fmla="*/ 0 h 1484"/>
                        <a:gd name="T18" fmla="*/ 20 w 1603"/>
                        <a:gd name="T19" fmla="*/ 0 h 1484"/>
                        <a:gd name="T20" fmla="*/ 20 w 1603"/>
                        <a:gd name="T21" fmla="*/ 0 h 1484"/>
                        <a:gd name="T22" fmla="*/ 20 w 1603"/>
                        <a:gd name="T23" fmla="*/ 1 h 1484"/>
                        <a:gd name="T24" fmla="*/ 20 w 1603"/>
                        <a:gd name="T25" fmla="*/ 1 h 1484"/>
                        <a:gd name="T26" fmla="*/ 19 w 1603"/>
                        <a:gd name="T27" fmla="*/ 18 h 1484"/>
                        <a:gd name="T28" fmla="*/ 19 w 1603"/>
                        <a:gd name="T29" fmla="*/ 18 h 1484"/>
                        <a:gd name="T30" fmla="*/ 19 w 1603"/>
                        <a:gd name="T31" fmla="*/ 18 h 1484"/>
                        <a:gd name="T32" fmla="*/ 12 w 1603"/>
                        <a:gd name="T33" fmla="*/ 18 h 1484"/>
                        <a:gd name="T34" fmla="*/ 6 w 1603"/>
                        <a:gd name="T35" fmla="*/ 17 h 1484"/>
                        <a:gd name="T36" fmla="*/ 0 w 1603"/>
                        <a:gd name="T37" fmla="*/ 17 h 1484"/>
                        <a:gd name="T38" fmla="*/ 0 w 1603"/>
                        <a:gd name="T39" fmla="*/ 17 h 1484"/>
                        <a:gd name="T40" fmla="*/ 1 w 1603"/>
                        <a:gd name="T41" fmla="*/ 1 h 1484"/>
                        <a:gd name="T42" fmla="*/ 2 w 1603"/>
                        <a:gd name="T43" fmla="*/ 0 h 148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03"/>
                        <a:gd name="T67" fmla="*/ 0 h 1484"/>
                        <a:gd name="T68" fmla="*/ 1603 w 1603"/>
                        <a:gd name="T69" fmla="*/ 1484 h 148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03" h="1484">
                          <a:moveTo>
                            <a:pt x="128" y="25"/>
                          </a:moveTo>
                          <a:lnTo>
                            <a:pt x="266" y="18"/>
                          </a:lnTo>
                          <a:lnTo>
                            <a:pt x="452" y="5"/>
                          </a:lnTo>
                          <a:lnTo>
                            <a:pt x="646" y="0"/>
                          </a:lnTo>
                          <a:lnTo>
                            <a:pt x="874" y="0"/>
                          </a:lnTo>
                          <a:lnTo>
                            <a:pt x="1034" y="3"/>
                          </a:lnTo>
                          <a:lnTo>
                            <a:pt x="1279" y="11"/>
                          </a:lnTo>
                          <a:lnTo>
                            <a:pt x="1517" y="24"/>
                          </a:lnTo>
                          <a:lnTo>
                            <a:pt x="1573" y="26"/>
                          </a:lnTo>
                          <a:lnTo>
                            <a:pt x="1586" y="31"/>
                          </a:lnTo>
                          <a:lnTo>
                            <a:pt x="1594" y="38"/>
                          </a:lnTo>
                          <a:lnTo>
                            <a:pt x="1602" y="49"/>
                          </a:lnTo>
                          <a:lnTo>
                            <a:pt x="1603" y="61"/>
                          </a:lnTo>
                          <a:lnTo>
                            <a:pt x="1543" y="1456"/>
                          </a:lnTo>
                          <a:lnTo>
                            <a:pt x="1536" y="1478"/>
                          </a:lnTo>
                          <a:lnTo>
                            <a:pt x="1517" y="1484"/>
                          </a:lnTo>
                          <a:lnTo>
                            <a:pt x="999" y="1449"/>
                          </a:lnTo>
                          <a:lnTo>
                            <a:pt x="491" y="1413"/>
                          </a:lnTo>
                          <a:lnTo>
                            <a:pt x="24" y="1379"/>
                          </a:lnTo>
                          <a:lnTo>
                            <a:pt x="0" y="1343"/>
                          </a:lnTo>
                          <a:lnTo>
                            <a:pt x="72" y="70"/>
                          </a:lnTo>
                          <a:lnTo>
                            <a:pt x="128" y="2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619" name="Arc 3048"/>
                    <p:cNvSpPr>
                      <a:spLocks/>
                    </p:cNvSpPr>
                    <p:nvPr/>
                  </p:nvSpPr>
                  <p:spPr bwMode="auto">
                    <a:xfrm>
                      <a:off x="2009" y="1690"/>
                      <a:ext cx="14" cy="1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620" name="Arc 3049"/>
                    <p:cNvSpPr>
                      <a:spLocks/>
                    </p:cNvSpPr>
                    <p:nvPr/>
                  </p:nvSpPr>
                  <p:spPr bwMode="auto">
                    <a:xfrm>
                      <a:off x="1511" y="1690"/>
                      <a:ext cx="27" cy="20"/>
                    </a:xfrm>
                    <a:custGeom>
                      <a:avLst/>
                      <a:gdLst>
                        <a:gd name="T0" fmla="*/ 0 w 21600"/>
                        <a:gd name="T1" fmla="*/ 0 h 21585"/>
                        <a:gd name="T2" fmla="*/ 0 w 21600"/>
                        <a:gd name="T3" fmla="*/ 0 h 21585"/>
                        <a:gd name="T4" fmla="*/ 0 w 21600"/>
                        <a:gd name="T5" fmla="*/ 0 h 2158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5"/>
                        <a:gd name="T11" fmla="*/ 21600 w 21600"/>
                        <a:gd name="T12" fmla="*/ 21585 h 215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5" fill="none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21600" h="21585" stroke="0" extrusionOk="0">
                          <a:moveTo>
                            <a:pt x="0" y="21585"/>
                          </a:move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lnTo>
                            <a:pt x="0" y="215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621" name="Arc 3050"/>
                    <p:cNvSpPr>
                      <a:spLocks/>
                    </p:cNvSpPr>
                    <p:nvPr/>
                  </p:nvSpPr>
                  <p:spPr bwMode="auto">
                    <a:xfrm>
                      <a:off x="1488" y="2128"/>
                      <a:ext cx="11" cy="1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5608" name="Group 3051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grpSp>
                  <p:nvGrpSpPr>
                    <p:cNvPr id="15609" name="Group 30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1758"/>
                      <a:ext cx="406" cy="337"/>
                      <a:chOff x="1544" y="1758"/>
                      <a:chExt cx="406" cy="337"/>
                    </a:xfrm>
                  </p:grpSpPr>
                  <p:sp>
                    <p:nvSpPr>
                      <p:cNvPr id="15614" name="Freeform 30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0" y="1758"/>
                        <a:ext cx="389" cy="7"/>
                      </a:xfrm>
                      <a:custGeom>
                        <a:avLst/>
                        <a:gdLst>
                          <a:gd name="T0" fmla="*/ 0 w 1167"/>
                          <a:gd name="T1" fmla="*/ 0 h 21"/>
                          <a:gd name="T2" fmla="*/ 14 w 1167"/>
                          <a:gd name="T3" fmla="*/ 0 h 21"/>
                          <a:gd name="T4" fmla="*/ 14 w 1167"/>
                          <a:gd name="T5" fmla="*/ 0 h 21"/>
                          <a:gd name="T6" fmla="*/ 0 w 1167"/>
                          <a:gd name="T7" fmla="*/ 0 h 21"/>
                          <a:gd name="T8" fmla="*/ 0 w 1167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7"/>
                          <a:gd name="T16" fmla="*/ 0 h 21"/>
                          <a:gd name="T17" fmla="*/ 1167 w 1167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7" h="21">
                            <a:moveTo>
                              <a:pt x="0" y="0"/>
                            </a:moveTo>
                            <a:lnTo>
                              <a:pt x="1167" y="1"/>
                            </a:lnTo>
                            <a:lnTo>
                              <a:pt x="1141" y="21"/>
                            </a:lnTo>
                            <a:lnTo>
                              <a:pt x="25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615" name="Freeform 30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5" y="1758"/>
                        <a:ext cx="25" cy="337"/>
                      </a:xfrm>
                      <a:custGeom>
                        <a:avLst/>
                        <a:gdLst>
                          <a:gd name="T0" fmla="*/ 1 w 75"/>
                          <a:gd name="T1" fmla="*/ 0 h 1010"/>
                          <a:gd name="T2" fmla="*/ 1 w 75"/>
                          <a:gd name="T3" fmla="*/ 0 h 1010"/>
                          <a:gd name="T4" fmla="*/ 1 w 75"/>
                          <a:gd name="T5" fmla="*/ 7 h 1010"/>
                          <a:gd name="T6" fmla="*/ 0 w 75"/>
                          <a:gd name="T7" fmla="*/ 12 h 1010"/>
                          <a:gd name="T8" fmla="*/ 0 w 75"/>
                          <a:gd name="T9" fmla="*/ 12 h 1010"/>
                          <a:gd name="T10" fmla="*/ 1 w 75"/>
                          <a:gd name="T11" fmla="*/ 0 h 101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"/>
                          <a:gd name="T19" fmla="*/ 0 h 1010"/>
                          <a:gd name="T20" fmla="*/ 75 w 75"/>
                          <a:gd name="T21" fmla="*/ 1010 h 101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" h="1010">
                            <a:moveTo>
                              <a:pt x="47" y="20"/>
                            </a:moveTo>
                            <a:lnTo>
                              <a:pt x="75" y="0"/>
                            </a:lnTo>
                            <a:lnTo>
                              <a:pt x="48" y="548"/>
                            </a:lnTo>
                            <a:lnTo>
                              <a:pt x="25" y="1010"/>
                            </a:lnTo>
                            <a:lnTo>
                              <a:pt x="0" y="981"/>
                            </a:lnTo>
                            <a:lnTo>
                              <a:pt x="47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616" name="Freeform 30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2067"/>
                        <a:ext cx="389" cy="28"/>
                      </a:xfrm>
                      <a:custGeom>
                        <a:avLst/>
                        <a:gdLst>
                          <a:gd name="T0" fmla="*/ 0 w 1169"/>
                          <a:gd name="T1" fmla="*/ 0 h 83"/>
                          <a:gd name="T2" fmla="*/ 0 w 1169"/>
                          <a:gd name="T3" fmla="*/ 0 h 83"/>
                          <a:gd name="T4" fmla="*/ 14 w 1169"/>
                          <a:gd name="T5" fmla="*/ 1 h 83"/>
                          <a:gd name="T6" fmla="*/ 14 w 1169"/>
                          <a:gd name="T7" fmla="*/ 1 h 83"/>
                          <a:gd name="T8" fmla="*/ 0 w 1169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9"/>
                          <a:gd name="T16" fmla="*/ 0 h 83"/>
                          <a:gd name="T17" fmla="*/ 1169 w 1169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9" h="83">
                            <a:moveTo>
                              <a:pt x="28" y="0"/>
                            </a:moveTo>
                            <a:lnTo>
                              <a:pt x="0" y="26"/>
                            </a:lnTo>
                            <a:lnTo>
                              <a:pt x="1169" y="83"/>
                            </a:lnTo>
                            <a:lnTo>
                              <a:pt x="1144" y="55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617" name="Freeform 30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" y="1758"/>
                        <a:ext cx="24" cy="318"/>
                      </a:xfrm>
                      <a:custGeom>
                        <a:avLst/>
                        <a:gdLst>
                          <a:gd name="T0" fmla="*/ 1 w 74"/>
                          <a:gd name="T1" fmla="*/ 0 h 952"/>
                          <a:gd name="T2" fmla="*/ 1 w 74"/>
                          <a:gd name="T3" fmla="*/ 0 h 952"/>
                          <a:gd name="T4" fmla="*/ 0 w 74"/>
                          <a:gd name="T5" fmla="*/ 11 h 952"/>
                          <a:gd name="T6" fmla="*/ 0 w 74"/>
                          <a:gd name="T7" fmla="*/ 12 h 952"/>
                          <a:gd name="T8" fmla="*/ 1 w 74"/>
                          <a:gd name="T9" fmla="*/ 0 h 9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952"/>
                          <a:gd name="T17" fmla="*/ 74 w 74"/>
                          <a:gd name="T18" fmla="*/ 952 h 9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952">
                            <a:moveTo>
                              <a:pt x="49" y="0"/>
                            </a:moveTo>
                            <a:lnTo>
                              <a:pt x="74" y="20"/>
                            </a:lnTo>
                            <a:lnTo>
                              <a:pt x="28" y="926"/>
                            </a:lnTo>
                            <a:lnTo>
                              <a:pt x="0" y="952"/>
                            </a:lnTo>
                            <a:lnTo>
                              <a:pt x="49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5610" name="Group 30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1765"/>
                      <a:ext cx="388" cy="320"/>
                      <a:chOff x="1552" y="1765"/>
                      <a:chExt cx="388" cy="320"/>
                    </a:xfrm>
                  </p:grpSpPr>
                  <p:sp>
                    <p:nvSpPr>
                      <p:cNvPr id="15611" name="Freeform 30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2" y="1765"/>
                        <a:ext cx="388" cy="320"/>
                      </a:xfrm>
                      <a:custGeom>
                        <a:avLst/>
                        <a:gdLst>
                          <a:gd name="T0" fmla="*/ 1 w 1164"/>
                          <a:gd name="T1" fmla="*/ 0 h 961"/>
                          <a:gd name="T2" fmla="*/ 14 w 1164"/>
                          <a:gd name="T3" fmla="*/ 0 h 961"/>
                          <a:gd name="T4" fmla="*/ 14 w 1164"/>
                          <a:gd name="T5" fmla="*/ 12 h 961"/>
                          <a:gd name="T6" fmla="*/ 0 w 1164"/>
                          <a:gd name="T7" fmla="*/ 11 h 961"/>
                          <a:gd name="T8" fmla="*/ 1 w 1164"/>
                          <a:gd name="T9" fmla="*/ 0 h 9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4"/>
                          <a:gd name="T16" fmla="*/ 0 h 961"/>
                          <a:gd name="T17" fmla="*/ 1164 w 1164"/>
                          <a:gd name="T18" fmla="*/ 961 h 9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4" h="961">
                            <a:moveTo>
                              <a:pt x="48" y="0"/>
                            </a:moveTo>
                            <a:lnTo>
                              <a:pt x="1164" y="0"/>
                            </a:lnTo>
                            <a:lnTo>
                              <a:pt x="1118" y="961"/>
                            </a:lnTo>
                            <a:lnTo>
                              <a:pt x="0" y="906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612" name="Freeform 30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6" y="1778"/>
                        <a:ext cx="361" cy="296"/>
                      </a:xfrm>
                      <a:custGeom>
                        <a:avLst/>
                        <a:gdLst>
                          <a:gd name="T0" fmla="*/ 0 w 1085"/>
                          <a:gd name="T1" fmla="*/ 0 h 888"/>
                          <a:gd name="T2" fmla="*/ 13 w 1085"/>
                          <a:gd name="T3" fmla="*/ 0 h 888"/>
                          <a:gd name="T4" fmla="*/ 13 w 1085"/>
                          <a:gd name="T5" fmla="*/ 11 h 888"/>
                          <a:gd name="T6" fmla="*/ 0 w 1085"/>
                          <a:gd name="T7" fmla="*/ 10 h 888"/>
                          <a:gd name="T8" fmla="*/ 0 w 1085"/>
                          <a:gd name="T9" fmla="*/ 0 h 8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5"/>
                          <a:gd name="T16" fmla="*/ 0 h 888"/>
                          <a:gd name="T17" fmla="*/ 1085 w 1085"/>
                          <a:gd name="T18" fmla="*/ 888 h 8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5" h="888">
                            <a:moveTo>
                              <a:pt x="40" y="1"/>
                            </a:moveTo>
                            <a:lnTo>
                              <a:pt x="1085" y="0"/>
                            </a:lnTo>
                            <a:lnTo>
                              <a:pt x="1040" y="888"/>
                            </a:lnTo>
                            <a:lnTo>
                              <a:pt x="0" y="843"/>
                            </a:lnTo>
                            <a:lnTo>
                              <a:pt x="4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613" name="Freeform 30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2" y="1795"/>
                        <a:ext cx="341" cy="267"/>
                      </a:xfrm>
                      <a:custGeom>
                        <a:avLst/>
                        <a:gdLst>
                          <a:gd name="T0" fmla="*/ 0 w 1023"/>
                          <a:gd name="T1" fmla="*/ 0 h 801"/>
                          <a:gd name="T2" fmla="*/ 13 w 1023"/>
                          <a:gd name="T3" fmla="*/ 0 h 801"/>
                          <a:gd name="T4" fmla="*/ 12 w 1023"/>
                          <a:gd name="T5" fmla="*/ 10 h 801"/>
                          <a:gd name="T6" fmla="*/ 0 w 1023"/>
                          <a:gd name="T7" fmla="*/ 9 h 801"/>
                          <a:gd name="T8" fmla="*/ 0 w 1023"/>
                          <a:gd name="T9" fmla="*/ 0 h 8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3"/>
                          <a:gd name="T16" fmla="*/ 0 h 801"/>
                          <a:gd name="T17" fmla="*/ 1023 w 1023"/>
                          <a:gd name="T18" fmla="*/ 801 h 8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3" h="801">
                            <a:moveTo>
                              <a:pt x="37" y="0"/>
                            </a:moveTo>
                            <a:lnTo>
                              <a:pt x="1023" y="0"/>
                            </a:lnTo>
                            <a:lnTo>
                              <a:pt x="982" y="801"/>
                            </a:lnTo>
                            <a:lnTo>
                              <a:pt x="0" y="76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5606" name="Freeform 3061"/>
                <p:cNvSpPr>
                  <a:spLocks/>
                </p:cNvSpPr>
                <p:nvPr/>
              </p:nvSpPr>
              <p:spPr bwMode="auto">
                <a:xfrm>
                  <a:off x="1917" y="2136"/>
                  <a:ext cx="22" cy="8"/>
                </a:xfrm>
                <a:custGeom>
                  <a:avLst/>
                  <a:gdLst>
                    <a:gd name="T0" fmla="*/ 0 w 67"/>
                    <a:gd name="T1" fmla="*/ 0 h 23"/>
                    <a:gd name="T2" fmla="*/ 1 w 67"/>
                    <a:gd name="T3" fmla="*/ 0 h 23"/>
                    <a:gd name="T4" fmla="*/ 1 w 67"/>
                    <a:gd name="T5" fmla="*/ 0 h 23"/>
                    <a:gd name="T6" fmla="*/ 0 w 67"/>
                    <a:gd name="T7" fmla="*/ 0 h 23"/>
                    <a:gd name="T8" fmla="*/ 0 w 6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3"/>
                    <a:gd name="T17" fmla="*/ 67 w 6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67" y="23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546" name="Group 3062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5547" name="Freeform 3063"/>
                <p:cNvSpPr>
                  <a:spLocks/>
                </p:cNvSpPr>
                <p:nvPr/>
              </p:nvSpPr>
              <p:spPr bwMode="auto">
                <a:xfrm>
                  <a:off x="1800" y="2384"/>
                  <a:ext cx="181" cy="75"/>
                </a:xfrm>
                <a:custGeom>
                  <a:avLst/>
                  <a:gdLst>
                    <a:gd name="T0" fmla="*/ 3 w 545"/>
                    <a:gd name="T1" fmla="*/ 0 h 225"/>
                    <a:gd name="T2" fmla="*/ 1 w 545"/>
                    <a:gd name="T3" fmla="*/ 2 h 225"/>
                    <a:gd name="T4" fmla="*/ 0 w 545"/>
                    <a:gd name="T5" fmla="*/ 2 h 225"/>
                    <a:gd name="T6" fmla="*/ 4 w 545"/>
                    <a:gd name="T7" fmla="*/ 3 h 225"/>
                    <a:gd name="T8" fmla="*/ 5 w 545"/>
                    <a:gd name="T9" fmla="*/ 2 h 225"/>
                    <a:gd name="T10" fmla="*/ 7 w 545"/>
                    <a:gd name="T11" fmla="*/ 0 h 225"/>
                    <a:gd name="T12" fmla="*/ 3 w 545"/>
                    <a:gd name="T13" fmla="*/ 0 h 2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5"/>
                    <a:gd name="T22" fmla="*/ 0 h 225"/>
                    <a:gd name="T23" fmla="*/ 545 w 545"/>
                    <a:gd name="T24" fmla="*/ 225 h 2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5" h="225">
                      <a:moveTo>
                        <a:pt x="210" y="0"/>
                      </a:moveTo>
                      <a:lnTo>
                        <a:pt x="83" y="131"/>
                      </a:lnTo>
                      <a:lnTo>
                        <a:pt x="0" y="188"/>
                      </a:lnTo>
                      <a:lnTo>
                        <a:pt x="357" y="225"/>
                      </a:lnTo>
                      <a:lnTo>
                        <a:pt x="439" y="154"/>
                      </a:lnTo>
                      <a:lnTo>
                        <a:pt x="545" y="3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548" name="Group 3064"/>
                <p:cNvGrpSpPr>
                  <a:grpSpLocks/>
                </p:cNvGrpSpPr>
                <p:nvPr/>
              </p:nvGrpSpPr>
              <p:grpSpPr bwMode="auto">
                <a:xfrm>
                  <a:off x="1279" y="2333"/>
                  <a:ext cx="756" cy="171"/>
                  <a:chOff x="1279" y="2333"/>
                  <a:chExt cx="756" cy="171"/>
                </a:xfrm>
              </p:grpSpPr>
              <p:sp>
                <p:nvSpPr>
                  <p:cNvPr id="15549" name="Freeform 3065"/>
                  <p:cNvSpPr>
                    <a:spLocks/>
                  </p:cNvSpPr>
                  <p:nvPr/>
                </p:nvSpPr>
                <p:spPr bwMode="auto">
                  <a:xfrm>
                    <a:off x="1279" y="2400"/>
                    <a:ext cx="668" cy="104"/>
                  </a:xfrm>
                  <a:custGeom>
                    <a:avLst/>
                    <a:gdLst>
                      <a:gd name="T0" fmla="*/ 0 w 2005"/>
                      <a:gd name="T1" fmla="*/ 0 h 310"/>
                      <a:gd name="T2" fmla="*/ 0 w 2005"/>
                      <a:gd name="T3" fmla="*/ 1 h 310"/>
                      <a:gd name="T4" fmla="*/ 25 w 2005"/>
                      <a:gd name="T5" fmla="*/ 4 h 310"/>
                      <a:gd name="T6" fmla="*/ 25 w 2005"/>
                      <a:gd name="T7" fmla="*/ 3 h 310"/>
                      <a:gd name="T8" fmla="*/ 0 w 2005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5"/>
                      <a:gd name="T16" fmla="*/ 0 h 310"/>
                      <a:gd name="T17" fmla="*/ 2005 w 2005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5" h="31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2005" y="310"/>
                        </a:lnTo>
                        <a:lnTo>
                          <a:pt x="2004" y="2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50" name="Freeform 3066"/>
                  <p:cNvSpPr>
                    <a:spLocks/>
                  </p:cNvSpPr>
                  <p:nvPr/>
                </p:nvSpPr>
                <p:spPr bwMode="auto">
                  <a:xfrm>
                    <a:off x="1947" y="2386"/>
                    <a:ext cx="88" cy="118"/>
                  </a:xfrm>
                  <a:custGeom>
                    <a:avLst/>
                    <a:gdLst>
                      <a:gd name="T0" fmla="*/ 0 w 264"/>
                      <a:gd name="T1" fmla="*/ 3 h 353"/>
                      <a:gd name="T2" fmla="*/ 0 w 264"/>
                      <a:gd name="T3" fmla="*/ 4 h 353"/>
                      <a:gd name="T4" fmla="*/ 1 w 264"/>
                      <a:gd name="T5" fmla="*/ 3 h 353"/>
                      <a:gd name="T6" fmla="*/ 2 w 264"/>
                      <a:gd name="T7" fmla="*/ 3 h 353"/>
                      <a:gd name="T8" fmla="*/ 3 w 264"/>
                      <a:gd name="T9" fmla="*/ 1 h 353"/>
                      <a:gd name="T10" fmla="*/ 3 w 264"/>
                      <a:gd name="T11" fmla="*/ 0 h 353"/>
                      <a:gd name="T12" fmla="*/ 2 w 264"/>
                      <a:gd name="T13" fmla="*/ 2 h 353"/>
                      <a:gd name="T14" fmla="*/ 0 w 264"/>
                      <a:gd name="T15" fmla="*/ 3 h 3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4"/>
                      <a:gd name="T25" fmla="*/ 0 h 353"/>
                      <a:gd name="T26" fmla="*/ 264 w 264"/>
                      <a:gd name="T27" fmla="*/ 353 h 3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4" h="353">
                        <a:moveTo>
                          <a:pt x="0" y="273"/>
                        </a:moveTo>
                        <a:lnTo>
                          <a:pt x="0" y="353"/>
                        </a:lnTo>
                        <a:lnTo>
                          <a:pt x="115" y="272"/>
                        </a:lnTo>
                        <a:lnTo>
                          <a:pt x="161" y="224"/>
                        </a:lnTo>
                        <a:lnTo>
                          <a:pt x="264" y="100"/>
                        </a:lnTo>
                        <a:lnTo>
                          <a:pt x="264" y="0"/>
                        </a:lnTo>
                        <a:lnTo>
                          <a:pt x="130" y="168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51" name="Line 3067"/>
                  <p:cNvSpPr>
                    <a:spLocks noChangeShapeType="1"/>
                  </p:cNvSpPr>
                  <p:nvPr/>
                </p:nvSpPr>
                <p:spPr bwMode="auto">
                  <a:xfrm>
                    <a:off x="1280" y="2409"/>
                    <a:ext cx="668" cy="75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552" name="Group 3068"/>
                  <p:cNvGrpSpPr>
                    <a:grpSpLocks/>
                  </p:cNvGrpSpPr>
                  <p:nvPr/>
                </p:nvGrpSpPr>
                <p:grpSpPr bwMode="auto">
                  <a:xfrm>
                    <a:off x="1323" y="2333"/>
                    <a:ext cx="643" cy="127"/>
                    <a:chOff x="1323" y="2333"/>
                    <a:chExt cx="643" cy="127"/>
                  </a:xfrm>
                </p:grpSpPr>
                <p:sp>
                  <p:nvSpPr>
                    <p:cNvPr id="15556" name="Freeform 3069"/>
                    <p:cNvSpPr>
                      <a:spLocks/>
                    </p:cNvSpPr>
                    <p:nvPr/>
                  </p:nvSpPr>
                  <p:spPr bwMode="auto">
                    <a:xfrm>
                      <a:off x="1323" y="2338"/>
                      <a:ext cx="494" cy="102"/>
                    </a:xfrm>
                    <a:custGeom>
                      <a:avLst/>
                      <a:gdLst>
                        <a:gd name="T0" fmla="*/ 3 w 1484"/>
                        <a:gd name="T1" fmla="*/ 0 h 308"/>
                        <a:gd name="T2" fmla="*/ 1 w 1484"/>
                        <a:gd name="T3" fmla="*/ 2 h 308"/>
                        <a:gd name="T4" fmla="*/ 0 w 1484"/>
                        <a:gd name="T5" fmla="*/ 2 h 308"/>
                        <a:gd name="T6" fmla="*/ 15 w 1484"/>
                        <a:gd name="T7" fmla="*/ 4 h 308"/>
                        <a:gd name="T8" fmla="*/ 17 w 1484"/>
                        <a:gd name="T9" fmla="*/ 3 h 308"/>
                        <a:gd name="T10" fmla="*/ 18 w 1484"/>
                        <a:gd name="T11" fmla="*/ 2 h 308"/>
                        <a:gd name="T12" fmla="*/ 3 w 1484"/>
                        <a:gd name="T13" fmla="*/ 0 h 3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4"/>
                        <a:gd name="T22" fmla="*/ 0 h 308"/>
                        <a:gd name="T23" fmla="*/ 1484 w 1484"/>
                        <a:gd name="T24" fmla="*/ 308 h 3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4" h="308">
                          <a:moveTo>
                            <a:pt x="255" y="0"/>
                          </a:moveTo>
                          <a:lnTo>
                            <a:pt x="79" y="135"/>
                          </a:lnTo>
                          <a:lnTo>
                            <a:pt x="0" y="177"/>
                          </a:lnTo>
                          <a:lnTo>
                            <a:pt x="1259" y="308"/>
                          </a:lnTo>
                          <a:lnTo>
                            <a:pt x="1349" y="248"/>
                          </a:lnTo>
                          <a:lnTo>
                            <a:pt x="1484" y="124"/>
                          </a:lnTo>
                          <a:lnTo>
                            <a:pt x="25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5557" name="Group 30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2333"/>
                      <a:ext cx="631" cy="127"/>
                      <a:chOff x="1335" y="2333"/>
                      <a:chExt cx="631" cy="127"/>
                    </a:xfrm>
                  </p:grpSpPr>
                  <p:grpSp>
                    <p:nvGrpSpPr>
                      <p:cNvPr id="15558" name="Group 30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461" cy="105"/>
                        <a:chOff x="1345" y="2333"/>
                        <a:chExt cx="461" cy="105"/>
                      </a:xfrm>
                    </p:grpSpPr>
                    <p:grpSp>
                      <p:nvGrpSpPr>
                        <p:cNvPr id="15572" name="Group 30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5" y="2333"/>
                          <a:ext cx="96" cy="70"/>
                          <a:chOff x="1345" y="2333"/>
                          <a:chExt cx="96" cy="70"/>
                        </a:xfrm>
                      </p:grpSpPr>
                      <p:sp>
                        <p:nvSpPr>
                          <p:cNvPr id="15603" name="Line 30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45" y="2387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604" name="Line 30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233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73" name="Group 30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83" y="2336"/>
                          <a:ext cx="96" cy="71"/>
                          <a:chOff x="1383" y="2336"/>
                          <a:chExt cx="96" cy="71"/>
                        </a:xfrm>
                      </p:grpSpPr>
                      <p:sp>
                        <p:nvSpPr>
                          <p:cNvPr id="15601" name="Line 30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83" y="239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602" name="Line 30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4" y="233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74" name="Group 30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1" y="2339"/>
                          <a:ext cx="97" cy="70"/>
                          <a:chOff x="1421" y="2339"/>
                          <a:chExt cx="97" cy="70"/>
                        </a:xfrm>
                      </p:grpSpPr>
                      <p:sp>
                        <p:nvSpPr>
                          <p:cNvPr id="15599" name="Line 30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21" y="2393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600" name="Line 30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3" y="233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75" name="Group 30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7" y="2344"/>
                          <a:ext cx="96" cy="70"/>
                          <a:chOff x="1457" y="2344"/>
                          <a:chExt cx="96" cy="70"/>
                        </a:xfrm>
                      </p:grpSpPr>
                      <p:sp>
                        <p:nvSpPr>
                          <p:cNvPr id="15597" name="Line 30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57" y="2398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98" name="Line 30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88" y="2344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76" name="Group 30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2346"/>
                          <a:ext cx="96" cy="71"/>
                          <a:chOff x="1496" y="2346"/>
                          <a:chExt cx="96" cy="71"/>
                        </a:xfrm>
                      </p:grpSpPr>
                      <p:sp>
                        <p:nvSpPr>
                          <p:cNvPr id="15595" name="Line 30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96" y="2400"/>
                            <a:ext cx="31" cy="1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96" name="Line 30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27" y="2346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77" name="Group 30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32" y="2349"/>
                          <a:ext cx="96" cy="70"/>
                          <a:chOff x="1532" y="2349"/>
                          <a:chExt cx="96" cy="70"/>
                        </a:xfrm>
                      </p:grpSpPr>
                      <p:sp>
                        <p:nvSpPr>
                          <p:cNvPr id="15593" name="Line 30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32" y="2403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94" name="Line 30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3" y="2349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78" name="Group 30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8" y="2353"/>
                          <a:ext cx="97" cy="70"/>
                          <a:chOff x="1568" y="2353"/>
                          <a:chExt cx="97" cy="70"/>
                        </a:xfrm>
                      </p:grpSpPr>
                      <p:sp>
                        <p:nvSpPr>
                          <p:cNvPr id="15591" name="Line 30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568" y="240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92" name="Line 30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0" y="235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79" name="Group 30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2358"/>
                          <a:ext cx="96" cy="70"/>
                          <a:chOff x="1602" y="2358"/>
                          <a:chExt cx="96" cy="70"/>
                        </a:xfrm>
                      </p:grpSpPr>
                      <p:sp>
                        <p:nvSpPr>
                          <p:cNvPr id="15589" name="Line 30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02" y="241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90" name="Line 30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3" y="235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80" name="Group 30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363"/>
                          <a:ext cx="97" cy="70"/>
                          <a:chOff x="1638" y="2363"/>
                          <a:chExt cx="97" cy="70"/>
                        </a:xfrm>
                      </p:grpSpPr>
                      <p:sp>
                        <p:nvSpPr>
                          <p:cNvPr id="15587" name="Line 30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38" y="2417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88" name="Line 30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0" y="2363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81" name="Group 30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5" y="2365"/>
                          <a:ext cx="96" cy="70"/>
                          <a:chOff x="1675" y="2365"/>
                          <a:chExt cx="96" cy="70"/>
                        </a:xfrm>
                      </p:grpSpPr>
                      <p:sp>
                        <p:nvSpPr>
                          <p:cNvPr id="15585" name="Line 31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75" y="2419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86" name="Line 3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06" y="2365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82" name="Group 31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0" y="2368"/>
                          <a:ext cx="96" cy="70"/>
                          <a:chOff x="1710" y="2368"/>
                          <a:chExt cx="96" cy="70"/>
                        </a:xfrm>
                      </p:grpSpPr>
                      <p:sp>
                        <p:nvSpPr>
                          <p:cNvPr id="15583" name="Line 3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10" y="2422"/>
                            <a:ext cx="31" cy="1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84" name="Line 3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741" y="2368"/>
                            <a:ext cx="65" cy="5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5559" name="Group 3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139" cy="81"/>
                        <a:chOff x="1822" y="2379"/>
                        <a:chExt cx="139" cy="81"/>
                      </a:xfrm>
                    </p:grpSpPr>
                    <p:grpSp>
                      <p:nvGrpSpPr>
                        <p:cNvPr id="15563" name="Group 31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0" y="2384"/>
                          <a:ext cx="81" cy="76"/>
                          <a:chOff x="1880" y="2384"/>
                          <a:chExt cx="81" cy="76"/>
                        </a:xfrm>
                      </p:grpSpPr>
                      <p:sp>
                        <p:nvSpPr>
                          <p:cNvPr id="15570" name="Line 31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0" y="2440"/>
                            <a:ext cx="27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71" name="Line 31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7" y="2384"/>
                            <a:ext cx="54" cy="5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64" name="Group 31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1" y="2380"/>
                          <a:ext cx="83" cy="78"/>
                          <a:chOff x="1851" y="2380"/>
                          <a:chExt cx="83" cy="78"/>
                        </a:xfrm>
                      </p:grpSpPr>
                      <p:sp>
                        <p:nvSpPr>
                          <p:cNvPr id="15568" name="Line 3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1" y="2438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69" name="Line 3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9" y="2380"/>
                            <a:ext cx="55" cy="5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5565" name="Group 3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2" y="2379"/>
                          <a:ext cx="80" cy="75"/>
                          <a:chOff x="1822" y="2379"/>
                          <a:chExt cx="80" cy="75"/>
                        </a:xfrm>
                      </p:grpSpPr>
                      <p:sp>
                        <p:nvSpPr>
                          <p:cNvPr id="15566" name="Line 31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22" y="2434"/>
                            <a:ext cx="28" cy="2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5567" name="Line 3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0" y="2379"/>
                            <a:ext cx="52" cy="5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15560" name="Line 31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9" y="2354"/>
                        <a:ext cx="587" cy="5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61" name="Line 3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8" y="2369"/>
                        <a:ext cx="598" cy="5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62" name="Line 3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5" y="2384"/>
                        <a:ext cx="605" cy="6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5553" name="Group 3118"/>
                  <p:cNvGrpSpPr>
                    <a:grpSpLocks/>
                  </p:cNvGrpSpPr>
                  <p:nvPr/>
                </p:nvGrpSpPr>
                <p:grpSpPr bwMode="auto">
                  <a:xfrm>
                    <a:off x="1947" y="2396"/>
                    <a:ext cx="87" cy="89"/>
                    <a:chOff x="1947" y="2396"/>
                    <a:chExt cx="87" cy="89"/>
                  </a:xfrm>
                </p:grpSpPr>
                <p:sp>
                  <p:nvSpPr>
                    <p:cNvPr id="15554" name="Line 31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7" y="2447"/>
                      <a:ext cx="45" cy="3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555" name="Line 3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3" y="2396"/>
                      <a:ext cx="41" cy="5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3F3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5373" name="Group 3121"/>
          <p:cNvGrpSpPr>
            <a:grpSpLocks/>
          </p:cNvGrpSpPr>
          <p:nvPr/>
        </p:nvGrpSpPr>
        <p:grpSpPr bwMode="auto">
          <a:xfrm>
            <a:off x="4240213" y="5183188"/>
            <a:ext cx="609600" cy="533400"/>
            <a:chOff x="1213" y="1682"/>
            <a:chExt cx="939" cy="822"/>
          </a:xfrm>
        </p:grpSpPr>
        <p:sp>
          <p:nvSpPr>
            <p:cNvPr id="15397" name="Freeform 3122"/>
            <p:cNvSpPr>
              <a:spLocks/>
            </p:cNvSpPr>
            <p:nvPr/>
          </p:nvSpPr>
          <p:spPr bwMode="auto">
            <a:xfrm>
              <a:off x="1213" y="2326"/>
              <a:ext cx="105" cy="62"/>
            </a:xfrm>
            <a:custGeom>
              <a:avLst/>
              <a:gdLst>
                <a:gd name="T0" fmla="*/ 4 w 315"/>
                <a:gd name="T1" fmla="*/ 0 h 188"/>
                <a:gd name="T2" fmla="*/ 3 w 315"/>
                <a:gd name="T3" fmla="*/ 0 h 188"/>
                <a:gd name="T4" fmla="*/ 2 w 315"/>
                <a:gd name="T5" fmla="*/ 0 h 188"/>
                <a:gd name="T6" fmla="*/ 2 w 315"/>
                <a:gd name="T7" fmla="*/ 0 h 188"/>
                <a:gd name="T8" fmla="*/ 1 w 315"/>
                <a:gd name="T9" fmla="*/ 0 h 188"/>
                <a:gd name="T10" fmla="*/ 1 w 315"/>
                <a:gd name="T11" fmla="*/ 0 h 188"/>
                <a:gd name="T12" fmla="*/ 1 w 315"/>
                <a:gd name="T13" fmla="*/ 0 h 188"/>
                <a:gd name="T14" fmla="*/ 0 w 315"/>
                <a:gd name="T15" fmla="*/ 1 h 188"/>
                <a:gd name="T16" fmla="*/ 0 w 315"/>
                <a:gd name="T17" fmla="*/ 1 h 188"/>
                <a:gd name="T18" fmla="*/ 0 w 315"/>
                <a:gd name="T19" fmla="*/ 1 h 188"/>
                <a:gd name="T20" fmla="*/ 0 w 315"/>
                <a:gd name="T21" fmla="*/ 1 h 188"/>
                <a:gd name="T22" fmla="*/ 0 w 315"/>
                <a:gd name="T23" fmla="*/ 1 h 188"/>
                <a:gd name="T24" fmla="*/ 0 w 315"/>
                <a:gd name="T25" fmla="*/ 1 h 188"/>
                <a:gd name="T26" fmla="*/ 0 w 315"/>
                <a:gd name="T27" fmla="*/ 1 h 188"/>
                <a:gd name="T28" fmla="*/ 1 w 315"/>
                <a:gd name="T29" fmla="*/ 2 h 188"/>
                <a:gd name="T30" fmla="*/ 1 w 315"/>
                <a:gd name="T31" fmla="*/ 2 h 188"/>
                <a:gd name="T32" fmla="*/ 1 w 315"/>
                <a:gd name="T33" fmla="*/ 1 h 188"/>
                <a:gd name="T34" fmla="*/ 2 w 315"/>
                <a:gd name="T35" fmla="*/ 1 h 188"/>
                <a:gd name="T36" fmla="*/ 2 w 315"/>
                <a:gd name="T37" fmla="*/ 1 h 188"/>
                <a:gd name="T38" fmla="*/ 2 w 315"/>
                <a:gd name="T39" fmla="*/ 2 h 188"/>
                <a:gd name="T40" fmla="*/ 3 w 315"/>
                <a:gd name="T41" fmla="*/ 2 h 188"/>
                <a:gd name="T42" fmla="*/ 3 w 315"/>
                <a:gd name="T43" fmla="*/ 2 h 188"/>
                <a:gd name="T44" fmla="*/ 4 w 315"/>
                <a:gd name="T45" fmla="*/ 2 h 188"/>
                <a:gd name="T46" fmla="*/ 4 w 315"/>
                <a:gd name="T47" fmla="*/ 2 h 188"/>
                <a:gd name="T48" fmla="*/ 4 w 315"/>
                <a:gd name="T49" fmla="*/ 2 h 1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5"/>
                <a:gd name="T76" fmla="*/ 0 h 188"/>
                <a:gd name="T77" fmla="*/ 315 w 315"/>
                <a:gd name="T78" fmla="*/ 188 h 1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5" h="188">
                  <a:moveTo>
                    <a:pt x="309" y="0"/>
                  </a:moveTo>
                  <a:lnTo>
                    <a:pt x="238" y="0"/>
                  </a:lnTo>
                  <a:lnTo>
                    <a:pt x="196" y="5"/>
                  </a:lnTo>
                  <a:lnTo>
                    <a:pt x="157" y="11"/>
                  </a:lnTo>
                  <a:lnTo>
                    <a:pt x="110" y="20"/>
                  </a:lnTo>
                  <a:lnTo>
                    <a:pt x="72" y="30"/>
                  </a:lnTo>
                  <a:lnTo>
                    <a:pt x="47" y="39"/>
                  </a:lnTo>
                  <a:lnTo>
                    <a:pt x="30" y="49"/>
                  </a:lnTo>
                  <a:lnTo>
                    <a:pt x="16" y="59"/>
                  </a:lnTo>
                  <a:lnTo>
                    <a:pt x="6" y="71"/>
                  </a:lnTo>
                  <a:lnTo>
                    <a:pt x="0" y="85"/>
                  </a:lnTo>
                  <a:lnTo>
                    <a:pt x="1" y="100"/>
                  </a:lnTo>
                  <a:lnTo>
                    <a:pt x="10" y="113"/>
                  </a:lnTo>
                  <a:lnTo>
                    <a:pt x="21" y="120"/>
                  </a:lnTo>
                  <a:lnTo>
                    <a:pt x="44" y="124"/>
                  </a:lnTo>
                  <a:lnTo>
                    <a:pt x="70" y="124"/>
                  </a:lnTo>
                  <a:lnTo>
                    <a:pt x="97" y="121"/>
                  </a:lnTo>
                  <a:lnTo>
                    <a:pt x="132" y="118"/>
                  </a:lnTo>
                  <a:lnTo>
                    <a:pt x="166" y="120"/>
                  </a:lnTo>
                  <a:lnTo>
                    <a:pt x="190" y="124"/>
                  </a:lnTo>
                  <a:lnTo>
                    <a:pt x="215" y="130"/>
                  </a:lnTo>
                  <a:lnTo>
                    <a:pt x="241" y="141"/>
                  </a:lnTo>
                  <a:lnTo>
                    <a:pt x="315" y="188"/>
                  </a:lnTo>
                  <a:lnTo>
                    <a:pt x="311" y="188"/>
                  </a:lnTo>
                  <a:lnTo>
                    <a:pt x="313" y="184"/>
                  </a:lnTo>
                </a:path>
              </a:pathLst>
            </a:custGeom>
            <a:noFill/>
            <a:ln w="2063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398" name="Group 3123"/>
            <p:cNvGrpSpPr>
              <a:grpSpLocks/>
            </p:cNvGrpSpPr>
            <p:nvPr/>
          </p:nvGrpSpPr>
          <p:grpSpPr bwMode="auto">
            <a:xfrm>
              <a:off x="1303" y="2149"/>
              <a:ext cx="846" cy="290"/>
              <a:chOff x="1303" y="2149"/>
              <a:chExt cx="846" cy="290"/>
            </a:xfrm>
          </p:grpSpPr>
          <p:sp>
            <p:nvSpPr>
              <p:cNvPr id="15524" name="Freeform 3124"/>
              <p:cNvSpPr>
                <a:spLocks/>
              </p:cNvSpPr>
              <p:nvPr/>
            </p:nvSpPr>
            <p:spPr bwMode="auto">
              <a:xfrm>
                <a:off x="1309" y="2295"/>
                <a:ext cx="840" cy="144"/>
              </a:xfrm>
              <a:custGeom>
                <a:avLst/>
                <a:gdLst>
                  <a:gd name="T0" fmla="*/ 0 w 2521"/>
                  <a:gd name="T1" fmla="*/ 0 h 434"/>
                  <a:gd name="T2" fmla="*/ 0 w 2521"/>
                  <a:gd name="T3" fmla="*/ 3 h 434"/>
                  <a:gd name="T4" fmla="*/ 25 w 2521"/>
                  <a:gd name="T5" fmla="*/ 5 h 434"/>
                  <a:gd name="T6" fmla="*/ 31 w 2521"/>
                  <a:gd name="T7" fmla="*/ 2 h 434"/>
                  <a:gd name="T8" fmla="*/ 31 w 2521"/>
                  <a:gd name="T9" fmla="*/ 0 h 434"/>
                  <a:gd name="T10" fmla="*/ 25 w 2521"/>
                  <a:gd name="T11" fmla="*/ 3 h 434"/>
                  <a:gd name="T12" fmla="*/ 0 w 2521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1"/>
                  <a:gd name="T22" fmla="*/ 0 h 434"/>
                  <a:gd name="T23" fmla="*/ 2521 w 2521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1" h="434">
                    <a:moveTo>
                      <a:pt x="0" y="27"/>
                    </a:moveTo>
                    <a:lnTo>
                      <a:pt x="0" y="218"/>
                    </a:lnTo>
                    <a:lnTo>
                      <a:pt x="2047" y="434"/>
                    </a:lnTo>
                    <a:lnTo>
                      <a:pt x="2521" y="169"/>
                    </a:lnTo>
                    <a:lnTo>
                      <a:pt x="2521" y="0"/>
                    </a:lnTo>
                    <a:lnTo>
                      <a:pt x="2029" y="2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25" name="Freeform 3125"/>
              <p:cNvSpPr>
                <a:spLocks/>
              </p:cNvSpPr>
              <p:nvPr/>
            </p:nvSpPr>
            <p:spPr bwMode="auto">
              <a:xfrm>
                <a:off x="1303" y="2149"/>
                <a:ext cx="685" cy="224"/>
              </a:xfrm>
              <a:custGeom>
                <a:avLst/>
                <a:gdLst>
                  <a:gd name="T0" fmla="*/ 0 w 2056"/>
                  <a:gd name="T1" fmla="*/ 0 h 670"/>
                  <a:gd name="T2" fmla="*/ 25 w 2056"/>
                  <a:gd name="T3" fmla="*/ 2 h 670"/>
                  <a:gd name="T4" fmla="*/ 25 w 2056"/>
                  <a:gd name="T5" fmla="*/ 8 h 670"/>
                  <a:gd name="T6" fmla="*/ 0 w 2056"/>
                  <a:gd name="T7" fmla="*/ 6 h 670"/>
                  <a:gd name="T8" fmla="*/ 0 w 2056"/>
                  <a:gd name="T9" fmla="*/ 0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6"/>
                  <a:gd name="T16" fmla="*/ 0 h 670"/>
                  <a:gd name="T17" fmla="*/ 2056 w 2056"/>
                  <a:gd name="T18" fmla="*/ 670 h 6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6" h="670">
                    <a:moveTo>
                      <a:pt x="0" y="0"/>
                    </a:moveTo>
                    <a:lnTo>
                      <a:pt x="2056" y="147"/>
                    </a:lnTo>
                    <a:lnTo>
                      <a:pt x="2056" y="670"/>
                    </a:lnTo>
                    <a:lnTo>
                      <a:pt x="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526" name="Group 3126"/>
              <p:cNvGrpSpPr>
                <a:grpSpLocks/>
              </p:cNvGrpSpPr>
              <p:nvPr/>
            </p:nvGrpSpPr>
            <p:grpSpPr bwMode="auto">
              <a:xfrm>
                <a:off x="1305" y="2190"/>
                <a:ext cx="684" cy="89"/>
                <a:chOff x="1305" y="2190"/>
                <a:chExt cx="684" cy="89"/>
              </a:xfrm>
            </p:grpSpPr>
            <p:sp>
              <p:nvSpPr>
                <p:cNvPr id="15527" name="Line 3127"/>
                <p:cNvSpPr>
                  <a:spLocks noChangeShapeType="1"/>
                </p:cNvSpPr>
                <p:nvPr/>
              </p:nvSpPr>
              <p:spPr bwMode="auto">
                <a:xfrm>
                  <a:off x="1305" y="2190"/>
                  <a:ext cx="683" cy="5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528" name="Line 3128"/>
                <p:cNvSpPr>
                  <a:spLocks noChangeShapeType="1"/>
                </p:cNvSpPr>
                <p:nvPr/>
              </p:nvSpPr>
              <p:spPr bwMode="auto">
                <a:xfrm>
                  <a:off x="1806" y="2231"/>
                  <a:ext cx="143" cy="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529" name="Line 3129"/>
                <p:cNvSpPr>
                  <a:spLocks noChangeShapeType="1"/>
                </p:cNvSpPr>
                <p:nvPr/>
              </p:nvSpPr>
              <p:spPr bwMode="auto">
                <a:xfrm>
                  <a:off x="1638" y="2219"/>
                  <a:ext cx="144" cy="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530" name="Line 3130"/>
                <p:cNvSpPr>
                  <a:spLocks noChangeShapeType="1"/>
                </p:cNvSpPr>
                <p:nvPr/>
              </p:nvSpPr>
              <p:spPr bwMode="auto">
                <a:xfrm>
                  <a:off x="1305" y="2219"/>
                  <a:ext cx="684" cy="6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5399" name="Group 3131"/>
            <p:cNvGrpSpPr>
              <a:grpSpLocks/>
            </p:cNvGrpSpPr>
            <p:nvPr/>
          </p:nvGrpSpPr>
          <p:grpSpPr bwMode="auto">
            <a:xfrm>
              <a:off x="1303" y="2119"/>
              <a:ext cx="848" cy="79"/>
              <a:chOff x="1303" y="2119"/>
              <a:chExt cx="848" cy="79"/>
            </a:xfrm>
          </p:grpSpPr>
          <p:sp>
            <p:nvSpPr>
              <p:cNvPr id="15522" name="Freeform 3132"/>
              <p:cNvSpPr>
                <a:spLocks/>
              </p:cNvSpPr>
              <p:nvPr/>
            </p:nvSpPr>
            <p:spPr bwMode="auto">
              <a:xfrm>
                <a:off x="1303" y="2119"/>
                <a:ext cx="848" cy="79"/>
              </a:xfrm>
              <a:custGeom>
                <a:avLst/>
                <a:gdLst>
                  <a:gd name="T0" fmla="*/ 0 w 2545"/>
                  <a:gd name="T1" fmla="*/ 1 h 239"/>
                  <a:gd name="T2" fmla="*/ 25 w 2545"/>
                  <a:gd name="T3" fmla="*/ 3 h 239"/>
                  <a:gd name="T4" fmla="*/ 31 w 2545"/>
                  <a:gd name="T5" fmla="*/ 1 h 239"/>
                  <a:gd name="T6" fmla="*/ 29 w 2545"/>
                  <a:gd name="T7" fmla="*/ 1 h 239"/>
                  <a:gd name="T8" fmla="*/ 10 w 2545"/>
                  <a:gd name="T9" fmla="*/ 0 h 239"/>
                  <a:gd name="T10" fmla="*/ 0 w 2545"/>
                  <a:gd name="T11" fmla="*/ 1 h 2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5"/>
                  <a:gd name="T19" fmla="*/ 0 h 239"/>
                  <a:gd name="T20" fmla="*/ 2545 w 2545"/>
                  <a:gd name="T21" fmla="*/ 239 h 2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5" h="239">
                    <a:moveTo>
                      <a:pt x="0" y="92"/>
                    </a:moveTo>
                    <a:lnTo>
                      <a:pt x="2055" y="239"/>
                    </a:lnTo>
                    <a:lnTo>
                      <a:pt x="2545" y="99"/>
                    </a:lnTo>
                    <a:lnTo>
                      <a:pt x="2372" y="80"/>
                    </a:lnTo>
                    <a:lnTo>
                      <a:pt x="783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23" name="Freeform 3133"/>
              <p:cNvSpPr>
                <a:spLocks/>
              </p:cNvSpPr>
              <p:nvPr/>
            </p:nvSpPr>
            <p:spPr bwMode="auto">
              <a:xfrm>
                <a:off x="1496" y="2135"/>
                <a:ext cx="624" cy="51"/>
              </a:xfrm>
              <a:custGeom>
                <a:avLst/>
                <a:gdLst>
                  <a:gd name="T0" fmla="*/ 2 w 1871"/>
                  <a:gd name="T1" fmla="*/ 0 h 153"/>
                  <a:gd name="T2" fmla="*/ 0 w 1871"/>
                  <a:gd name="T3" fmla="*/ 1 h 153"/>
                  <a:gd name="T4" fmla="*/ 19 w 1871"/>
                  <a:gd name="T5" fmla="*/ 2 h 153"/>
                  <a:gd name="T6" fmla="*/ 22 w 1871"/>
                  <a:gd name="T7" fmla="*/ 1 h 153"/>
                  <a:gd name="T8" fmla="*/ 21 w 1871"/>
                  <a:gd name="T9" fmla="*/ 1 h 153"/>
                  <a:gd name="T10" fmla="*/ 23 w 1871"/>
                  <a:gd name="T11" fmla="*/ 0 h 153"/>
                  <a:gd name="T12" fmla="*/ 22 w 1871"/>
                  <a:gd name="T13" fmla="*/ 0 h 153"/>
                  <a:gd name="T14" fmla="*/ 2 w 1871"/>
                  <a:gd name="T15" fmla="*/ 0 h 1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1"/>
                  <a:gd name="T25" fmla="*/ 0 h 153"/>
                  <a:gd name="T26" fmla="*/ 1871 w 1871"/>
                  <a:gd name="T27" fmla="*/ 153 h 1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1" h="153">
                    <a:moveTo>
                      <a:pt x="152" y="0"/>
                    </a:moveTo>
                    <a:lnTo>
                      <a:pt x="0" y="57"/>
                    </a:lnTo>
                    <a:lnTo>
                      <a:pt x="1509" y="153"/>
                    </a:lnTo>
                    <a:lnTo>
                      <a:pt x="1756" y="85"/>
                    </a:lnTo>
                    <a:lnTo>
                      <a:pt x="1736" y="75"/>
                    </a:lnTo>
                    <a:lnTo>
                      <a:pt x="1871" y="38"/>
                    </a:lnTo>
                    <a:lnTo>
                      <a:pt x="1787" y="3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00" name="Group 3134"/>
            <p:cNvGrpSpPr>
              <a:grpSpLocks/>
            </p:cNvGrpSpPr>
            <p:nvPr/>
          </p:nvGrpSpPr>
          <p:grpSpPr bwMode="auto">
            <a:xfrm>
              <a:off x="1995" y="1691"/>
              <a:ext cx="155" cy="485"/>
              <a:chOff x="1995" y="1691"/>
              <a:chExt cx="155" cy="485"/>
            </a:xfrm>
          </p:grpSpPr>
          <p:grpSp>
            <p:nvGrpSpPr>
              <p:cNvPr id="15492" name="Group 3135"/>
              <p:cNvGrpSpPr>
                <a:grpSpLocks/>
              </p:cNvGrpSpPr>
              <p:nvPr/>
            </p:nvGrpSpPr>
            <p:grpSpPr bwMode="auto">
              <a:xfrm>
                <a:off x="2055" y="1753"/>
                <a:ext cx="95" cy="406"/>
                <a:chOff x="2055" y="1753"/>
                <a:chExt cx="95" cy="406"/>
              </a:xfrm>
            </p:grpSpPr>
            <p:sp>
              <p:nvSpPr>
                <p:cNvPr id="15496" name="Freeform 3136"/>
                <p:cNvSpPr>
                  <a:spLocks/>
                </p:cNvSpPr>
                <p:nvPr/>
              </p:nvSpPr>
              <p:spPr bwMode="auto">
                <a:xfrm>
                  <a:off x="2055" y="1753"/>
                  <a:ext cx="95" cy="406"/>
                </a:xfrm>
                <a:custGeom>
                  <a:avLst/>
                  <a:gdLst>
                    <a:gd name="T0" fmla="*/ 0 w 283"/>
                    <a:gd name="T1" fmla="*/ 0 h 1217"/>
                    <a:gd name="T2" fmla="*/ 4 w 283"/>
                    <a:gd name="T3" fmla="*/ 1 h 1217"/>
                    <a:gd name="T4" fmla="*/ 3 w 283"/>
                    <a:gd name="T5" fmla="*/ 7 h 1217"/>
                    <a:gd name="T6" fmla="*/ 3 w 283"/>
                    <a:gd name="T7" fmla="*/ 14 h 1217"/>
                    <a:gd name="T8" fmla="*/ 0 w 283"/>
                    <a:gd name="T9" fmla="*/ 15 h 1217"/>
                    <a:gd name="T10" fmla="*/ 0 w 283"/>
                    <a:gd name="T11" fmla="*/ 0 h 12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3"/>
                    <a:gd name="T19" fmla="*/ 0 h 1217"/>
                    <a:gd name="T20" fmla="*/ 283 w 283"/>
                    <a:gd name="T21" fmla="*/ 1217 h 12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3" h="1217">
                      <a:moveTo>
                        <a:pt x="27" y="0"/>
                      </a:moveTo>
                      <a:lnTo>
                        <a:pt x="283" y="100"/>
                      </a:lnTo>
                      <a:lnTo>
                        <a:pt x="259" y="576"/>
                      </a:lnTo>
                      <a:lnTo>
                        <a:pt x="232" y="1147"/>
                      </a:lnTo>
                      <a:lnTo>
                        <a:pt x="0" y="121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497" name="Group 3137"/>
                <p:cNvGrpSpPr>
                  <a:grpSpLocks/>
                </p:cNvGrpSpPr>
                <p:nvPr/>
              </p:nvGrpSpPr>
              <p:grpSpPr bwMode="auto">
                <a:xfrm>
                  <a:off x="2055" y="1771"/>
                  <a:ext cx="93" cy="340"/>
                  <a:chOff x="2055" y="1771"/>
                  <a:chExt cx="93" cy="340"/>
                </a:xfrm>
              </p:grpSpPr>
              <p:grpSp>
                <p:nvGrpSpPr>
                  <p:cNvPr id="15498" name="Group 3138"/>
                  <p:cNvGrpSpPr>
                    <a:grpSpLocks/>
                  </p:cNvGrpSpPr>
                  <p:nvPr/>
                </p:nvGrpSpPr>
                <p:grpSpPr bwMode="auto">
                  <a:xfrm>
                    <a:off x="2055" y="1771"/>
                    <a:ext cx="93" cy="340"/>
                    <a:chOff x="2055" y="1771"/>
                    <a:chExt cx="93" cy="340"/>
                  </a:xfrm>
                </p:grpSpPr>
                <p:grpSp>
                  <p:nvGrpSpPr>
                    <p:cNvPr id="15500" name="Group 3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5" y="1771"/>
                      <a:ext cx="93" cy="203"/>
                      <a:chOff x="2055" y="1771"/>
                      <a:chExt cx="93" cy="203"/>
                    </a:xfrm>
                  </p:grpSpPr>
                  <p:grpSp>
                    <p:nvGrpSpPr>
                      <p:cNvPr id="15510" name="Group 31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62" y="1771"/>
                        <a:ext cx="86" cy="109"/>
                        <a:chOff x="2062" y="1771"/>
                        <a:chExt cx="86" cy="109"/>
                      </a:xfrm>
                    </p:grpSpPr>
                    <p:sp>
                      <p:nvSpPr>
                        <p:cNvPr id="15516" name="Line 31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5" y="1771"/>
                          <a:ext cx="83" cy="3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517" name="Line 31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3" y="1788"/>
                          <a:ext cx="84" cy="29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518" name="Line 31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4" y="1806"/>
                          <a:ext cx="83" cy="2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519" name="Line 31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3" y="1824"/>
                          <a:ext cx="83" cy="2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520" name="Line 3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2" y="1841"/>
                          <a:ext cx="83" cy="2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521" name="Line 3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2" y="1859"/>
                          <a:ext cx="82" cy="21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5511" name="Line 31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5" y="1895"/>
                        <a:ext cx="86" cy="1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12" name="Line 31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6" y="1912"/>
                        <a:ext cx="85" cy="14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13" name="Line 31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5" y="1930"/>
                        <a:ext cx="85" cy="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14" name="Line 31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6" y="1949"/>
                        <a:ext cx="84" cy="9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15" name="Line 31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1967"/>
                        <a:ext cx="83" cy="7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5501" name="Group 3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6" y="1986"/>
                      <a:ext cx="82" cy="125"/>
                      <a:chOff x="2056" y="1986"/>
                      <a:chExt cx="82" cy="125"/>
                    </a:xfrm>
                  </p:grpSpPr>
                  <p:sp>
                    <p:nvSpPr>
                      <p:cNvPr id="15502" name="Line 31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1986"/>
                        <a:ext cx="81" cy="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03" name="Line 31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8" y="2003"/>
                        <a:ext cx="79" cy="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04" name="Line 3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" y="2022"/>
                        <a:ext cx="79" cy="1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05" name="Line 31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38"/>
                        <a:ext cx="79" cy="2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06" name="Line 315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54"/>
                        <a:ext cx="77" cy="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07" name="Line 315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070"/>
                        <a:ext cx="77" cy="6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08" name="Line 31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6" y="2085"/>
                        <a:ext cx="77" cy="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09" name="Line 316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" y="2101"/>
                        <a:ext cx="75" cy="1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7F7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5499" name="Line 3161"/>
                  <p:cNvSpPr>
                    <a:spLocks noChangeShapeType="1"/>
                  </p:cNvSpPr>
                  <p:nvPr/>
                </p:nvSpPr>
                <p:spPr bwMode="auto">
                  <a:xfrm>
                    <a:off x="2060" y="1877"/>
                    <a:ext cx="83" cy="19"/>
                  </a:xfrm>
                  <a:prstGeom prst="line">
                    <a:avLst/>
                  </a:prstGeom>
                  <a:noFill/>
                  <a:ln w="4763">
                    <a:solidFill>
                      <a:srgbClr val="7F7F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5493" name="Group 3162"/>
              <p:cNvGrpSpPr>
                <a:grpSpLocks/>
              </p:cNvGrpSpPr>
              <p:nvPr/>
            </p:nvGrpSpPr>
            <p:grpSpPr bwMode="auto">
              <a:xfrm>
                <a:off x="1995" y="1691"/>
                <a:ext cx="83" cy="485"/>
                <a:chOff x="1995" y="1691"/>
                <a:chExt cx="83" cy="485"/>
              </a:xfrm>
            </p:grpSpPr>
            <p:sp>
              <p:nvSpPr>
                <p:cNvPr id="15494" name="Freeform 3163"/>
                <p:cNvSpPr>
                  <a:spLocks/>
                </p:cNvSpPr>
                <p:nvPr/>
              </p:nvSpPr>
              <p:spPr bwMode="auto">
                <a:xfrm>
                  <a:off x="1995" y="1691"/>
                  <a:ext cx="82" cy="485"/>
                </a:xfrm>
                <a:custGeom>
                  <a:avLst/>
                  <a:gdLst>
                    <a:gd name="T0" fmla="*/ 1 w 247"/>
                    <a:gd name="T1" fmla="*/ 0 h 1454"/>
                    <a:gd name="T2" fmla="*/ 3 w 247"/>
                    <a:gd name="T3" fmla="*/ 1 h 1454"/>
                    <a:gd name="T4" fmla="*/ 3 w 247"/>
                    <a:gd name="T5" fmla="*/ 1 h 1454"/>
                    <a:gd name="T6" fmla="*/ 2 w 247"/>
                    <a:gd name="T7" fmla="*/ 17 h 1454"/>
                    <a:gd name="T8" fmla="*/ 2 w 247"/>
                    <a:gd name="T9" fmla="*/ 17 h 1454"/>
                    <a:gd name="T10" fmla="*/ 0 w 247"/>
                    <a:gd name="T11" fmla="*/ 18 h 1454"/>
                    <a:gd name="T12" fmla="*/ 0 w 247"/>
                    <a:gd name="T13" fmla="*/ 18 h 1454"/>
                    <a:gd name="T14" fmla="*/ 0 w 247"/>
                    <a:gd name="T15" fmla="*/ 17 h 1454"/>
                    <a:gd name="T16" fmla="*/ 1 w 247"/>
                    <a:gd name="T17" fmla="*/ 0 h 14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7"/>
                    <a:gd name="T28" fmla="*/ 0 h 1454"/>
                    <a:gd name="T29" fmla="*/ 247 w 247"/>
                    <a:gd name="T30" fmla="*/ 1454 h 14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7" h="1454">
                      <a:moveTo>
                        <a:pt x="58" y="0"/>
                      </a:moveTo>
                      <a:lnTo>
                        <a:pt x="234" y="75"/>
                      </a:lnTo>
                      <a:lnTo>
                        <a:pt x="247" y="91"/>
                      </a:lnTo>
                      <a:lnTo>
                        <a:pt x="195" y="1395"/>
                      </a:lnTo>
                      <a:lnTo>
                        <a:pt x="172" y="1411"/>
                      </a:lnTo>
                      <a:lnTo>
                        <a:pt x="0" y="1454"/>
                      </a:lnTo>
                      <a:lnTo>
                        <a:pt x="22" y="1430"/>
                      </a:lnTo>
                      <a:lnTo>
                        <a:pt x="23" y="141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95" name="Arc 3164"/>
                <p:cNvSpPr>
                  <a:spLocks/>
                </p:cNvSpPr>
                <p:nvPr/>
              </p:nvSpPr>
              <p:spPr bwMode="auto">
                <a:xfrm>
                  <a:off x="2071" y="1716"/>
                  <a:ext cx="7" cy="10"/>
                </a:xfrm>
                <a:custGeom>
                  <a:avLst/>
                  <a:gdLst>
                    <a:gd name="T0" fmla="*/ 0 w 21464"/>
                    <a:gd name="T1" fmla="*/ 0 h 21600"/>
                    <a:gd name="T2" fmla="*/ 0 w 21464"/>
                    <a:gd name="T3" fmla="*/ 0 h 21600"/>
                    <a:gd name="T4" fmla="*/ 0 w 2146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4"/>
                    <a:gd name="T10" fmla="*/ 0 h 21600"/>
                    <a:gd name="T11" fmla="*/ 21464 w 2146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4" h="21600" fill="none" extrusionOk="0">
                      <a:moveTo>
                        <a:pt x="-1" y="0"/>
                      </a:moveTo>
                      <a:cubicBezTo>
                        <a:pt x="10992" y="0"/>
                        <a:pt x="20231" y="8255"/>
                        <a:pt x="21463" y="19179"/>
                      </a:cubicBezTo>
                    </a:path>
                    <a:path w="21464" h="21600" stroke="0" extrusionOk="0">
                      <a:moveTo>
                        <a:pt x="-1" y="0"/>
                      </a:moveTo>
                      <a:cubicBezTo>
                        <a:pt x="10992" y="0"/>
                        <a:pt x="20231" y="8255"/>
                        <a:pt x="21463" y="19179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5401" name="Freeform 3165"/>
            <p:cNvSpPr>
              <a:spLocks/>
            </p:cNvSpPr>
            <p:nvPr/>
          </p:nvSpPr>
          <p:spPr bwMode="auto">
            <a:xfrm>
              <a:off x="1990" y="2291"/>
              <a:ext cx="159" cy="149"/>
            </a:xfrm>
            <a:custGeom>
              <a:avLst/>
              <a:gdLst>
                <a:gd name="T0" fmla="*/ 0 w 478"/>
                <a:gd name="T1" fmla="*/ 3 h 447"/>
                <a:gd name="T2" fmla="*/ 6 w 478"/>
                <a:gd name="T3" fmla="*/ 0 h 447"/>
                <a:gd name="T4" fmla="*/ 6 w 478"/>
                <a:gd name="T5" fmla="*/ 2 h 447"/>
                <a:gd name="T6" fmla="*/ 0 w 478"/>
                <a:gd name="T7" fmla="*/ 6 h 447"/>
                <a:gd name="T8" fmla="*/ 0 w 478"/>
                <a:gd name="T9" fmla="*/ 3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447"/>
                <a:gd name="T17" fmla="*/ 478 w 478"/>
                <a:gd name="T18" fmla="*/ 447 h 4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447">
                  <a:moveTo>
                    <a:pt x="0" y="224"/>
                  </a:moveTo>
                  <a:lnTo>
                    <a:pt x="478" y="0"/>
                  </a:lnTo>
                  <a:lnTo>
                    <a:pt x="478" y="180"/>
                  </a:lnTo>
                  <a:lnTo>
                    <a:pt x="0" y="447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2" name="Freeform 3166"/>
            <p:cNvSpPr>
              <a:spLocks/>
            </p:cNvSpPr>
            <p:nvPr/>
          </p:nvSpPr>
          <p:spPr bwMode="auto">
            <a:xfrm>
              <a:off x="1988" y="2152"/>
              <a:ext cx="164" cy="220"/>
            </a:xfrm>
            <a:custGeom>
              <a:avLst/>
              <a:gdLst>
                <a:gd name="T0" fmla="*/ 0 w 493"/>
                <a:gd name="T1" fmla="*/ 2 h 661"/>
                <a:gd name="T2" fmla="*/ 6 w 493"/>
                <a:gd name="T3" fmla="*/ 0 h 661"/>
                <a:gd name="T4" fmla="*/ 6 w 493"/>
                <a:gd name="T5" fmla="*/ 5 h 661"/>
                <a:gd name="T6" fmla="*/ 0 w 493"/>
                <a:gd name="T7" fmla="*/ 8 h 661"/>
                <a:gd name="T8" fmla="*/ 0 w 493"/>
                <a:gd name="T9" fmla="*/ 2 h 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61"/>
                <a:gd name="T17" fmla="*/ 493 w 493"/>
                <a:gd name="T18" fmla="*/ 661 h 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61">
                  <a:moveTo>
                    <a:pt x="0" y="140"/>
                  </a:moveTo>
                  <a:lnTo>
                    <a:pt x="493" y="0"/>
                  </a:lnTo>
                  <a:lnTo>
                    <a:pt x="493" y="437"/>
                  </a:lnTo>
                  <a:lnTo>
                    <a:pt x="1" y="661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3" name="Freeform 3167"/>
            <p:cNvSpPr>
              <a:spLocks/>
            </p:cNvSpPr>
            <p:nvPr/>
          </p:nvSpPr>
          <p:spPr bwMode="auto">
            <a:xfrm>
              <a:off x="1543" y="1758"/>
              <a:ext cx="406" cy="337"/>
            </a:xfrm>
            <a:custGeom>
              <a:avLst/>
              <a:gdLst>
                <a:gd name="T0" fmla="*/ 1 w 1217"/>
                <a:gd name="T1" fmla="*/ 0 h 1010"/>
                <a:gd name="T2" fmla="*/ 15 w 1217"/>
                <a:gd name="T3" fmla="*/ 0 h 1010"/>
                <a:gd name="T4" fmla="*/ 14 w 1217"/>
                <a:gd name="T5" fmla="*/ 12 h 1010"/>
                <a:gd name="T6" fmla="*/ 0 w 1217"/>
                <a:gd name="T7" fmla="*/ 12 h 1010"/>
                <a:gd name="T8" fmla="*/ 1 w 1217"/>
                <a:gd name="T9" fmla="*/ 0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7"/>
                <a:gd name="T16" fmla="*/ 0 h 1010"/>
                <a:gd name="T17" fmla="*/ 1217 w 1217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7" h="1010">
                  <a:moveTo>
                    <a:pt x="49" y="0"/>
                  </a:moveTo>
                  <a:lnTo>
                    <a:pt x="1217" y="0"/>
                  </a:lnTo>
                  <a:lnTo>
                    <a:pt x="1170" y="1010"/>
                  </a:lnTo>
                  <a:lnTo>
                    <a:pt x="0" y="95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4" name="Freeform 3168"/>
            <p:cNvSpPr>
              <a:spLocks/>
            </p:cNvSpPr>
            <p:nvPr/>
          </p:nvSpPr>
          <p:spPr bwMode="auto">
            <a:xfrm>
              <a:off x="1278" y="2324"/>
              <a:ext cx="757" cy="153"/>
            </a:xfrm>
            <a:custGeom>
              <a:avLst/>
              <a:gdLst>
                <a:gd name="T0" fmla="*/ 5 w 2269"/>
                <a:gd name="T1" fmla="*/ 0 h 460"/>
                <a:gd name="T2" fmla="*/ 28 w 2269"/>
                <a:gd name="T3" fmla="*/ 2 h 460"/>
                <a:gd name="T4" fmla="*/ 26 w 2269"/>
                <a:gd name="T5" fmla="*/ 4 h 460"/>
                <a:gd name="T6" fmla="*/ 25 w 2269"/>
                <a:gd name="T7" fmla="*/ 6 h 460"/>
                <a:gd name="T8" fmla="*/ 0 w 2269"/>
                <a:gd name="T9" fmla="*/ 3 h 460"/>
                <a:gd name="T10" fmla="*/ 2 w 2269"/>
                <a:gd name="T11" fmla="*/ 2 h 460"/>
                <a:gd name="T12" fmla="*/ 5 w 2269"/>
                <a:gd name="T13" fmla="*/ 0 h 4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69"/>
                <a:gd name="T22" fmla="*/ 0 h 460"/>
                <a:gd name="T23" fmla="*/ 2269 w 2269"/>
                <a:gd name="T24" fmla="*/ 460 h 4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69" h="460">
                  <a:moveTo>
                    <a:pt x="369" y="0"/>
                  </a:moveTo>
                  <a:lnTo>
                    <a:pt x="2269" y="187"/>
                  </a:lnTo>
                  <a:lnTo>
                    <a:pt x="2135" y="356"/>
                  </a:lnTo>
                  <a:lnTo>
                    <a:pt x="2005" y="460"/>
                  </a:lnTo>
                  <a:lnTo>
                    <a:pt x="0" y="230"/>
                  </a:lnTo>
                  <a:lnTo>
                    <a:pt x="150" y="1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405" name="Group 3169"/>
            <p:cNvGrpSpPr>
              <a:grpSpLocks/>
            </p:cNvGrpSpPr>
            <p:nvPr/>
          </p:nvGrpSpPr>
          <p:grpSpPr bwMode="auto">
            <a:xfrm>
              <a:off x="1988" y="2166"/>
              <a:ext cx="163" cy="193"/>
              <a:chOff x="1988" y="2166"/>
              <a:chExt cx="163" cy="193"/>
            </a:xfrm>
          </p:grpSpPr>
          <p:sp>
            <p:nvSpPr>
              <p:cNvPr id="15483" name="Line 3170"/>
              <p:cNvSpPr>
                <a:spLocks noChangeShapeType="1"/>
              </p:cNvSpPr>
              <p:nvPr/>
            </p:nvSpPr>
            <p:spPr bwMode="auto">
              <a:xfrm flipV="1">
                <a:off x="1988" y="2220"/>
                <a:ext cx="163" cy="59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4" name="Line 3171"/>
              <p:cNvSpPr>
                <a:spLocks noChangeShapeType="1"/>
              </p:cNvSpPr>
              <p:nvPr/>
            </p:nvSpPr>
            <p:spPr bwMode="auto">
              <a:xfrm flipV="1">
                <a:off x="2016" y="2236"/>
                <a:ext cx="134" cy="53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5" name="Line 3172"/>
              <p:cNvSpPr>
                <a:spLocks noChangeShapeType="1"/>
              </p:cNvSpPr>
              <p:nvPr/>
            </p:nvSpPr>
            <p:spPr bwMode="auto">
              <a:xfrm flipV="1">
                <a:off x="2016" y="2253"/>
                <a:ext cx="134" cy="55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6" name="Line 3173"/>
              <p:cNvSpPr>
                <a:spLocks noChangeShapeType="1"/>
              </p:cNvSpPr>
              <p:nvPr/>
            </p:nvSpPr>
            <p:spPr bwMode="auto">
              <a:xfrm flipV="1">
                <a:off x="2016" y="2268"/>
                <a:ext cx="135" cy="57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7" name="Line 3174"/>
              <p:cNvSpPr>
                <a:spLocks noChangeShapeType="1"/>
              </p:cNvSpPr>
              <p:nvPr/>
            </p:nvSpPr>
            <p:spPr bwMode="auto">
              <a:xfrm flipV="1">
                <a:off x="2016" y="2284"/>
                <a:ext cx="135" cy="60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8" name="Line 3175"/>
              <p:cNvSpPr>
                <a:spLocks noChangeShapeType="1"/>
              </p:cNvSpPr>
              <p:nvPr/>
            </p:nvSpPr>
            <p:spPr bwMode="auto">
              <a:xfrm flipV="1">
                <a:off x="2016" y="2203"/>
                <a:ext cx="134" cy="46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9" name="Line 3176"/>
              <p:cNvSpPr>
                <a:spLocks noChangeShapeType="1"/>
              </p:cNvSpPr>
              <p:nvPr/>
            </p:nvSpPr>
            <p:spPr bwMode="auto">
              <a:xfrm flipV="1">
                <a:off x="2017" y="2185"/>
                <a:ext cx="133" cy="42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90" name="Line 3177"/>
              <p:cNvSpPr>
                <a:spLocks noChangeShapeType="1"/>
              </p:cNvSpPr>
              <p:nvPr/>
            </p:nvSpPr>
            <p:spPr bwMode="auto">
              <a:xfrm flipV="1">
                <a:off x="2016" y="2166"/>
                <a:ext cx="134" cy="40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91" name="Line 3178"/>
              <p:cNvSpPr>
                <a:spLocks noChangeShapeType="1"/>
              </p:cNvSpPr>
              <p:nvPr/>
            </p:nvSpPr>
            <p:spPr bwMode="auto">
              <a:xfrm flipH="1">
                <a:off x="2016" y="2192"/>
                <a:ext cx="1" cy="167"/>
              </a:xfrm>
              <a:prstGeom prst="line">
                <a:avLst/>
              </a:prstGeom>
              <a:noFill/>
              <a:ln w="47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06" name="Group 3179"/>
            <p:cNvGrpSpPr>
              <a:grpSpLocks/>
            </p:cNvGrpSpPr>
            <p:nvPr/>
          </p:nvGrpSpPr>
          <p:grpSpPr bwMode="auto">
            <a:xfrm>
              <a:off x="1488" y="1682"/>
              <a:ext cx="535" cy="494"/>
              <a:chOff x="1488" y="1682"/>
              <a:chExt cx="535" cy="494"/>
            </a:xfrm>
          </p:grpSpPr>
          <p:grpSp>
            <p:nvGrpSpPr>
              <p:cNvPr id="15466" name="Group 3180"/>
              <p:cNvGrpSpPr>
                <a:grpSpLocks/>
              </p:cNvGrpSpPr>
              <p:nvPr/>
            </p:nvGrpSpPr>
            <p:grpSpPr bwMode="auto">
              <a:xfrm>
                <a:off x="1488" y="1682"/>
                <a:ext cx="535" cy="494"/>
                <a:chOff x="1488" y="1682"/>
                <a:chExt cx="535" cy="494"/>
              </a:xfrm>
            </p:grpSpPr>
            <p:grpSp>
              <p:nvGrpSpPr>
                <p:cNvPr id="15468" name="Group 3181"/>
                <p:cNvGrpSpPr>
                  <a:grpSpLocks/>
                </p:cNvGrpSpPr>
                <p:nvPr/>
              </p:nvGrpSpPr>
              <p:grpSpPr bwMode="auto">
                <a:xfrm>
                  <a:off x="1488" y="1682"/>
                  <a:ext cx="535" cy="494"/>
                  <a:chOff x="1488" y="1682"/>
                  <a:chExt cx="535" cy="494"/>
                </a:xfrm>
              </p:grpSpPr>
              <p:sp>
                <p:nvSpPr>
                  <p:cNvPr id="15479" name="Freeform 3182"/>
                  <p:cNvSpPr>
                    <a:spLocks/>
                  </p:cNvSpPr>
                  <p:nvPr/>
                </p:nvSpPr>
                <p:spPr bwMode="auto">
                  <a:xfrm>
                    <a:off x="1488" y="1682"/>
                    <a:ext cx="534" cy="494"/>
                  </a:xfrm>
                  <a:custGeom>
                    <a:avLst/>
                    <a:gdLst>
                      <a:gd name="T0" fmla="*/ 2 w 1603"/>
                      <a:gd name="T1" fmla="*/ 0 h 1484"/>
                      <a:gd name="T2" fmla="*/ 3 w 1603"/>
                      <a:gd name="T3" fmla="*/ 0 h 1484"/>
                      <a:gd name="T4" fmla="*/ 6 w 1603"/>
                      <a:gd name="T5" fmla="*/ 0 h 1484"/>
                      <a:gd name="T6" fmla="*/ 8 w 1603"/>
                      <a:gd name="T7" fmla="*/ 0 h 1484"/>
                      <a:gd name="T8" fmla="*/ 11 w 1603"/>
                      <a:gd name="T9" fmla="*/ 0 h 1484"/>
                      <a:gd name="T10" fmla="*/ 13 w 1603"/>
                      <a:gd name="T11" fmla="*/ 0 h 1484"/>
                      <a:gd name="T12" fmla="*/ 16 w 1603"/>
                      <a:gd name="T13" fmla="*/ 0 h 1484"/>
                      <a:gd name="T14" fmla="*/ 19 w 1603"/>
                      <a:gd name="T15" fmla="*/ 0 h 1484"/>
                      <a:gd name="T16" fmla="*/ 19 w 1603"/>
                      <a:gd name="T17" fmla="*/ 0 h 1484"/>
                      <a:gd name="T18" fmla="*/ 20 w 1603"/>
                      <a:gd name="T19" fmla="*/ 0 h 1484"/>
                      <a:gd name="T20" fmla="*/ 20 w 1603"/>
                      <a:gd name="T21" fmla="*/ 0 h 1484"/>
                      <a:gd name="T22" fmla="*/ 20 w 1603"/>
                      <a:gd name="T23" fmla="*/ 1 h 1484"/>
                      <a:gd name="T24" fmla="*/ 20 w 1603"/>
                      <a:gd name="T25" fmla="*/ 1 h 1484"/>
                      <a:gd name="T26" fmla="*/ 19 w 1603"/>
                      <a:gd name="T27" fmla="*/ 18 h 1484"/>
                      <a:gd name="T28" fmla="*/ 19 w 1603"/>
                      <a:gd name="T29" fmla="*/ 18 h 1484"/>
                      <a:gd name="T30" fmla="*/ 19 w 1603"/>
                      <a:gd name="T31" fmla="*/ 18 h 1484"/>
                      <a:gd name="T32" fmla="*/ 12 w 1603"/>
                      <a:gd name="T33" fmla="*/ 18 h 1484"/>
                      <a:gd name="T34" fmla="*/ 6 w 1603"/>
                      <a:gd name="T35" fmla="*/ 17 h 1484"/>
                      <a:gd name="T36" fmla="*/ 0 w 1603"/>
                      <a:gd name="T37" fmla="*/ 17 h 1484"/>
                      <a:gd name="T38" fmla="*/ 0 w 1603"/>
                      <a:gd name="T39" fmla="*/ 17 h 1484"/>
                      <a:gd name="T40" fmla="*/ 1 w 1603"/>
                      <a:gd name="T41" fmla="*/ 1 h 1484"/>
                      <a:gd name="T42" fmla="*/ 2 w 1603"/>
                      <a:gd name="T43" fmla="*/ 0 h 148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03"/>
                      <a:gd name="T67" fmla="*/ 0 h 1484"/>
                      <a:gd name="T68" fmla="*/ 1603 w 1603"/>
                      <a:gd name="T69" fmla="*/ 1484 h 148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03" h="1484">
                        <a:moveTo>
                          <a:pt x="128" y="25"/>
                        </a:moveTo>
                        <a:lnTo>
                          <a:pt x="266" y="18"/>
                        </a:lnTo>
                        <a:lnTo>
                          <a:pt x="452" y="5"/>
                        </a:lnTo>
                        <a:lnTo>
                          <a:pt x="646" y="0"/>
                        </a:lnTo>
                        <a:lnTo>
                          <a:pt x="874" y="0"/>
                        </a:lnTo>
                        <a:lnTo>
                          <a:pt x="1034" y="3"/>
                        </a:lnTo>
                        <a:lnTo>
                          <a:pt x="1279" y="11"/>
                        </a:lnTo>
                        <a:lnTo>
                          <a:pt x="1517" y="24"/>
                        </a:lnTo>
                        <a:lnTo>
                          <a:pt x="1573" y="26"/>
                        </a:lnTo>
                        <a:lnTo>
                          <a:pt x="1586" y="31"/>
                        </a:lnTo>
                        <a:lnTo>
                          <a:pt x="1594" y="38"/>
                        </a:lnTo>
                        <a:lnTo>
                          <a:pt x="1602" y="49"/>
                        </a:lnTo>
                        <a:lnTo>
                          <a:pt x="1603" y="61"/>
                        </a:lnTo>
                        <a:lnTo>
                          <a:pt x="1543" y="1456"/>
                        </a:lnTo>
                        <a:lnTo>
                          <a:pt x="1536" y="1478"/>
                        </a:lnTo>
                        <a:lnTo>
                          <a:pt x="1517" y="1484"/>
                        </a:lnTo>
                        <a:lnTo>
                          <a:pt x="999" y="1449"/>
                        </a:lnTo>
                        <a:lnTo>
                          <a:pt x="491" y="1413"/>
                        </a:lnTo>
                        <a:lnTo>
                          <a:pt x="24" y="1379"/>
                        </a:lnTo>
                        <a:lnTo>
                          <a:pt x="0" y="1343"/>
                        </a:lnTo>
                        <a:lnTo>
                          <a:pt x="72" y="70"/>
                        </a:lnTo>
                        <a:lnTo>
                          <a:pt x="128" y="2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80" name="Arc 3183"/>
                  <p:cNvSpPr>
                    <a:spLocks/>
                  </p:cNvSpPr>
                  <p:nvPr/>
                </p:nvSpPr>
                <p:spPr bwMode="auto">
                  <a:xfrm>
                    <a:off x="2009" y="1690"/>
                    <a:ext cx="14" cy="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81" name="Arc 3184"/>
                  <p:cNvSpPr>
                    <a:spLocks/>
                  </p:cNvSpPr>
                  <p:nvPr/>
                </p:nvSpPr>
                <p:spPr bwMode="auto">
                  <a:xfrm>
                    <a:off x="1511" y="1690"/>
                    <a:ext cx="27" cy="20"/>
                  </a:xfrm>
                  <a:custGeom>
                    <a:avLst/>
                    <a:gdLst>
                      <a:gd name="T0" fmla="*/ 0 w 21600"/>
                      <a:gd name="T1" fmla="*/ 0 h 21585"/>
                      <a:gd name="T2" fmla="*/ 0 w 21600"/>
                      <a:gd name="T3" fmla="*/ 0 h 21585"/>
                      <a:gd name="T4" fmla="*/ 0 w 21600"/>
                      <a:gd name="T5" fmla="*/ 0 h 2158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85"/>
                      <a:gd name="T11" fmla="*/ 21600 w 21600"/>
                      <a:gd name="T12" fmla="*/ 21585 h 215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85" fill="none" extrusionOk="0">
                        <a:moveTo>
                          <a:pt x="0" y="21585"/>
                        </a:moveTo>
                        <a:cubicBezTo>
                          <a:pt x="0" y="9972"/>
                          <a:pt x="9181" y="438"/>
                          <a:pt x="20785" y="0"/>
                        </a:cubicBezTo>
                      </a:path>
                      <a:path w="21600" h="21585" stroke="0" extrusionOk="0">
                        <a:moveTo>
                          <a:pt x="0" y="21585"/>
                        </a:moveTo>
                        <a:cubicBezTo>
                          <a:pt x="0" y="9972"/>
                          <a:pt x="9181" y="438"/>
                          <a:pt x="20785" y="0"/>
                        </a:cubicBezTo>
                        <a:lnTo>
                          <a:pt x="21600" y="21585"/>
                        </a:lnTo>
                        <a:lnTo>
                          <a:pt x="0" y="2158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82" name="Arc 3185"/>
                  <p:cNvSpPr>
                    <a:spLocks/>
                  </p:cNvSpPr>
                  <p:nvPr/>
                </p:nvSpPr>
                <p:spPr bwMode="auto">
                  <a:xfrm>
                    <a:off x="1488" y="2128"/>
                    <a:ext cx="11" cy="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21600" h="21600" stroke="0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469" name="Group 3186"/>
                <p:cNvGrpSpPr>
                  <a:grpSpLocks/>
                </p:cNvGrpSpPr>
                <p:nvPr/>
              </p:nvGrpSpPr>
              <p:grpSpPr bwMode="auto">
                <a:xfrm>
                  <a:off x="1544" y="1758"/>
                  <a:ext cx="406" cy="337"/>
                  <a:chOff x="1544" y="1758"/>
                  <a:chExt cx="406" cy="337"/>
                </a:xfrm>
              </p:grpSpPr>
              <p:grpSp>
                <p:nvGrpSpPr>
                  <p:cNvPr id="15470" name="Group 3187"/>
                  <p:cNvGrpSpPr>
                    <a:grpSpLocks/>
                  </p:cNvGrpSpPr>
                  <p:nvPr/>
                </p:nvGrpSpPr>
                <p:grpSpPr bwMode="auto">
                  <a:xfrm>
                    <a:off x="1544" y="1758"/>
                    <a:ext cx="406" cy="337"/>
                    <a:chOff x="1544" y="1758"/>
                    <a:chExt cx="406" cy="337"/>
                  </a:xfrm>
                </p:grpSpPr>
                <p:sp>
                  <p:nvSpPr>
                    <p:cNvPr id="15475" name="Freeform 3188"/>
                    <p:cNvSpPr>
                      <a:spLocks/>
                    </p:cNvSpPr>
                    <p:nvPr/>
                  </p:nvSpPr>
                  <p:spPr bwMode="auto">
                    <a:xfrm>
                      <a:off x="1560" y="1758"/>
                      <a:ext cx="389" cy="7"/>
                    </a:xfrm>
                    <a:custGeom>
                      <a:avLst/>
                      <a:gdLst>
                        <a:gd name="T0" fmla="*/ 0 w 1167"/>
                        <a:gd name="T1" fmla="*/ 0 h 21"/>
                        <a:gd name="T2" fmla="*/ 14 w 1167"/>
                        <a:gd name="T3" fmla="*/ 0 h 21"/>
                        <a:gd name="T4" fmla="*/ 14 w 1167"/>
                        <a:gd name="T5" fmla="*/ 0 h 21"/>
                        <a:gd name="T6" fmla="*/ 0 w 1167"/>
                        <a:gd name="T7" fmla="*/ 0 h 21"/>
                        <a:gd name="T8" fmla="*/ 0 w 1167"/>
                        <a:gd name="T9" fmla="*/ 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7"/>
                        <a:gd name="T16" fmla="*/ 0 h 21"/>
                        <a:gd name="T17" fmla="*/ 1167 w 1167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7" h="21">
                          <a:moveTo>
                            <a:pt x="0" y="0"/>
                          </a:moveTo>
                          <a:lnTo>
                            <a:pt x="1167" y="1"/>
                          </a:lnTo>
                          <a:lnTo>
                            <a:pt x="1141" y="21"/>
                          </a:lnTo>
                          <a:lnTo>
                            <a:pt x="25" y="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76" name="Freeform 3189"/>
                    <p:cNvSpPr>
                      <a:spLocks/>
                    </p:cNvSpPr>
                    <p:nvPr/>
                  </p:nvSpPr>
                  <p:spPr bwMode="auto">
                    <a:xfrm>
                      <a:off x="1925" y="1758"/>
                      <a:ext cx="25" cy="337"/>
                    </a:xfrm>
                    <a:custGeom>
                      <a:avLst/>
                      <a:gdLst>
                        <a:gd name="T0" fmla="*/ 1 w 75"/>
                        <a:gd name="T1" fmla="*/ 0 h 1010"/>
                        <a:gd name="T2" fmla="*/ 1 w 75"/>
                        <a:gd name="T3" fmla="*/ 0 h 1010"/>
                        <a:gd name="T4" fmla="*/ 1 w 75"/>
                        <a:gd name="T5" fmla="*/ 7 h 1010"/>
                        <a:gd name="T6" fmla="*/ 0 w 75"/>
                        <a:gd name="T7" fmla="*/ 12 h 1010"/>
                        <a:gd name="T8" fmla="*/ 0 w 75"/>
                        <a:gd name="T9" fmla="*/ 12 h 1010"/>
                        <a:gd name="T10" fmla="*/ 1 w 75"/>
                        <a:gd name="T11" fmla="*/ 0 h 10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5"/>
                        <a:gd name="T19" fmla="*/ 0 h 1010"/>
                        <a:gd name="T20" fmla="*/ 75 w 75"/>
                        <a:gd name="T21" fmla="*/ 1010 h 10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5" h="1010">
                          <a:moveTo>
                            <a:pt x="47" y="20"/>
                          </a:moveTo>
                          <a:lnTo>
                            <a:pt x="75" y="0"/>
                          </a:lnTo>
                          <a:lnTo>
                            <a:pt x="48" y="548"/>
                          </a:lnTo>
                          <a:lnTo>
                            <a:pt x="25" y="1010"/>
                          </a:lnTo>
                          <a:lnTo>
                            <a:pt x="0" y="981"/>
                          </a:lnTo>
                          <a:lnTo>
                            <a:pt x="47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77" name="Freeform 3190"/>
                    <p:cNvSpPr>
                      <a:spLocks/>
                    </p:cNvSpPr>
                    <p:nvPr/>
                  </p:nvSpPr>
                  <p:spPr bwMode="auto">
                    <a:xfrm>
                      <a:off x="1544" y="2067"/>
                      <a:ext cx="389" cy="28"/>
                    </a:xfrm>
                    <a:custGeom>
                      <a:avLst/>
                      <a:gdLst>
                        <a:gd name="T0" fmla="*/ 0 w 1169"/>
                        <a:gd name="T1" fmla="*/ 0 h 83"/>
                        <a:gd name="T2" fmla="*/ 0 w 1169"/>
                        <a:gd name="T3" fmla="*/ 0 h 83"/>
                        <a:gd name="T4" fmla="*/ 14 w 1169"/>
                        <a:gd name="T5" fmla="*/ 1 h 83"/>
                        <a:gd name="T6" fmla="*/ 14 w 1169"/>
                        <a:gd name="T7" fmla="*/ 1 h 83"/>
                        <a:gd name="T8" fmla="*/ 0 w 1169"/>
                        <a:gd name="T9" fmla="*/ 0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9"/>
                        <a:gd name="T16" fmla="*/ 0 h 83"/>
                        <a:gd name="T17" fmla="*/ 1169 w 1169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9" h="83">
                          <a:moveTo>
                            <a:pt x="28" y="0"/>
                          </a:moveTo>
                          <a:lnTo>
                            <a:pt x="0" y="26"/>
                          </a:lnTo>
                          <a:lnTo>
                            <a:pt x="1169" y="83"/>
                          </a:lnTo>
                          <a:lnTo>
                            <a:pt x="1144" y="55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78" name="Freeform 3191"/>
                    <p:cNvSpPr>
                      <a:spLocks/>
                    </p:cNvSpPr>
                    <p:nvPr/>
                  </p:nvSpPr>
                  <p:spPr bwMode="auto">
                    <a:xfrm>
                      <a:off x="1544" y="1758"/>
                      <a:ext cx="24" cy="318"/>
                    </a:xfrm>
                    <a:custGeom>
                      <a:avLst/>
                      <a:gdLst>
                        <a:gd name="T0" fmla="*/ 1 w 74"/>
                        <a:gd name="T1" fmla="*/ 0 h 952"/>
                        <a:gd name="T2" fmla="*/ 1 w 74"/>
                        <a:gd name="T3" fmla="*/ 0 h 952"/>
                        <a:gd name="T4" fmla="*/ 0 w 74"/>
                        <a:gd name="T5" fmla="*/ 11 h 952"/>
                        <a:gd name="T6" fmla="*/ 0 w 74"/>
                        <a:gd name="T7" fmla="*/ 12 h 952"/>
                        <a:gd name="T8" fmla="*/ 1 w 74"/>
                        <a:gd name="T9" fmla="*/ 0 h 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4"/>
                        <a:gd name="T16" fmla="*/ 0 h 952"/>
                        <a:gd name="T17" fmla="*/ 74 w 74"/>
                        <a:gd name="T18" fmla="*/ 952 h 9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4" h="952">
                          <a:moveTo>
                            <a:pt x="49" y="0"/>
                          </a:moveTo>
                          <a:lnTo>
                            <a:pt x="74" y="20"/>
                          </a:lnTo>
                          <a:lnTo>
                            <a:pt x="28" y="926"/>
                          </a:lnTo>
                          <a:lnTo>
                            <a:pt x="0" y="952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5471" name="Group 3192"/>
                  <p:cNvGrpSpPr>
                    <a:grpSpLocks/>
                  </p:cNvGrpSpPr>
                  <p:nvPr/>
                </p:nvGrpSpPr>
                <p:grpSpPr bwMode="auto">
                  <a:xfrm>
                    <a:off x="1552" y="1765"/>
                    <a:ext cx="388" cy="320"/>
                    <a:chOff x="1552" y="1765"/>
                    <a:chExt cx="388" cy="320"/>
                  </a:xfrm>
                </p:grpSpPr>
                <p:sp>
                  <p:nvSpPr>
                    <p:cNvPr id="15472" name="Freeform 3193"/>
                    <p:cNvSpPr>
                      <a:spLocks/>
                    </p:cNvSpPr>
                    <p:nvPr/>
                  </p:nvSpPr>
                  <p:spPr bwMode="auto">
                    <a:xfrm>
                      <a:off x="1552" y="1765"/>
                      <a:ext cx="388" cy="320"/>
                    </a:xfrm>
                    <a:custGeom>
                      <a:avLst/>
                      <a:gdLst>
                        <a:gd name="T0" fmla="*/ 1 w 1164"/>
                        <a:gd name="T1" fmla="*/ 0 h 961"/>
                        <a:gd name="T2" fmla="*/ 14 w 1164"/>
                        <a:gd name="T3" fmla="*/ 0 h 961"/>
                        <a:gd name="T4" fmla="*/ 14 w 1164"/>
                        <a:gd name="T5" fmla="*/ 12 h 961"/>
                        <a:gd name="T6" fmla="*/ 0 w 1164"/>
                        <a:gd name="T7" fmla="*/ 11 h 961"/>
                        <a:gd name="T8" fmla="*/ 1 w 1164"/>
                        <a:gd name="T9" fmla="*/ 0 h 96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4"/>
                        <a:gd name="T16" fmla="*/ 0 h 961"/>
                        <a:gd name="T17" fmla="*/ 1164 w 1164"/>
                        <a:gd name="T18" fmla="*/ 961 h 96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4" h="961">
                          <a:moveTo>
                            <a:pt x="48" y="0"/>
                          </a:moveTo>
                          <a:lnTo>
                            <a:pt x="1164" y="0"/>
                          </a:lnTo>
                          <a:lnTo>
                            <a:pt x="1118" y="961"/>
                          </a:lnTo>
                          <a:lnTo>
                            <a:pt x="0" y="906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73" name="Freeform 3194"/>
                    <p:cNvSpPr>
                      <a:spLocks/>
                    </p:cNvSpPr>
                    <p:nvPr/>
                  </p:nvSpPr>
                  <p:spPr bwMode="auto">
                    <a:xfrm>
                      <a:off x="1566" y="1778"/>
                      <a:ext cx="361" cy="296"/>
                    </a:xfrm>
                    <a:custGeom>
                      <a:avLst/>
                      <a:gdLst>
                        <a:gd name="T0" fmla="*/ 0 w 1085"/>
                        <a:gd name="T1" fmla="*/ 0 h 888"/>
                        <a:gd name="T2" fmla="*/ 13 w 1085"/>
                        <a:gd name="T3" fmla="*/ 0 h 888"/>
                        <a:gd name="T4" fmla="*/ 13 w 1085"/>
                        <a:gd name="T5" fmla="*/ 11 h 888"/>
                        <a:gd name="T6" fmla="*/ 0 w 1085"/>
                        <a:gd name="T7" fmla="*/ 10 h 888"/>
                        <a:gd name="T8" fmla="*/ 0 w 1085"/>
                        <a:gd name="T9" fmla="*/ 0 h 8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85"/>
                        <a:gd name="T16" fmla="*/ 0 h 888"/>
                        <a:gd name="T17" fmla="*/ 1085 w 1085"/>
                        <a:gd name="T18" fmla="*/ 888 h 8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85" h="888">
                          <a:moveTo>
                            <a:pt x="40" y="1"/>
                          </a:moveTo>
                          <a:lnTo>
                            <a:pt x="1085" y="0"/>
                          </a:lnTo>
                          <a:lnTo>
                            <a:pt x="1040" y="888"/>
                          </a:lnTo>
                          <a:lnTo>
                            <a:pt x="0" y="843"/>
                          </a:lnTo>
                          <a:lnTo>
                            <a:pt x="40" y="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74" name="Freeform 3195"/>
                    <p:cNvSpPr>
                      <a:spLocks/>
                    </p:cNvSpPr>
                    <p:nvPr/>
                  </p:nvSpPr>
                  <p:spPr bwMode="auto">
                    <a:xfrm>
                      <a:off x="1572" y="1795"/>
                      <a:ext cx="341" cy="267"/>
                    </a:xfrm>
                    <a:custGeom>
                      <a:avLst/>
                      <a:gdLst>
                        <a:gd name="T0" fmla="*/ 0 w 1023"/>
                        <a:gd name="T1" fmla="*/ 0 h 801"/>
                        <a:gd name="T2" fmla="*/ 13 w 1023"/>
                        <a:gd name="T3" fmla="*/ 0 h 801"/>
                        <a:gd name="T4" fmla="*/ 12 w 1023"/>
                        <a:gd name="T5" fmla="*/ 10 h 801"/>
                        <a:gd name="T6" fmla="*/ 0 w 1023"/>
                        <a:gd name="T7" fmla="*/ 9 h 801"/>
                        <a:gd name="T8" fmla="*/ 0 w 1023"/>
                        <a:gd name="T9" fmla="*/ 0 h 80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23"/>
                        <a:gd name="T16" fmla="*/ 0 h 801"/>
                        <a:gd name="T17" fmla="*/ 1023 w 1023"/>
                        <a:gd name="T18" fmla="*/ 801 h 80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23" h="801">
                          <a:moveTo>
                            <a:pt x="37" y="0"/>
                          </a:moveTo>
                          <a:lnTo>
                            <a:pt x="1023" y="0"/>
                          </a:lnTo>
                          <a:lnTo>
                            <a:pt x="982" y="801"/>
                          </a:lnTo>
                          <a:lnTo>
                            <a:pt x="0" y="761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5467" name="Freeform 3196"/>
              <p:cNvSpPr>
                <a:spLocks/>
              </p:cNvSpPr>
              <p:nvPr/>
            </p:nvSpPr>
            <p:spPr bwMode="auto">
              <a:xfrm>
                <a:off x="1917" y="2136"/>
                <a:ext cx="22" cy="8"/>
              </a:xfrm>
              <a:custGeom>
                <a:avLst/>
                <a:gdLst>
                  <a:gd name="T0" fmla="*/ 0 w 67"/>
                  <a:gd name="T1" fmla="*/ 0 h 23"/>
                  <a:gd name="T2" fmla="*/ 1 w 67"/>
                  <a:gd name="T3" fmla="*/ 0 h 23"/>
                  <a:gd name="T4" fmla="*/ 1 w 67"/>
                  <a:gd name="T5" fmla="*/ 0 h 23"/>
                  <a:gd name="T6" fmla="*/ 0 w 67"/>
                  <a:gd name="T7" fmla="*/ 0 h 23"/>
                  <a:gd name="T8" fmla="*/ 0 w 6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23"/>
                  <a:gd name="T17" fmla="*/ 67 w 6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23">
                    <a:moveTo>
                      <a:pt x="0" y="0"/>
                    </a:moveTo>
                    <a:lnTo>
                      <a:pt x="67" y="1"/>
                    </a:lnTo>
                    <a:lnTo>
                      <a:pt x="67" y="23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07" name="Group 3197"/>
            <p:cNvGrpSpPr>
              <a:grpSpLocks/>
            </p:cNvGrpSpPr>
            <p:nvPr/>
          </p:nvGrpSpPr>
          <p:grpSpPr bwMode="auto">
            <a:xfrm>
              <a:off x="1279" y="2333"/>
              <a:ext cx="756" cy="171"/>
              <a:chOff x="1279" y="2333"/>
              <a:chExt cx="756" cy="171"/>
            </a:xfrm>
          </p:grpSpPr>
          <p:sp>
            <p:nvSpPr>
              <p:cNvPr id="15408" name="Freeform 3198"/>
              <p:cNvSpPr>
                <a:spLocks/>
              </p:cNvSpPr>
              <p:nvPr/>
            </p:nvSpPr>
            <p:spPr bwMode="auto">
              <a:xfrm>
                <a:off x="1800" y="2384"/>
                <a:ext cx="181" cy="75"/>
              </a:xfrm>
              <a:custGeom>
                <a:avLst/>
                <a:gdLst>
                  <a:gd name="T0" fmla="*/ 3 w 545"/>
                  <a:gd name="T1" fmla="*/ 0 h 225"/>
                  <a:gd name="T2" fmla="*/ 1 w 545"/>
                  <a:gd name="T3" fmla="*/ 2 h 225"/>
                  <a:gd name="T4" fmla="*/ 0 w 545"/>
                  <a:gd name="T5" fmla="*/ 2 h 225"/>
                  <a:gd name="T6" fmla="*/ 4 w 545"/>
                  <a:gd name="T7" fmla="*/ 3 h 225"/>
                  <a:gd name="T8" fmla="*/ 5 w 545"/>
                  <a:gd name="T9" fmla="*/ 2 h 225"/>
                  <a:gd name="T10" fmla="*/ 7 w 545"/>
                  <a:gd name="T11" fmla="*/ 0 h 225"/>
                  <a:gd name="T12" fmla="*/ 3 w 545"/>
                  <a:gd name="T13" fmla="*/ 0 h 2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5"/>
                  <a:gd name="T22" fmla="*/ 0 h 225"/>
                  <a:gd name="T23" fmla="*/ 545 w 545"/>
                  <a:gd name="T24" fmla="*/ 225 h 2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5" h="225">
                    <a:moveTo>
                      <a:pt x="210" y="0"/>
                    </a:moveTo>
                    <a:lnTo>
                      <a:pt x="83" y="131"/>
                    </a:lnTo>
                    <a:lnTo>
                      <a:pt x="0" y="188"/>
                    </a:lnTo>
                    <a:lnTo>
                      <a:pt x="357" y="225"/>
                    </a:lnTo>
                    <a:lnTo>
                      <a:pt x="439" y="154"/>
                    </a:lnTo>
                    <a:lnTo>
                      <a:pt x="545" y="3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409" name="Group 3199"/>
              <p:cNvGrpSpPr>
                <a:grpSpLocks/>
              </p:cNvGrpSpPr>
              <p:nvPr/>
            </p:nvGrpSpPr>
            <p:grpSpPr bwMode="auto">
              <a:xfrm>
                <a:off x="1279" y="2333"/>
                <a:ext cx="756" cy="171"/>
                <a:chOff x="1279" y="2333"/>
                <a:chExt cx="756" cy="171"/>
              </a:xfrm>
            </p:grpSpPr>
            <p:sp>
              <p:nvSpPr>
                <p:cNvPr id="15410" name="Freeform 3200"/>
                <p:cNvSpPr>
                  <a:spLocks/>
                </p:cNvSpPr>
                <p:nvPr/>
              </p:nvSpPr>
              <p:spPr bwMode="auto">
                <a:xfrm>
                  <a:off x="1279" y="2400"/>
                  <a:ext cx="668" cy="104"/>
                </a:xfrm>
                <a:custGeom>
                  <a:avLst/>
                  <a:gdLst>
                    <a:gd name="T0" fmla="*/ 0 w 2005"/>
                    <a:gd name="T1" fmla="*/ 0 h 310"/>
                    <a:gd name="T2" fmla="*/ 0 w 2005"/>
                    <a:gd name="T3" fmla="*/ 1 h 310"/>
                    <a:gd name="T4" fmla="*/ 25 w 2005"/>
                    <a:gd name="T5" fmla="*/ 4 h 310"/>
                    <a:gd name="T6" fmla="*/ 25 w 2005"/>
                    <a:gd name="T7" fmla="*/ 3 h 310"/>
                    <a:gd name="T8" fmla="*/ 0 w 2005"/>
                    <a:gd name="T9" fmla="*/ 0 h 3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5"/>
                    <a:gd name="T16" fmla="*/ 0 h 310"/>
                    <a:gd name="T17" fmla="*/ 2005 w 2005"/>
                    <a:gd name="T18" fmla="*/ 310 h 3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5" h="31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2005" y="310"/>
                      </a:lnTo>
                      <a:lnTo>
                        <a:pt x="2004" y="2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1" name="Freeform 3201"/>
                <p:cNvSpPr>
                  <a:spLocks/>
                </p:cNvSpPr>
                <p:nvPr/>
              </p:nvSpPr>
              <p:spPr bwMode="auto">
                <a:xfrm>
                  <a:off x="1947" y="2386"/>
                  <a:ext cx="88" cy="118"/>
                </a:xfrm>
                <a:custGeom>
                  <a:avLst/>
                  <a:gdLst>
                    <a:gd name="T0" fmla="*/ 0 w 264"/>
                    <a:gd name="T1" fmla="*/ 3 h 353"/>
                    <a:gd name="T2" fmla="*/ 0 w 264"/>
                    <a:gd name="T3" fmla="*/ 4 h 353"/>
                    <a:gd name="T4" fmla="*/ 1 w 264"/>
                    <a:gd name="T5" fmla="*/ 3 h 353"/>
                    <a:gd name="T6" fmla="*/ 2 w 264"/>
                    <a:gd name="T7" fmla="*/ 3 h 353"/>
                    <a:gd name="T8" fmla="*/ 3 w 264"/>
                    <a:gd name="T9" fmla="*/ 1 h 353"/>
                    <a:gd name="T10" fmla="*/ 3 w 264"/>
                    <a:gd name="T11" fmla="*/ 0 h 353"/>
                    <a:gd name="T12" fmla="*/ 2 w 264"/>
                    <a:gd name="T13" fmla="*/ 2 h 353"/>
                    <a:gd name="T14" fmla="*/ 0 w 264"/>
                    <a:gd name="T15" fmla="*/ 3 h 3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4"/>
                    <a:gd name="T25" fmla="*/ 0 h 353"/>
                    <a:gd name="T26" fmla="*/ 264 w 264"/>
                    <a:gd name="T27" fmla="*/ 353 h 3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4" h="353">
                      <a:moveTo>
                        <a:pt x="0" y="273"/>
                      </a:moveTo>
                      <a:lnTo>
                        <a:pt x="0" y="353"/>
                      </a:lnTo>
                      <a:lnTo>
                        <a:pt x="115" y="272"/>
                      </a:lnTo>
                      <a:lnTo>
                        <a:pt x="161" y="224"/>
                      </a:lnTo>
                      <a:lnTo>
                        <a:pt x="264" y="100"/>
                      </a:lnTo>
                      <a:lnTo>
                        <a:pt x="264" y="0"/>
                      </a:lnTo>
                      <a:lnTo>
                        <a:pt x="130" y="168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2" name="Line 3202"/>
                <p:cNvSpPr>
                  <a:spLocks noChangeShapeType="1"/>
                </p:cNvSpPr>
                <p:nvPr/>
              </p:nvSpPr>
              <p:spPr bwMode="auto">
                <a:xfrm>
                  <a:off x="1280" y="2409"/>
                  <a:ext cx="668" cy="75"/>
                </a:xfrm>
                <a:prstGeom prst="line">
                  <a:avLst/>
                </a:prstGeom>
                <a:noFill/>
                <a:ln w="476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413" name="Group 3203"/>
                <p:cNvGrpSpPr>
                  <a:grpSpLocks/>
                </p:cNvGrpSpPr>
                <p:nvPr/>
              </p:nvGrpSpPr>
              <p:grpSpPr bwMode="auto">
                <a:xfrm>
                  <a:off x="1323" y="2333"/>
                  <a:ext cx="643" cy="127"/>
                  <a:chOff x="1323" y="2333"/>
                  <a:chExt cx="643" cy="127"/>
                </a:xfrm>
              </p:grpSpPr>
              <p:sp>
                <p:nvSpPr>
                  <p:cNvPr id="15417" name="Freeform 3204"/>
                  <p:cNvSpPr>
                    <a:spLocks/>
                  </p:cNvSpPr>
                  <p:nvPr/>
                </p:nvSpPr>
                <p:spPr bwMode="auto">
                  <a:xfrm>
                    <a:off x="1323" y="2338"/>
                    <a:ext cx="494" cy="102"/>
                  </a:xfrm>
                  <a:custGeom>
                    <a:avLst/>
                    <a:gdLst>
                      <a:gd name="T0" fmla="*/ 3 w 1484"/>
                      <a:gd name="T1" fmla="*/ 0 h 308"/>
                      <a:gd name="T2" fmla="*/ 1 w 1484"/>
                      <a:gd name="T3" fmla="*/ 2 h 308"/>
                      <a:gd name="T4" fmla="*/ 0 w 1484"/>
                      <a:gd name="T5" fmla="*/ 2 h 308"/>
                      <a:gd name="T6" fmla="*/ 15 w 1484"/>
                      <a:gd name="T7" fmla="*/ 4 h 308"/>
                      <a:gd name="T8" fmla="*/ 17 w 1484"/>
                      <a:gd name="T9" fmla="*/ 3 h 308"/>
                      <a:gd name="T10" fmla="*/ 18 w 1484"/>
                      <a:gd name="T11" fmla="*/ 2 h 308"/>
                      <a:gd name="T12" fmla="*/ 3 w 1484"/>
                      <a:gd name="T13" fmla="*/ 0 h 3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4"/>
                      <a:gd name="T22" fmla="*/ 0 h 308"/>
                      <a:gd name="T23" fmla="*/ 1484 w 1484"/>
                      <a:gd name="T24" fmla="*/ 308 h 3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4" h="308">
                        <a:moveTo>
                          <a:pt x="255" y="0"/>
                        </a:moveTo>
                        <a:lnTo>
                          <a:pt x="79" y="135"/>
                        </a:lnTo>
                        <a:lnTo>
                          <a:pt x="0" y="177"/>
                        </a:lnTo>
                        <a:lnTo>
                          <a:pt x="1259" y="308"/>
                        </a:lnTo>
                        <a:lnTo>
                          <a:pt x="1349" y="248"/>
                        </a:lnTo>
                        <a:lnTo>
                          <a:pt x="1484" y="124"/>
                        </a:lnTo>
                        <a:lnTo>
                          <a:pt x="25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418" name="Group 3205"/>
                  <p:cNvGrpSpPr>
                    <a:grpSpLocks/>
                  </p:cNvGrpSpPr>
                  <p:nvPr/>
                </p:nvGrpSpPr>
                <p:grpSpPr bwMode="auto">
                  <a:xfrm>
                    <a:off x="1335" y="2333"/>
                    <a:ext cx="631" cy="127"/>
                    <a:chOff x="1335" y="2333"/>
                    <a:chExt cx="631" cy="127"/>
                  </a:xfrm>
                </p:grpSpPr>
                <p:grpSp>
                  <p:nvGrpSpPr>
                    <p:cNvPr id="15419" name="Group 32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2333"/>
                      <a:ext cx="461" cy="105"/>
                      <a:chOff x="1345" y="2333"/>
                      <a:chExt cx="461" cy="105"/>
                    </a:xfrm>
                  </p:grpSpPr>
                  <p:grpSp>
                    <p:nvGrpSpPr>
                      <p:cNvPr id="15433" name="Group 32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5" y="2333"/>
                        <a:ext cx="96" cy="70"/>
                        <a:chOff x="1345" y="2333"/>
                        <a:chExt cx="96" cy="70"/>
                      </a:xfrm>
                    </p:grpSpPr>
                    <p:sp>
                      <p:nvSpPr>
                        <p:cNvPr id="15464" name="Line 32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45" y="2387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65" name="Line 32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6" y="233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34" name="Group 32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3" y="2336"/>
                        <a:ext cx="96" cy="71"/>
                        <a:chOff x="1383" y="2336"/>
                        <a:chExt cx="96" cy="71"/>
                      </a:xfrm>
                    </p:grpSpPr>
                    <p:sp>
                      <p:nvSpPr>
                        <p:cNvPr id="15462" name="Line 32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3" y="2390"/>
                          <a:ext cx="31" cy="1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63" name="Line 32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14" y="2336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35" name="Group 32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1" y="2339"/>
                        <a:ext cx="97" cy="70"/>
                        <a:chOff x="1421" y="2339"/>
                        <a:chExt cx="97" cy="70"/>
                      </a:xfrm>
                    </p:grpSpPr>
                    <p:sp>
                      <p:nvSpPr>
                        <p:cNvPr id="15460" name="Line 32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21" y="2393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61" name="Line 32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3" y="2339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36" name="Group 32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57" y="2344"/>
                        <a:ext cx="96" cy="70"/>
                        <a:chOff x="1457" y="2344"/>
                        <a:chExt cx="96" cy="70"/>
                      </a:xfrm>
                    </p:grpSpPr>
                    <p:sp>
                      <p:nvSpPr>
                        <p:cNvPr id="15458" name="Line 32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7" y="2398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59" name="Line 32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8" y="2344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37" name="Group 3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96" y="2346"/>
                        <a:ext cx="96" cy="71"/>
                        <a:chOff x="1496" y="2346"/>
                        <a:chExt cx="96" cy="71"/>
                      </a:xfrm>
                    </p:grpSpPr>
                    <p:sp>
                      <p:nvSpPr>
                        <p:cNvPr id="15456" name="Line 32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96" y="2400"/>
                          <a:ext cx="31" cy="17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57" name="Line 32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27" y="2346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38" name="Group 32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2" y="2349"/>
                        <a:ext cx="96" cy="70"/>
                        <a:chOff x="1532" y="2349"/>
                        <a:chExt cx="96" cy="70"/>
                      </a:xfrm>
                    </p:grpSpPr>
                    <p:sp>
                      <p:nvSpPr>
                        <p:cNvPr id="15454" name="Line 32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32" y="2403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55" name="Line 32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63" y="2349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39" name="Group 32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8" y="2353"/>
                        <a:ext cx="97" cy="70"/>
                        <a:chOff x="1568" y="2353"/>
                        <a:chExt cx="97" cy="70"/>
                      </a:xfrm>
                    </p:grpSpPr>
                    <p:sp>
                      <p:nvSpPr>
                        <p:cNvPr id="15452" name="Line 32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68" y="2407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53" name="Line 32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00" y="235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40" name="Group 32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2358"/>
                        <a:ext cx="96" cy="70"/>
                        <a:chOff x="1602" y="2358"/>
                        <a:chExt cx="96" cy="70"/>
                      </a:xfrm>
                    </p:grpSpPr>
                    <p:sp>
                      <p:nvSpPr>
                        <p:cNvPr id="15450" name="Line 32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02" y="2412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51" name="Line 32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3" y="2358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41" name="Group 32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8" y="2363"/>
                        <a:ext cx="97" cy="70"/>
                        <a:chOff x="1638" y="2363"/>
                        <a:chExt cx="97" cy="70"/>
                      </a:xfrm>
                    </p:grpSpPr>
                    <p:sp>
                      <p:nvSpPr>
                        <p:cNvPr id="15448" name="Line 32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8" y="2417"/>
                          <a:ext cx="32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49" name="Line 32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70" y="2363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42" name="Group 32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75" y="2365"/>
                        <a:ext cx="96" cy="70"/>
                        <a:chOff x="1675" y="2365"/>
                        <a:chExt cx="96" cy="70"/>
                      </a:xfrm>
                    </p:grpSpPr>
                    <p:sp>
                      <p:nvSpPr>
                        <p:cNvPr id="15446" name="Line 32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75" y="2419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47" name="Line 32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06" y="2365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43" name="Group 32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0" y="2368"/>
                        <a:ext cx="96" cy="70"/>
                        <a:chOff x="1710" y="2368"/>
                        <a:chExt cx="96" cy="70"/>
                      </a:xfrm>
                    </p:grpSpPr>
                    <p:sp>
                      <p:nvSpPr>
                        <p:cNvPr id="15444" name="Line 32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10" y="2422"/>
                          <a:ext cx="31" cy="1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45" name="Line 32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1" y="2368"/>
                          <a:ext cx="65" cy="54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5420" name="Group 3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2" y="2379"/>
                      <a:ext cx="139" cy="81"/>
                      <a:chOff x="1822" y="2379"/>
                      <a:chExt cx="139" cy="81"/>
                    </a:xfrm>
                  </p:grpSpPr>
                  <p:grpSp>
                    <p:nvGrpSpPr>
                      <p:cNvPr id="15424" name="Group 32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0" y="2384"/>
                        <a:ext cx="81" cy="76"/>
                        <a:chOff x="1880" y="2384"/>
                        <a:chExt cx="81" cy="76"/>
                      </a:xfrm>
                    </p:grpSpPr>
                    <p:sp>
                      <p:nvSpPr>
                        <p:cNvPr id="15431" name="Line 32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80" y="2440"/>
                          <a:ext cx="27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32" name="Line 32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07" y="2384"/>
                          <a:ext cx="54" cy="56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25" name="Group 3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1" y="2380"/>
                        <a:ext cx="83" cy="78"/>
                        <a:chOff x="1851" y="2380"/>
                        <a:chExt cx="83" cy="78"/>
                      </a:xfrm>
                    </p:grpSpPr>
                    <p:sp>
                      <p:nvSpPr>
                        <p:cNvPr id="15429" name="Line 32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51" y="2438"/>
                          <a:ext cx="28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30" name="Line 32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79" y="2380"/>
                          <a:ext cx="55" cy="58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426" name="Group 32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2" y="2379"/>
                        <a:ext cx="80" cy="75"/>
                        <a:chOff x="1822" y="2379"/>
                        <a:chExt cx="80" cy="75"/>
                      </a:xfrm>
                    </p:grpSpPr>
                    <p:sp>
                      <p:nvSpPr>
                        <p:cNvPr id="15427" name="Line 32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22" y="2434"/>
                          <a:ext cx="28" cy="20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28" name="Line 32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50" y="2379"/>
                          <a:ext cx="52" cy="55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DFDFD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5421" name="Line 32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9" y="2354"/>
                      <a:ext cx="587" cy="56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2" name="Line 3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58" y="2369"/>
                      <a:ext cx="598" cy="5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3" name="Line 3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5" y="2384"/>
                      <a:ext cx="605" cy="63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DFDFD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5414" name="Group 3253"/>
                <p:cNvGrpSpPr>
                  <a:grpSpLocks/>
                </p:cNvGrpSpPr>
                <p:nvPr/>
              </p:nvGrpSpPr>
              <p:grpSpPr bwMode="auto">
                <a:xfrm>
                  <a:off x="1947" y="2396"/>
                  <a:ext cx="87" cy="89"/>
                  <a:chOff x="1947" y="2396"/>
                  <a:chExt cx="87" cy="89"/>
                </a:xfrm>
              </p:grpSpPr>
              <p:sp>
                <p:nvSpPr>
                  <p:cNvPr id="15415" name="Line 32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7" y="2447"/>
                    <a:ext cx="45" cy="38"/>
                  </a:xfrm>
                  <a:prstGeom prst="line">
                    <a:avLst/>
                  </a:prstGeom>
                  <a:noFill/>
                  <a:ln w="4763">
                    <a:solidFill>
                      <a:srgbClr val="3F3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6" name="Line 32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3" y="2396"/>
                    <a:ext cx="41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3F3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15374" name="Line 3256"/>
          <p:cNvSpPr>
            <a:spLocks noChangeShapeType="1"/>
          </p:cNvSpPr>
          <p:nvPr/>
        </p:nvSpPr>
        <p:spPr bwMode="auto">
          <a:xfrm>
            <a:off x="1725613" y="3201988"/>
            <a:ext cx="1295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5" name="Line 3257"/>
          <p:cNvSpPr>
            <a:spLocks noChangeShapeType="1"/>
          </p:cNvSpPr>
          <p:nvPr/>
        </p:nvSpPr>
        <p:spPr bwMode="auto">
          <a:xfrm flipH="1">
            <a:off x="2030413" y="3201988"/>
            <a:ext cx="2286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376" name="Group 3258"/>
          <p:cNvGrpSpPr>
            <a:grpSpLocks/>
          </p:cNvGrpSpPr>
          <p:nvPr/>
        </p:nvGrpSpPr>
        <p:grpSpPr bwMode="auto">
          <a:xfrm>
            <a:off x="2640013" y="3430588"/>
            <a:ext cx="762000" cy="533400"/>
            <a:chOff x="2688" y="2400"/>
            <a:chExt cx="480" cy="336"/>
          </a:xfrm>
        </p:grpSpPr>
        <p:sp>
          <p:nvSpPr>
            <p:cNvPr id="15395" name="Oval 3259"/>
            <p:cNvSpPr>
              <a:spLocks noChangeArrowheads="1"/>
            </p:cNvSpPr>
            <p:nvPr/>
          </p:nvSpPr>
          <p:spPr bwMode="auto">
            <a:xfrm>
              <a:off x="2688" y="2400"/>
              <a:ext cx="480" cy="336"/>
            </a:xfrm>
            <a:prstGeom prst="ellipse">
              <a:avLst/>
            </a:prstGeom>
            <a:solidFill>
              <a:srgbClr val="66FF66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6" name="AutoShape 3260"/>
            <p:cNvSpPr>
              <a:spLocks noChangeArrowheads="1"/>
            </p:cNvSpPr>
            <p:nvPr/>
          </p:nvSpPr>
          <p:spPr bwMode="auto">
            <a:xfrm rot="-1133308">
              <a:off x="2736" y="2400"/>
              <a:ext cx="38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38 w 21600"/>
                <a:gd name="T13" fmla="*/ 8625 h 21600"/>
                <a:gd name="T14" fmla="*/ 19463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1905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377" name="Line 3261"/>
          <p:cNvSpPr>
            <a:spLocks noChangeShapeType="1"/>
          </p:cNvSpPr>
          <p:nvPr/>
        </p:nvSpPr>
        <p:spPr bwMode="auto">
          <a:xfrm>
            <a:off x="5154613" y="3278188"/>
            <a:ext cx="1371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8" name="Line 3262"/>
          <p:cNvSpPr>
            <a:spLocks noChangeShapeType="1"/>
          </p:cNvSpPr>
          <p:nvPr/>
        </p:nvSpPr>
        <p:spPr bwMode="auto">
          <a:xfrm flipV="1">
            <a:off x="6450013" y="3201988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9" name="Line 3263"/>
          <p:cNvSpPr>
            <a:spLocks noChangeShapeType="1"/>
          </p:cNvSpPr>
          <p:nvPr/>
        </p:nvSpPr>
        <p:spPr bwMode="auto">
          <a:xfrm>
            <a:off x="6450013" y="3887788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0" name="Line 3264"/>
          <p:cNvSpPr>
            <a:spLocks noChangeShapeType="1"/>
          </p:cNvSpPr>
          <p:nvPr/>
        </p:nvSpPr>
        <p:spPr bwMode="auto">
          <a:xfrm>
            <a:off x="4316413" y="5106988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1" name="Line 3265"/>
          <p:cNvSpPr>
            <a:spLocks noChangeShapeType="1"/>
          </p:cNvSpPr>
          <p:nvPr/>
        </p:nvSpPr>
        <p:spPr bwMode="auto">
          <a:xfrm flipV="1">
            <a:off x="5688013" y="4954588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382" name="Group 3266"/>
          <p:cNvGrpSpPr>
            <a:grpSpLocks/>
          </p:cNvGrpSpPr>
          <p:nvPr/>
        </p:nvGrpSpPr>
        <p:grpSpPr bwMode="auto">
          <a:xfrm>
            <a:off x="5307013" y="5183188"/>
            <a:ext cx="762000" cy="533400"/>
            <a:chOff x="2688" y="2400"/>
            <a:chExt cx="480" cy="336"/>
          </a:xfrm>
        </p:grpSpPr>
        <p:sp>
          <p:nvSpPr>
            <p:cNvPr id="15393" name="Oval 3267"/>
            <p:cNvSpPr>
              <a:spLocks noChangeArrowheads="1"/>
            </p:cNvSpPr>
            <p:nvPr/>
          </p:nvSpPr>
          <p:spPr bwMode="auto">
            <a:xfrm>
              <a:off x="2688" y="2400"/>
              <a:ext cx="480" cy="336"/>
            </a:xfrm>
            <a:prstGeom prst="ellipse">
              <a:avLst/>
            </a:prstGeom>
            <a:solidFill>
              <a:srgbClr val="66FF66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4" name="AutoShape 3268"/>
            <p:cNvSpPr>
              <a:spLocks noChangeArrowheads="1"/>
            </p:cNvSpPr>
            <p:nvPr/>
          </p:nvSpPr>
          <p:spPr bwMode="auto">
            <a:xfrm rot="-1133308">
              <a:off x="2736" y="2400"/>
              <a:ext cx="38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38 w 21600"/>
                <a:gd name="T13" fmla="*/ 8625 h 21600"/>
                <a:gd name="T14" fmla="*/ 19463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1905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383" name="Group 3269"/>
          <p:cNvGrpSpPr>
            <a:grpSpLocks/>
          </p:cNvGrpSpPr>
          <p:nvPr/>
        </p:nvGrpSpPr>
        <p:grpSpPr bwMode="auto">
          <a:xfrm>
            <a:off x="6069013" y="3506788"/>
            <a:ext cx="762000" cy="533400"/>
            <a:chOff x="2688" y="2400"/>
            <a:chExt cx="480" cy="336"/>
          </a:xfrm>
        </p:grpSpPr>
        <p:sp>
          <p:nvSpPr>
            <p:cNvPr id="15391" name="Oval 3270"/>
            <p:cNvSpPr>
              <a:spLocks noChangeArrowheads="1"/>
            </p:cNvSpPr>
            <p:nvPr/>
          </p:nvSpPr>
          <p:spPr bwMode="auto">
            <a:xfrm>
              <a:off x="2688" y="2400"/>
              <a:ext cx="480" cy="336"/>
            </a:xfrm>
            <a:prstGeom prst="ellipse">
              <a:avLst/>
            </a:prstGeom>
            <a:solidFill>
              <a:srgbClr val="66FF66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2" name="AutoShape 3271"/>
            <p:cNvSpPr>
              <a:spLocks noChangeArrowheads="1"/>
            </p:cNvSpPr>
            <p:nvPr/>
          </p:nvSpPr>
          <p:spPr bwMode="auto">
            <a:xfrm rot="-1133308">
              <a:off x="2736" y="2400"/>
              <a:ext cx="38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38 w 21600"/>
                <a:gd name="T13" fmla="*/ 8625 h 21600"/>
                <a:gd name="T14" fmla="*/ 19463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1905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384" name="Line 3272"/>
          <p:cNvSpPr>
            <a:spLocks noChangeShapeType="1"/>
          </p:cNvSpPr>
          <p:nvPr/>
        </p:nvSpPr>
        <p:spPr bwMode="auto">
          <a:xfrm>
            <a:off x="1878013" y="3354388"/>
            <a:ext cx="685800" cy="304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5" name="Line 3273"/>
          <p:cNvSpPr>
            <a:spLocks noChangeShapeType="1"/>
          </p:cNvSpPr>
          <p:nvPr/>
        </p:nvSpPr>
        <p:spPr bwMode="auto">
          <a:xfrm flipV="1">
            <a:off x="3478213" y="3278188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6" name="Line 3274"/>
          <p:cNvSpPr>
            <a:spLocks noChangeShapeType="1"/>
          </p:cNvSpPr>
          <p:nvPr/>
        </p:nvSpPr>
        <p:spPr bwMode="auto">
          <a:xfrm>
            <a:off x="5230813" y="3354388"/>
            <a:ext cx="762000" cy="304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7" name="Line 3275"/>
          <p:cNvSpPr>
            <a:spLocks noChangeShapeType="1"/>
          </p:cNvSpPr>
          <p:nvPr/>
        </p:nvSpPr>
        <p:spPr bwMode="auto">
          <a:xfrm flipH="1">
            <a:off x="6069013" y="5030788"/>
            <a:ext cx="609600" cy="304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8" name="Line 3276"/>
          <p:cNvSpPr>
            <a:spLocks noChangeShapeType="1"/>
          </p:cNvSpPr>
          <p:nvPr/>
        </p:nvSpPr>
        <p:spPr bwMode="auto">
          <a:xfrm>
            <a:off x="6450013" y="4116388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9" name="Line 3277"/>
          <p:cNvSpPr>
            <a:spLocks noChangeShapeType="1"/>
          </p:cNvSpPr>
          <p:nvPr/>
        </p:nvSpPr>
        <p:spPr bwMode="auto">
          <a:xfrm flipH="1" flipV="1">
            <a:off x="4849813" y="5335588"/>
            <a:ext cx="4572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0" name="Text Box 3279"/>
          <p:cNvSpPr txBox="1">
            <a:spLocks noChangeArrowheads="1"/>
          </p:cNvSpPr>
          <p:nvPr/>
        </p:nvSpPr>
        <p:spPr bwMode="auto">
          <a:xfrm>
            <a:off x="0" y="5791200"/>
            <a:ext cx="3025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kumimoji="1" lang="zh-CN" altLang="en-US" sz="2200" b="1">
                <a:latin typeface="幼圆" panose="02010509060101010101" pitchFamily="49" charset="-122"/>
                <a:ea typeface="幼圆" panose="02010509060101010101" pitchFamily="49" charset="-122"/>
              </a:rPr>
              <a:t>它具有判断网络地址和</a:t>
            </a:r>
          </a:p>
          <a:p>
            <a:pPr eaLnBrk="1" hangingPunct="1">
              <a:lnSpc>
                <a:spcPct val="125000"/>
              </a:lnSpc>
            </a:pPr>
            <a:r>
              <a:rPr kumimoji="1" lang="zh-CN" altLang="en-US" sz="2200" b="1">
                <a:latin typeface="幼圆" panose="02010509060101010101" pitchFamily="49" charset="-122"/>
                <a:ea typeface="幼圆" panose="02010509060101010101" pitchFamily="49" charset="-122"/>
              </a:rPr>
              <a:t>选择路由路径的能力。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0111"/>
            <a:ext cx="2635507" cy="1942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C2EA845E-1715-4B20-8B66-877D4F68C4F4}" type="slidenum">
              <a:rPr lang="en-US" altLang="zh-CN"/>
              <a:pPr eaLnBrk="1" hangingPunct="1"/>
              <a:t>14</a:t>
            </a:fld>
            <a:r>
              <a:rPr lang="en-US" altLang="zh-CN"/>
              <a:t>.</a:t>
            </a:r>
          </a:p>
        </p:txBody>
      </p:sp>
      <p:pic>
        <p:nvPicPr>
          <p:cNvPr id="5632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504950"/>
            <a:ext cx="289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Line 3"/>
          <p:cNvSpPr>
            <a:spLocks noChangeShapeType="1"/>
          </p:cNvSpPr>
          <p:nvPr/>
        </p:nvSpPr>
        <p:spPr bwMode="auto">
          <a:xfrm>
            <a:off x="5492750" y="4552950"/>
            <a:ext cx="2286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pic>
        <p:nvPicPr>
          <p:cNvPr id="56325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4019550"/>
            <a:ext cx="4492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Line 5"/>
          <p:cNvSpPr>
            <a:spLocks noChangeShapeType="1"/>
          </p:cNvSpPr>
          <p:nvPr/>
        </p:nvSpPr>
        <p:spPr bwMode="auto">
          <a:xfrm>
            <a:off x="6457950" y="4400550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4705350"/>
            <a:ext cx="4492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Line 7"/>
          <p:cNvSpPr>
            <a:spLocks noChangeShapeType="1"/>
          </p:cNvSpPr>
          <p:nvPr/>
        </p:nvSpPr>
        <p:spPr bwMode="auto">
          <a:xfrm>
            <a:off x="7397750" y="4552950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7397750" y="409575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000" b="1">
                <a:latin typeface="CordiaUPC" panose="020B0304020202020204" pitchFamily="34" charset="-34"/>
              </a:rPr>
              <a:t>LAN</a:t>
            </a:r>
          </a:p>
        </p:txBody>
      </p:sp>
      <p:pic>
        <p:nvPicPr>
          <p:cNvPr id="56330" name="Picture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19550"/>
            <a:ext cx="4492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Line 10"/>
          <p:cNvSpPr>
            <a:spLocks noChangeShapeType="1"/>
          </p:cNvSpPr>
          <p:nvPr/>
        </p:nvSpPr>
        <p:spPr bwMode="auto">
          <a:xfrm>
            <a:off x="7131050" y="4387850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6333" name="Text Box 12"/>
          <p:cNvSpPr txBox="1">
            <a:spLocks noChangeArrowheads="1"/>
          </p:cNvSpPr>
          <p:nvPr/>
        </p:nvSpPr>
        <p:spPr bwMode="auto">
          <a:xfrm>
            <a:off x="2901950" y="173355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CordiaUPC" panose="020B0304020202020204" pitchFamily="34" charset="-34"/>
              </a:rPr>
              <a:t>因特网</a:t>
            </a:r>
          </a:p>
        </p:txBody>
      </p:sp>
      <p:grpSp>
        <p:nvGrpSpPr>
          <p:cNvPr id="56334" name="Group 13"/>
          <p:cNvGrpSpPr>
            <a:grpSpLocks/>
          </p:cNvGrpSpPr>
          <p:nvPr/>
        </p:nvGrpSpPr>
        <p:grpSpPr bwMode="auto">
          <a:xfrm>
            <a:off x="5416550" y="4171950"/>
            <a:ext cx="609600" cy="152400"/>
            <a:chOff x="4072" y="2476"/>
            <a:chExt cx="284" cy="105"/>
          </a:xfrm>
        </p:grpSpPr>
        <p:sp>
          <p:nvSpPr>
            <p:cNvPr id="56606" name="Freeform 14"/>
            <p:cNvSpPr>
              <a:spLocks/>
            </p:cNvSpPr>
            <p:nvPr/>
          </p:nvSpPr>
          <p:spPr bwMode="auto">
            <a:xfrm>
              <a:off x="4072" y="2476"/>
              <a:ext cx="278" cy="26"/>
            </a:xfrm>
            <a:custGeom>
              <a:avLst/>
              <a:gdLst>
                <a:gd name="T0" fmla="*/ 277 w 278"/>
                <a:gd name="T1" fmla="*/ 25 h 26"/>
                <a:gd name="T2" fmla="*/ 20 w 278"/>
                <a:gd name="T3" fmla="*/ 25 h 26"/>
                <a:gd name="T4" fmla="*/ 0 w 278"/>
                <a:gd name="T5" fmla="*/ 0 h 26"/>
                <a:gd name="T6" fmla="*/ 257 w 278"/>
                <a:gd name="T7" fmla="*/ 0 h 26"/>
                <a:gd name="T8" fmla="*/ 277 w 278"/>
                <a:gd name="T9" fmla="*/ 2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26"/>
                <a:gd name="T17" fmla="*/ 278 w 27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26">
                  <a:moveTo>
                    <a:pt x="277" y="25"/>
                  </a:moveTo>
                  <a:lnTo>
                    <a:pt x="20" y="25"/>
                  </a:lnTo>
                  <a:lnTo>
                    <a:pt x="0" y="0"/>
                  </a:lnTo>
                  <a:lnTo>
                    <a:pt x="257" y="0"/>
                  </a:lnTo>
                  <a:lnTo>
                    <a:pt x="277" y="25"/>
                  </a:lnTo>
                </a:path>
              </a:pathLst>
            </a:custGeom>
            <a:solidFill>
              <a:srgbClr val="E9E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07" name="Freeform 15"/>
            <p:cNvSpPr>
              <a:spLocks/>
            </p:cNvSpPr>
            <p:nvPr/>
          </p:nvSpPr>
          <p:spPr bwMode="auto">
            <a:xfrm>
              <a:off x="4073" y="2476"/>
              <a:ext cx="17" cy="99"/>
            </a:xfrm>
            <a:custGeom>
              <a:avLst/>
              <a:gdLst>
                <a:gd name="T0" fmla="*/ 16 w 17"/>
                <a:gd name="T1" fmla="*/ 24 h 99"/>
                <a:gd name="T2" fmla="*/ 16 w 17"/>
                <a:gd name="T3" fmla="*/ 98 h 99"/>
                <a:gd name="T4" fmla="*/ 0 w 17"/>
                <a:gd name="T5" fmla="*/ 73 h 99"/>
                <a:gd name="T6" fmla="*/ 0 w 17"/>
                <a:gd name="T7" fmla="*/ 0 h 99"/>
                <a:gd name="T8" fmla="*/ 16 w 17"/>
                <a:gd name="T9" fmla="*/ 24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9"/>
                <a:gd name="T17" fmla="*/ 17 w 1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9">
                  <a:moveTo>
                    <a:pt x="16" y="24"/>
                  </a:moveTo>
                  <a:lnTo>
                    <a:pt x="16" y="98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6" y="24"/>
                  </a:lnTo>
                </a:path>
              </a:pathLst>
            </a:custGeom>
            <a:solidFill>
              <a:srgbClr val="71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08" name="Freeform 16"/>
            <p:cNvSpPr>
              <a:spLocks/>
            </p:cNvSpPr>
            <p:nvPr/>
          </p:nvSpPr>
          <p:spPr bwMode="auto">
            <a:xfrm>
              <a:off x="4089" y="2502"/>
              <a:ext cx="267" cy="73"/>
            </a:xfrm>
            <a:custGeom>
              <a:avLst/>
              <a:gdLst>
                <a:gd name="T0" fmla="*/ 0 w 267"/>
                <a:gd name="T1" fmla="*/ 72 h 73"/>
                <a:gd name="T2" fmla="*/ 266 w 267"/>
                <a:gd name="T3" fmla="*/ 72 h 73"/>
                <a:gd name="T4" fmla="*/ 266 w 267"/>
                <a:gd name="T5" fmla="*/ 0 h 73"/>
                <a:gd name="T6" fmla="*/ 0 w 267"/>
                <a:gd name="T7" fmla="*/ 0 h 73"/>
                <a:gd name="T8" fmla="*/ 0 w 267"/>
                <a:gd name="T9" fmla="*/ 7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73"/>
                <a:gd name="T17" fmla="*/ 267 w 2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73">
                  <a:moveTo>
                    <a:pt x="0" y="72"/>
                  </a:moveTo>
                  <a:lnTo>
                    <a:pt x="266" y="72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72"/>
                  </a:lnTo>
                </a:path>
              </a:pathLst>
            </a:custGeom>
            <a:solidFill>
              <a:srgbClr val="BC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09" name="Freeform 17"/>
            <p:cNvSpPr>
              <a:spLocks/>
            </p:cNvSpPr>
            <p:nvPr/>
          </p:nvSpPr>
          <p:spPr bwMode="auto">
            <a:xfrm>
              <a:off x="4233" y="252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6 w 17"/>
                <a:gd name="T3" fmla="*/ 24 h 25"/>
                <a:gd name="T4" fmla="*/ 16 w 17"/>
                <a:gd name="T5" fmla="*/ 0 h 25"/>
                <a:gd name="T6" fmla="*/ 0 w 17"/>
                <a:gd name="T7" fmla="*/ 0 h 25"/>
                <a:gd name="T8" fmla="*/ 0 w 17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4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10" name="Freeform 18"/>
            <p:cNvSpPr>
              <a:spLocks/>
            </p:cNvSpPr>
            <p:nvPr/>
          </p:nvSpPr>
          <p:spPr bwMode="auto">
            <a:xfrm>
              <a:off x="4103" y="2512"/>
              <a:ext cx="17" cy="26"/>
            </a:xfrm>
            <a:custGeom>
              <a:avLst/>
              <a:gdLst>
                <a:gd name="T0" fmla="*/ 0 w 17"/>
                <a:gd name="T1" fmla="*/ 0 h 26"/>
                <a:gd name="T2" fmla="*/ 16 w 17"/>
                <a:gd name="T3" fmla="*/ 0 h 26"/>
                <a:gd name="T4" fmla="*/ 16 w 17"/>
                <a:gd name="T5" fmla="*/ 25 h 26"/>
                <a:gd name="T6" fmla="*/ 0 w 17"/>
                <a:gd name="T7" fmla="*/ 25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0" y="0"/>
                  </a:moveTo>
                  <a:lnTo>
                    <a:pt x="16" y="0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33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11" name="Freeform 19"/>
            <p:cNvSpPr>
              <a:spLocks/>
            </p:cNvSpPr>
            <p:nvPr/>
          </p:nvSpPr>
          <p:spPr bwMode="auto">
            <a:xfrm>
              <a:off x="4104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12" name="Freeform 20"/>
            <p:cNvSpPr>
              <a:spLocks/>
            </p:cNvSpPr>
            <p:nvPr/>
          </p:nvSpPr>
          <p:spPr bwMode="auto">
            <a:xfrm>
              <a:off x="4123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13" name="Freeform 21"/>
            <p:cNvSpPr>
              <a:spLocks/>
            </p:cNvSpPr>
            <p:nvPr/>
          </p:nvSpPr>
          <p:spPr bwMode="auto">
            <a:xfrm>
              <a:off x="426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14" name="Freeform 22"/>
            <p:cNvSpPr>
              <a:spLocks/>
            </p:cNvSpPr>
            <p:nvPr/>
          </p:nvSpPr>
          <p:spPr bwMode="auto">
            <a:xfrm>
              <a:off x="4256" y="252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6 w 17"/>
                <a:gd name="T3" fmla="*/ 24 h 25"/>
                <a:gd name="T4" fmla="*/ 16 w 17"/>
                <a:gd name="T5" fmla="*/ 0 h 25"/>
                <a:gd name="T6" fmla="*/ 0 w 17"/>
                <a:gd name="T7" fmla="*/ 0 h 25"/>
                <a:gd name="T8" fmla="*/ 0 w 17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4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15" name="Line 23"/>
            <p:cNvSpPr>
              <a:spLocks noChangeShapeType="1"/>
            </p:cNvSpPr>
            <p:nvPr/>
          </p:nvSpPr>
          <p:spPr bwMode="auto">
            <a:xfrm>
              <a:off x="4108" y="2550"/>
              <a:ext cx="161" cy="0"/>
            </a:xfrm>
            <a:prstGeom prst="line">
              <a:avLst/>
            </a:prstGeom>
            <a:noFill/>
            <a:ln w="12699">
              <a:solidFill>
                <a:srgbClr val="52493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616" name="Line 24"/>
            <p:cNvSpPr>
              <a:spLocks noChangeShapeType="1"/>
            </p:cNvSpPr>
            <p:nvPr/>
          </p:nvSpPr>
          <p:spPr bwMode="auto">
            <a:xfrm>
              <a:off x="4159" y="2522"/>
              <a:ext cx="66" cy="0"/>
            </a:xfrm>
            <a:prstGeom prst="line">
              <a:avLst/>
            </a:prstGeom>
            <a:noFill/>
            <a:ln w="12699">
              <a:solidFill>
                <a:srgbClr val="52493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617" name="Freeform 25"/>
            <p:cNvSpPr>
              <a:spLocks/>
            </p:cNvSpPr>
            <p:nvPr/>
          </p:nvSpPr>
          <p:spPr bwMode="auto">
            <a:xfrm>
              <a:off x="4133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18" name="Freeform 26"/>
            <p:cNvSpPr>
              <a:spLocks/>
            </p:cNvSpPr>
            <p:nvPr/>
          </p:nvSpPr>
          <p:spPr bwMode="auto">
            <a:xfrm>
              <a:off x="4142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19" name="Freeform 27"/>
            <p:cNvSpPr>
              <a:spLocks/>
            </p:cNvSpPr>
            <p:nvPr/>
          </p:nvSpPr>
          <p:spPr bwMode="auto">
            <a:xfrm>
              <a:off x="415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20" name="Freeform 28"/>
            <p:cNvSpPr>
              <a:spLocks/>
            </p:cNvSpPr>
            <p:nvPr/>
          </p:nvSpPr>
          <p:spPr bwMode="auto">
            <a:xfrm>
              <a:off x="416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21" name="Freeform 29"/>
            <p:cNvSpPr>
              <a:spLocks/>
            </p:cNvSpPr>
            <p:nvPr/>
          </p:nvSpPr>
          <p:spPr bwMode="auto">
            <a:xfrm>
              <a:off x="417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22" name="Freeform 30"/>
            <p:cNvSpPr>
              <a:spLocks/>
            </p:cNvSpPr>
            <p:nvPr/>
          </p:nvSpPr>
          <p:spPr bwMode="auto">
            <a:xfrm>
              <a:off x="4186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23" name="Freeform 31"/>
            <p:cNvSpPr>
              <a:spLocks/>
            </p:cNvSpPr>
            <p:nvPr/>
          </p:nvSpPr>
          <p:spPr bwMode="auto">
            <a:xfrm>
              <a:off x="419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24" name="Freeform 32"/>
            <p:cNvSpPr>
              <a:spLocks/>
            </p:cNvSpPr>
            <p:nvPr/>
          </p:nvSpPr>
          <p:spPr bwMode="auto">
            <a:xfrm>
              <a:off x="420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25" name="Freeform 33"/>
            <p:cNvSpPr>
              <a:spLocks/>
            </p:cNvSpPr>
            <p:nvPr/>
          </p:nvSpPr>
          <p:spPr bwMode="auto">
            <a:xfrm>
              <a:off x="421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26" name="Freeform 34"/>
            <p:cNvSpPr>
              <a:spLocks/>
            </p:cNvSpPr>
            <p:nvPr/>
          </p:nvSpPr>
          <p:spPr bwMode="auto">
            <a:xfrm>
              <a:off x="4228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27" name="Freeform 35"/>
            <p:cNvSpPr>
              <a:spLocks/>
            </p:cNvSpPr>
            <p:nvPr/>
          </p:nvSpPr>
          <p:spPr bwMode="auto">
            <a:xfrm>
              <a:off x="4238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28" name="Freeform 36"/>
            <p:cNvSpPr>
              <a:spLocks/>
            </p:cNvSpPr>
            <p:nvPr/>
          </p:nvSpPr>
          <p:spPr bwMode="auto">
            <a:xfrm>
              <a:off x="4249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629" name="Group 37"/>
            <p:cNvGrpSpPr>
              <a:grpSpLocks/>
            </p:cNvGrpSpPr>
            <p:nvPr/>
          </p:nvGrpSpPr>
          <p:grpSpPr bwMode="auto">
            <a:xfrm>
              <a:off x="4293" y="2512"/>
              <a:ext cx="59" cy="63"/>
              <a:chOff x="4293" y="2512"/>
              <a:chExt cx="59" cy="63"/>
            </a:xfrm>
          </p:grpSpPr>
          <p:grpSp>
            <p:nvGrpSpPr>
              <p:cNvPr id="56630" name="Group 38"/>
              <p:cNvGrpSpPr>
                <a:grpSpLocks/>
              </p:cNvGrpSpPr>
              <p:nvPr/>
            </p:nvGrpSpPr>
            <p:grpSpPr bwMode="auto">
              <a:xfrm>
                <a:off x="4293" y="2512"/>
                <a:ext cx="20" cy="28"/>
                <a:chOff x="4293" y="2512"/>
                <a:chExt cx="20" cy="28"/>
              </a:xfrm>
            </p:grpSpPr>
            <p:grpSp>
              <p:nvGrpSpPr>
                <p:cNvPr id="56671" name="Group 39"/>
                <p:cNvGrpSpPr>
                  <a:grpSpLocks/>
                </p:cNvGrpSpPr>
                <p:nvPr/>
              </p:nvGrpSpPr>
              <p:grpSpPr bwMode="auto">
                <a:xfrm>
                  <a:off x="4293" y="2512"/>
                  <a:ext cx="17" cy="27"/>
                  <a:chOff x="4293" y="2512"/>
                  <a:chExt cx="17" cy="27"/>
                </a:xfrm>
              </p:grpSpPr>
              <p:sp>
                <p:nvSpPr>
                  <p:cNvPr id="56676" name="Freeform 40"/>
                  <p:cNvSpPr>
                    <a:spLocks/>
                  </p:cNvSpPr>
                  <p:nvPr/>
                </p:nvSpPr>
                <p:spPr bwMode="auto">
                  <a:xfrm>
                    <a:off x="429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77" name="Freeform 41"/>
                  <p:cNvSpPr>
                    <a:spLocks/>
                  </p:cNvSpPr>
                  <p:nvPr/>
                </p:nvSpPr>
                <p:spPr bwMode="auto">
                  <a:xfrm>
                    <a:off x="4293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672" name="Group 42"/>
                <p:cNvGrpSpPr>
                  <a:grpSpLocks/>
                </p:cNvGrpSpPr>
                <p:nvPr/>
              </p:nvGrpSpPr>
              <p:grpSpPr bwMode="auto">
                <a:xfrm>
                  <a:off x="4295" y="2514"/>
                  <a:ext cx="18" cy="25"/>
                  <a:chOff x="4295" y="2514"/>
                  <a:chExt cx="18" cy="25"/>
                </a:xfrm>
              </p:grpSpPr>
              <p:sp>
                <p:nvSpPr>
                  <p:cNvPr id="56674" name="Freeform 43"/>
                  <p:cNvSpPr>
                    <a:spLocks/>
                  </p:cNvSpPr>
                  <p:nvPr/>
                </p:nvSpPr>
                <p:spPr bwMode="auto">
                  <a:xfrm>
                    <a:off x="4296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75" name="Freeform 44"/>
                  <p:cNvSpPr>
                    <a:spLocks/>
                  </p:cNvSpPr>
                  <p:nvPr/>
                </p:nvSpPr>
                <p:spPr bwMode="auto">
                  <a:xfrm>
                    <a:off x="4295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673" name="Freeform 45"/>
                <p:cNvSpPr>
                  <a:spLocks/>
                </p:cNvSpPr>
                <p:nvPr/>
              </p:nvSpPr>
              <p:spPr bwMode="auto">
                <a:xfrm>
                  <a:off x="4295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631" name="Group 46"/>
              <p:cNvGrpSpPr>
                <a:grpSpLocks/>
              </p:cNvGrpSpPr>
              <p:nvPr/>
            </p:nvGrpSpPr>
            <p:grpSpPr bwMode="auto">
              <a:xfrm>
                <a:off x="4293" y="2546"/>
                <a:ext cx="20" cy="29"/>
                <a:chOff x="4293" y="2546"/>
                <a:chExt cx="20" cy="29"/>
              </a:xfrm>
            </p:grpSpPr>
            <p:grpSp>
              <p:nvGrpSpPr>
                <p:cNvPr id="56664" name="Group 47"/>
                <p:cNvGrpSpPr>
                  <a:grpSpLocks/>
                </p:cNvGrpSpPr>
                <p:nvPr/>
              </p:nvGrpSpPr>
              <p:grpSpPr bwMode="auto">
                <a:xfrm>
                  <a:off x="4293" y="2546"/>
                  <a:ext cx="17" cy="26"/>
                  <a:chOff x="4293" y="2546"/>
                  <a:chExt cx="17" cy="26"/>
                </a:xfrm>
              </p:grpSpPr>
              <p:sp>
                <p:nvSpPr>
                  <p:cNvPr id="56669" name="Freeform 48"/>
                  <p:cNvSpPr>
                    <a:spLocks/>
                  </p:cNvSpPr>
                  <p:nvPr/>
                </p:nvSpPr>
                <p:spPr bwMode="auto">
                  <a:xfrm>
                    <a:off x="4293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70" name="Freeform 49"/>
                  <p:cNvSpPr>
                    <a:spLocks/>
                  </p:cNvSpPr>
                  <p:nvPr/>
                </p:nvSpPr>
                <p:spPr bwMode="auto">
                  <a:xfrm>
                    <a:off x="4293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665" name="Group 50"/>
                <p:cNvGrpSpPr>
                  <a:grpSpLocks/>
                </p:cNvGrpSpPr>
                <p:nvPr/>
              </p:nvGrpSpPr>
              <p:grpSpPr bwMode="auto">
                <a:xfrm>
                  <a:off x="4295" y="2550"/>
                  <a:ext cx="18" cy="25"/>
                  <a:chOff x="4295" y="2550"/>
                  <a:chExt cx="18" cy="25"/>
                </a:xfrm>
              </p:grpSpPr>
              <p:sp>
                <p:nvSpPr>
                  <p:cNvPr id="56667" name="Freeform 51"/>
                  <p:cNvSpPr>
                    <a:spLocks/>
                  </p:cNvSpPr>
                  <p:nvPr/>
                </p:nvSpPr>
                <p:spPr bwMode="auto">
                  <a:xfrm>
                    <a:off x="4296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68" name="Freeform 52"/>
                  <p:cNvSpPr>
                    <a:spLocks/>
                  </p:cNvSpPr>
                  <p:nvPr/>
                </p:nvSpPr>
                <p:spPr bwMode="auto">
                  <a:xfrm>
                    <a:off x="4295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666" name="Freeform 53"/>
                <p:cNvSpPr>
                  <a:spLocks/>
                </p:cNvSpPr>
                <p:nvPr/>
              </p:nvSpPr>
              <p:spPr bwMode="auto">
                <a:xfrm>
                  <a:off x="4295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632" name="Group 54"/>
              <p:cNvGrpSpPr>
                <a:grpSpLocks/>
              </p:cNvGrpSpPr>
              <p:nvPr/>
            </p:nvGrpSpPr>
            <p:grpSpPr bwMode="auto">
              <a:xfrm>
                <a:off x="4313" y="2512"/>
                <a:ext cx="19" cy="28"/>
                <a:chOff x="4313" y="2512"/>
                <a:chExt cx="19" cy="28"/>
              </a:xfrm>
            </p:grpSpPr>
            <p:grpSp>
              <p:nvGrpSpPr>
                <p:cNvPr id="56657" name="Group 55"/>
                <p:cNvGrpSpPr>
                  <a:grpSpLocks/>
                </p:cNvGrpSpPr>
                <p:nvPr/>
              </p:nvGrpSpPr>
              <p:grpSpPr bwMode="auto">
                <a:xfrm>
                  <a:off x="4313" y="2512"/>
                  <a:ext cx="17" cy="27"/>
                  <a:chOff x="4313" y="2512"/>
                  <a:chExt cx="17" cy="27"/>
                </a:xfrm>
              </p:grpSpPr>
              <p:sp>
                <p:nvSpPr>
                  <p:cNvPr id="56662" name="Freeform 56"/>
                  <p:cNvSpPr>
                    <a:spLocks/>
                  </p:cNvSpPr>
                  <p:nvPr/>
                </p:nvSpPr>
                <p:spPr bwMode="auto">
                  <a:xfrm>
                    <a:off x="431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63" name="Freeform 57"/>
                  <p:cNvSpPr>
                    <a:spLocks/>
                  </p:cNvSpPr>
                  <p:nvPr/>
                </p:nvSpPr>
                <p:spPr bwMode="auto">
                  <a:xfrm>
                    <a:off x="4313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658" name="Group 58"/>
                <p:cNvGrpSpPr>
                  <a:grpSpLocks/>
                </p:cNvGrpSpPr>
                <p:nvPr/>
              </p:nvGrpSpPr>
              <p:grpSpPr bwMode="auto">
                <a:xfrm>
                  <a:off x="4313" y="2514"/>
                  <a:ext cx="19" cy="25"/>
                  <a:chOff x="4313" y="2514"/>
                  <a:chExt cx="19" cy="25"/>
                </a:xfrm>
              </p:grpSpPr>
              <p:sp>
                <p:nvSpPr>
                  <p:cNvPr id="56660" name="Freeform 59"/>
                  <p:cNvSpPr>
                    <a:spLocks/>
                  </p:cNvSpPr>
                  <p:nvPr/>
                </p:nvSpPr>
                <p:spPr bwMode="auto">
                  <a:xfrm>
                    <a:off x="4315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61" name="Freeform 60"/>
                  <p:cNvSpPr>
                    <a:spLocks/>
                  </p:cNvSpPr>
                  <p:nvPr/>
                </p:nvSpPr>
                <p:spPr bwMode="auto">
                  <a:xfrm>
                    <a:off x="431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659" name="Freeform 61"/>
                <p:cNvSpPr>
                  <a:spLocks/>
                </p:cNvSpPr>
                <p:nvPr/>
              </p:nvSpPr>
              <p:spPr bwMode="auto">
                <a:xfrm>
                  <a:off x="4315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633" name="Group 62"/>
              <p:cNvGrpSpPr>
                <a:grpSpLocks/>
              </p:cNvGrpSpPr>
              <p:nvPr/>
            </p:nvGrpSpPr>
            <p:grpSpPr bwMode="auto">
              <a:xfrm>
                <a:off x="4313" y="2546"/>
                <a:ext cx="19" cy="29"/>
                <a:chOff x="4313" y="2546"/>
                <a:chExt cx="19" cy="29"/>
              </a:xfrm>
            </p:grpSpPr>
            <p:grpSp>
              <p:nvGrpSpPr>
                <p:cNvPr id="56650" name="Group 63"/>
                <p:cNvGrpSpPr>
                  <a:grpSpLocks/>
                </p:cNvGrpSpPr>
                <p:nvPr/>
              </p:nvGrpSpPr>
              <p:grpSpPr bwMode="auto">
                <a:xfrm>
                  <a:off x="4313" y="2546"/>
                  <a:ext cx="17" cy="26"/>
                  <a:chOff x="4313" y="2546"/>
                  <a:chExt cx="17" cy="26"/>
                </a:xfrm>
              </p:grpSpPr>
              <p:sp>
                <p:nvSpPr>
                  <p:cNvPr id="56655" name="Freeform 64"/>
                  <p:cNvSpPr>
                    <a:spLocks/>
                  </p:cNvSpPr>
                  <p:nvPr/>
                </p:nvSpPr>
                <p:spPr bwMode="auto">
                  <a:xfrm>
                    <a:off x="4313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56" name="Freeform 65"/>
                  <p:cNvSpPr>
                    <a:spLocks/>
                  </p:cNvSpPr>
                  <p:nvPr/>
                </p:nvSpPr>
                <p:spPr bwMode="auto">
                  <a:xfrm>
                    <a:off x="4313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651" name="Group 66"/>
                <p:cNvGrpSpPr>
                  <a:grpSpLocks/>
                </p:cNvGrpSpPr>
                <p:nvPr/>
              </p:nvGrpSpPr>
              <p:grpSpPr bwMode="auto">
                <a:xfrm>
                  <a:off x="4313" y="2550"/>
                  <a:ext cx="19" cy="25"/>
                  <a:chOff x="4313" y="2550"/>
                  <a:chExt cx="19" cy="25"/>
                </a:xfrm>
              </p:grpSpPr>
              <p:sp>
                <p:nvSpPr>
                  <p:cNvPr id="56653" name="Freeform 67"/>
                  <p:cNvSpPr>
                    <a:spLocks/>
                  </p:cNvSpPr>
                  <p:nvPr/>
                </p:nvSpPr>
                <p:spPr bwMode="auto">
                  <a:xfrm>
                    <a:off x="4315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54" name="Freeform 68"/>
                  <p:cNvSpPr>
                    <a:spLocks/>
                  </p:cNvSpPr>
                  <p:nvPr/>
                </p:nvSpPr>
                <p:spPr bwMode="auto">
                  <a:xfrm>
                    <a:off x="4313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652" name="Freeform 69"/>
                <p:cNvSpPr>
                  <a:spLocks/>
                </p:cNvSpPr>
                <p:nvPr/>
              </p:nvSpPr>
              <p:spPr bwMode="auto">
                <a:xfrm>
                  <a:off x="4315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634" name="Group 70"/>
              <p:cNvGrpSpPr>
                <a:grpSpLocks/>
              </p:cNvGrpSpPr>
              <p:nvPr/>
            </p:nvGrpSpPr>
            <p:grpSpPr bwMode="auto">
              <a:xfrm>
                <a:off x="4331" y="2512"/>
                <a:ext cx="21" cy="28"/>
                <a:chOff x="4331" y="2512"/>
                <a:chExt cx="21" cy="28"/>
              </a:xfrm>
            </p:grpSpPr>
            <p:grpSp>
              <p:nvGrpSpPr>
                <p:cNvPr id="56643" name="Group 71"/>
                <p:cNvGrpSpPr>
                  <a:grpSpLocks/>
                </p:cNvGrpSpPr>
                <p:nvPr/>
              </p:nvGrpSpPr>
              <p:grpSpPr bwMode="auto">
                <a:xfrm>
                  <a:off x="4331" y="2512"/>
                  <a:ext cx="18" cy="27"/>
                  <a:chOff x="4331" y="2512"/>
                  <a:chExt cx="18" cy="27"/>
                </a:xfrm>
              </p:grpSpPr>
              <p:sp>
                <p:nvSpPr>
                  <p:cNvPr id="56648" name="Freeform 72"/>
                  <p:cNvSpPr>
                    <a:spLocks/>
                  </p:cNvSpPr>
                  <p:nvPr/>
                </p:nvSpPr>
                <p:spPr bwMode="auto">
                  <a:xfrm>
                    <a:off x="4332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49" name="Freeform 73"/>
                  <p:cNvSpPr>
                    <a:spLocks/>
                  </p:cNvSpPr>
                  <p:nvPr/>
                </p:nvSpPr>
                <p:spPr bwMode="auto">
                  <a:xfrm>
                    <a:off x="4331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644" name="Group 74"/>
                <p:cNvGrpSpPr>
                  <a:grpSpLocks/>
                </p:cNvGrpSpPr>
                <p:nvPr/>
              </p:nvGrpSpPr>
              <p:grpSpPr bwMode="auto">
                <a:xfrm>
                  <a:off x="4333" y="2514"/>
                  <a:ext cx="19" cy="25"/>
                  <a:chOff x="4333" y="2514"/>
                  <a:chExt cx="19" cy="25"/>
                </a:xfrm>
              </p:grpSpPr>
              <p:sp>
                <p:nvSpPr>
                  <p:cNvPr id="56646" name="Freeform 75"/>
                  <p:cNvSpPr>
                    <a:spLocks/>
                  </p:cNvSpPr>
                  <p:nvPr/>
                </p:nvSpPr>
                <p:spPr bwMode="auto">
                  <a:xfrm>
                    <a:off x="4335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47" name="Freeform 76"/>
                  <p:cNvSpPr>
                    <a:spLocks/>
                  </p:cNvSpPr>
                  <p:nvPr/>
                </p:nvSpPr>
                <p:spPr bwMode="auto">
                  <a:xfrm>
                    <a:off x="433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645" name="Freeform 77"/>
                <p:cNvSpPr>
                  <a:spLocks/>
                </p:cNvSpPr>
                <p:nvPr/>
              </p:nvSpPr>
              <p:spPr bwMode="auto">
                <a:xfrm>
                  <a:off x="4333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635" name="Group 78"/>
              <p:cNvGrpSpPr>
                <a:grpSpLocks/>
              </p:cNvGrpSpPr>
              <p:nvPr/>
            </p:nvGrpSpPr>
            <p:grpSpPr bwMode="auto">
              <a:xfrm>
                <a:off x="4331" y="2546"/>
                <a:ext cx="21" cy="29"/>
                <a:chOff x="4331" y="2546"/>
                <a:chExt cx="21" cy="29"/>
              </a:xfrm>
            </p:grpSpPr>
            <p:grpSp>
              <p:nvGrpSpPr>
                <p:cNvPr id="56636" name="Group 79"/>
                <p:cNvGrpSpPr>
                  <a:grpSpLocks/>
                </p:cNvGrpSpPr>
                <p:nvPr/>
              </p:nvGrpSpPr>
              <p:grpSpPr bwMode="auto">
                <a:xfrm>
                  <a:off x="4331" y="2546"/>
                  <a:ext cx="18" cy="26"/>
                  <a:chOff x="4331" y="2546"/>
                  <a:chExt cx="18" cy="26"/>
                </a:xfrm>
              </p:grpSpPr>
              <p:sp>
                <p:nvSpPr>
                  <p:cNvPr id="56641" name="Freeform 80"/>
                  <p:cNvSpPr>
                    <a:spLocks/>
                  </p:cNvSpPr>
                  <p:nvPr/>
                </p:nvSpPr>
                <p:spPr bwMode="auto">
                  <a:xfrm>
                    <a:off x="4332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42" name="Freeform 81"/>
                  <p:cNvSpPr>
                    <a:spLocks/>
                  </p:cNvSpPr>
                  <p:nvPr/>
                </p:nvSpPr>
                <p:spPr bwMode="auto">
                  <a:xfrm>
                    <a:off x="4331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637" name="Group 82"/>
                <p:cNvGrpSpPr>
                  <a:grpSpLocks/>
                </p:cNvGrpSpPr>
                <p:nvPr/>
              </p:nvGrpSpPr>
              <p:grpSpPr bwMode="auto">
                <a:xfrm>
                  <a:off x="4333" y="2550"/>
                  <a:ext cx="19" cy="25"/>
                  <a:chOff x="4333" y="2550"/>
                  <a:chExt cx="19" cy="25"/>
                </a:xfrm>
              </p:grpSpPr>
              <p:sp>
                <p:nvSpPr>
                  <p:cNvPr id="56639" name="Freeform 83"/>
                  <p:cNvSpPr>
                    <a:spLocks/>
                  </p:cNvSpPr>
                  <p:nvPr/>
                </p:nvSpPr>
                <p:spPr bwMode="auto">
                  <a:xfrm>
                    <a:off x="4335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40" name="Freeform 84"/>
                  <p:cNvSpPr>
                    <a:spLocks/>
                  </p:cNvSpPr>
                  <p:nvPr/>
                </p:nvSpPr>
                <p:spPr bwMode="auto">
                  <a:xfrm>
                    <a:off x="4333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638" name="Freeform 85"/>
                <p:cNvSpPr>
                  <a:spLocks/>
                </p:cNvSpPr>
                <p:nvPr/>
              </p:nvSpPr>
              <p:spPr bwMode="auto">
                <a:xfrm>
                  <a:off x="4333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6335" name="Line 86"/>
          <p:cNvSpPr>
            <a:spLocks noChangeShapeType="1"/>
          </p:cNvSpPr>
          <p:nvPr/>
        </p:nvSpPr>
        <p:spPr bwMode="auto">
          <a:xfrm flipV="1">
            <a:off x="5721350" y="432435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pic>
        <p:nvPicPr>
          <p:cNvPr id="56336" name="Picture 8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478155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7" name="Line 88"/>
          <p:cNvSpPr>
            <a:spLocks noChangeShapeType="1"/>
          </p:cNvSpPr>
          <p:nvPr/>
        </p:nvSpPr>
        <p:spPr bwMode="auto">
          <a:xfrm flipV="1">
            <a:off x="6407150" y="455295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pic>
        <p:nvPicPr>
          <p:cNvPr id="56338" name="Picture 8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705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9" name="Group 90"/>
          <p:cNvGrpSpPr>
            <a:grpSpLocks/>
          </p:cNvGrpSpPr>
          <p:nvPr/>
        </p:nvGrpSpPr>
        <p:grpSpPr bwMode="auto">
          <a:xfrm>
            <a:off x="1225550" y="4095750"/>
            <a:ext cx="457200" cy="152400"/>
            <a:chOff x="4072" y="2476"/>
            <a:chExt cx="284" cy="105"/>
          </a:xfrm>
        </p:grpSpPr>
        <p:sp>
          <p:nvSpPr>
            <p:cNvPr id="56534" name="Freeform 91"/>
            <p:cNvSpPr>
              <a:spLocks/>
            </p:cNvSpPr>
            <p:nvPr/>
          </p:nvSpPr>
          <p:spPr bwMode="auto">
            <a:xfrm>
              <a:off x="4072" y="2476"/>
              <a:ext cx="278" cy="26"/>
            </a:xfrm>
            <a:custGeom>
              <a:avLst/>
              <a:gdLst>
                <a:gd name="T0" fmla="*/ 277 w 278"/>
                <a:gd name="T1" fmla="*/ 25 h 26"/>
                <a:gd name="T2" fmla="*/ 20 w 278"/>
                <a:gd name="T3" fmla="*/ 25 h 26"/>
                <a:gd name="T4" fmla="*/ 0 w 278"/>
                <a:gd name="T5" fmla="*/ 0 h 26"/>
                <a:gd name="T6" fmla="*/ 257 w 278"/>
                <a:gd name="T7" fmla="*/ 0 h 26"/>
                <a:gd name="T8" fmla="*/ 277 w 278"/>
                <a:gd name="T9" fmla="*/ 2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26"/>
                <a:gd name="T17" fmla="*/ 278 w 27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26">
                  <a:moveTo>
                    <a:pt x="277" y="25"/>
                  </a:moveTo>
                  <a:lnTo>
                    <a:pt x="20" y="25"/>
                  </a:lnTo>
                  <a:lnTo>
                    <a:pt x="0" y="0"/>
                  </a:lnTo>
                  <a:lnTo>
                    <a:pt x="257" y="0"/>
                  </a:lnTo>
                  <a:lnTo>
                    <a:pt x="277" y="25"/>
                  </a:lnTo>
                </a:path>
              </a:pathLst>
            </a:custGeom>
            <a:solidFill>
              <a:srgbClr val="E9E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5" name="Freeform 92"/>
            <p:cNvSpPr>
              <a:spLocks/>
            </p:cNvSpPr>
            <p:nvPr/>
          </p:nvSpPr>
          <p:spPr bwMode="auto">
            <a:xfrm>
              <a:off x="4073" y="2476"/>
              <a:ext cx="17" cy="99"/>
            </a:xfrm>
            <a:custGeom>
              <a:avLst/>
              <a:gdLst>
                <a:gd name="T0" fmla="*/ 16 w 17"/>
                <a:gd name="T1" fmla="*/ 24 h 99"/>
                <a:gd name="T2" fmla="*/ 16 w 17"/>
                <a:gd name="T3" fmla="*/ 98 h 99"/>
                <a:gd name="T4" fmla="*/ 0 w 17"/>
                <a:gd name="T5" fmla="*/ 73 h 99"/>
                <a:gd name="T6" fmla="*/ 0 w 17"/>
                <a:gd name="T7" fmla="*/ 0 h 99"/>
                <a:gd name="T8" fmla="*/ 16 w 17"/>
                <a:gd name="T9" fmla="*/ 24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9"/>
                <a:gd name="T17" fmla="*/ 17 w 1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9">
                  <a:moveTo>
                    <a:pt x="16" y="24"/>
                  </a:moveTo>
                  <a:lnTo>
                    <a:pt x="16" y="98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6" y="24"/>
                  </a:lnTo>
                </a:path>
              </a:pathLst>
            </a:custGeom>
            <a:solidFill>
              <a:srgbClr val="71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6" name="Freeform 93"/>
            <p:cNvSpPr>
              <a:spLocks/>
            </p:cNvSpPr>
            <p:nvPr/>
          </p:nvSpPr>
          <p:spPr bwMode="auto">
            <a:xfrm>
              <a:off x="4089" y="2502"/>
              <a:ext cx="267" cy="73"/>
            </a:xfrm>
            <a:custGeom>
              <a:avLst/>
              <a:gdLst>
                <a:gd name="T0" fmla="*/ 0 w 267"/>
                <a:gd name="T1" fmla="*/ 72 h 73"/>
                <a:gd name="T2" fmla="*/ 266 w 267"/>
                <a:gd name="T3" fmla="*/ 72 h 73"/>
                <a:gd name="T4" fmla="*/ 266 w 267"/>
                <a:gd name="T5" fmla="*/ 0 h 73"/>
                <a:gd name="T6" fmla="*/ 0 w 267"/>
                <a:gd name="T7" fmla="*/ 0 h 73"/>
                <a:gd name="T8" fmla="*/ 0 w 267"/>
                <a:gd name="T9" fmla="*/ 7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73"/>
                <a:gd name="T17" fmla="*/ 267 w 2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73">
                  <a:moveTo>
                    <a:pt x="0" y="72"/>
                  </a:moveTo>
                  <a:lnTo>
                    <a:pt x="266" y="72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72"/>
                  </a:lnTo>
                </a:path>
              </a:pathLst>
            </a:custGeom>
            <a:solidFill>
              <a:srgbClr val="BC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7" name="Freeform 94"/>
            <p:cNvSpPr>
              <a:spLocks/>
            </p:cNvSpPr>
            <p:nvPr/>
          </p:nvSpPr>
          <p:spPr bwMode="auto">
            <a:xfrm>
              <a:off x="4233" y="252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6 w 17"/>
                <a:gd name="T3" fmla="*/ 24 h 25"/>
                <a:gd name="T4" fmla="*/ 16 w 17"/>
                <a:gd name="T5" fmla="*/ 0 h 25"/>
                <a:gd name="T6" fmla="*/ 0 w 17"/>
                <a:gd name="T7" fmla="*/ 0 h 25"/>
                <a:gd name="T8" fmla="*/ 0 w 17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4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8" name="Freeform 95"/>
            <p:cNvSpPr>
              <a:spLocks/>
            </p:cNvSpPr>
            <p:nvPr/>
          </p:nvSpPr>
          <p:spPr bwMode="auto">
            <a:xfrm>
              <a:off x="4103" y="2512"/>
              <a:ext cx="17" cy="26"/>
            </a:xfrm>
            <a:custGeom>
              <a:avLst/>
              <a:gdLst>
                <a:gd name="T0" fmla="*/ 0 w 17"/>
                <a:gd name="T1" fmla="*/ 0 h 26"/>
                <a:gd name="T2" fmla="*/ 16 w 17"/>
                <a:gd name="T3" fmla="*/ 0 h 26"/>
                <a:gd name="T4" fmla="*/ 16 w 17"/>
                <a:gd name="T5" fmla="*/ 25 h 26"/>
                <a:gd name="T6" fmla="*/ 0 w 17"/>
                <a:gd name="T7" fmla="*/ 25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0" y="0"/>
                  </a:moveTo>
                  <a:lnTo>
                    <a:pt x="16" y="0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33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39" name="Freeform 96"/>
            <p:cNvSpPr>
              <a:spLocks/>
            </p:cNvSpPr>
            <p:nvPr/>
          </p:nvSpPr>
          <p:spPr bwMode="auto">
            <a:xfrm>
              <a:off x="4104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0" name="Freeform 97"/>
            <p:cNvSpPr>
              <a:spLocks/>
            </p:cNvSpPr>
            <p:nvPr/>
          </p:nvSpPr>
          <p:spPr bwMode="auto">
            <a:xfrm>
              <a:off x="4123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1" name="Freeform 98"/>
            <p:cNvSpPr>
              <a:spLocks/>
            </p:cNvSpPr>
            <p:nvPr/>
          </p:nvSpPr>
          <p:spPr bwMode="auto">
            <a:xfrm>
              <a:off x="426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2" name="Freeform 99"/>
            <p:cNvSpPr>
              <a:spLocks/>
            </p:cNvSpPr>
            <p:nvPr/>
          </p:nvSpPr>
          <p:spPr bwMode="auto">
            <a:xfrm>
              <a:off x="4256" y="252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6 w 17"/>
                <a:gd name="T3" fmla="*/ 24 h 25"/>
                <a:gd name="T4" fmla="*/ 16 w 17"/>
                <a:gd name="T5" fmla="*/ 0 h 25"/>
                <a:gd name="T6" fmla="*/ 0 w 17"/>
                <a:gd name="T7" fmla="*/ 0 h 25"/>
                <a:gd name="T8" fmla="*/ 0 w 17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4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3" name="Line 100"/>
            <p:cNvSpPr>
              <a:spLocks noChangeShapeType="1"/>
            </p:cNvSpPr>
            <p:nvPr/>
          </p:nvSpPr>
          <p:spPr bwMode="auto">
            <a:xfrm>
              <a:off x="4108" y="2550"/>
              <a:ext cx="161" cy="0"/>
            </a:xfrm>
            <a:prstGeom prst="line">
              <a:avLst/>
            </a:prstGeom>
            <a:noFill/>
            <a:ln w="12699">
              <a:solidFill>
                <a:srgbClr val="52493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544" name="Line 101"/>
            <p:cNvSpPr>
              <a:spLocks noChangeShapeType="1"/>
            </p:cNvSpPr>
            <p:nvPr/>
          </p:nvSpPr>
          <p:spPr bwMode="auto">
            <a:xfrm>
              <a:off x="4159" y="2522"/>
              <a:ext cx="66" cy="0"/>
            </a:xfrm>
            <a:prstGeom prst="line">
              <a:avLst/>
            </a:prstGeom>
            <a:noFill/>
            <a:ln w="12699">
              <a:solidFill>
                <a:srgbClr val="52493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545" name="Freeform 102"/>
            <p:cNvSpPr>
              <a:spLocks/>
            </p:cNvSpPr>
            <p:nvPr/>
          </p:nvSpPr>
          <p:spPr bwMode="auto">
            <a:xfrm>
              <a:off x="4133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6" name="Freeform 103"/>
            <p:cNvSpPr>
              <a:spLocks/>
            </p:cNvSpPr>
            <p:nvPr/>
          </p:nvSpPr>
          <p:spPr bwMode="auto">
            <a:xfrm>
              <a:off x="4142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7" name="Freeform 104"/>
            <p:cNvSpPr>
              <a:spLocks/>
            </p:cNvSpPr>
            <p:nvPr/>
          </p:nvSpPr>
          <p:spPr bwMode="auto">
            <a:xfrm>
              <a:off x="415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8" name="Freeform 105"/>
            <p:cNvSpPr>
              <a:spLocks/>
            </p:cNvSpPr>
            <p:nvPr/>
          </p:nvSpPr>
          <p:spPr bwMode="auto">
            <a:xfrm>
              <a:off x="416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49" name="Freeform 106"/>
            <p:cNvSpPr>
              <a:spLocks/>
            </p:cNvSpPr>
            <p:nvPr/>
          </p:nvSpPr>
          <p:spPr bwMode="auto">
            <a:xfrm>
              <a:off x="417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0" name="Freeform 107"/>
            <p:cNvSpPr>
              <a:spLocks/>
            </p:cNvSpPr>
            <p:nvPr/>
          </p:nvSpPr>
          <p:spPr bwMode="auto">
            <a:xfrm>
              <a:off x="4186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1" name="Freeform 108"/>
            <p:cNvSpPr>
              <a:spLocks/>
            </p:cNvSpPr>
            <p:nvPr/>
          </p:nvSpPr>
          <p:spPr bwMode="auto">
            <a:xfrm>
              <a:off x="419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2" name="Freeform 109"/>
            <p:cNvSpPr>
              <a:spLocks/>
            </p:cNvSpPr>
            <p:nvPr/>
          </p:nvSpPr>
          <p:spPr bwMode="auto">
            <a:xfrm>
              <a:off x="420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3" name="Freeform 110"/>
            <p:cNvSpPr>
              <a:spLocks/>
            </p:cNvSpPr>
            <p:nvPr/>
          </p:nvSpPr>
          <p:spPr bwMode="auto">
            <a:xfrm>
              <a:off x="421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4" name="Freeform 111"/>
            <p:cNvSpPr>
              <a:spLocks/>
            </p:cNvSpPr>
            <p:nvPr/>
          </p:nvSpPr>
          <p:spPr bwMode="auto">
            <a:xfrm>
              <a:off x="4228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5" name="Freeform 112"/>
            <p:cNvSpPr>
              <a:spLocks/>
            </p:cNvSpPr>
            <p:nvPr/>
          </p:nvSpPr>
          <p:spPr bwMode="auto">
            <a:xfrm>
              <a:off x="4238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56" name="Freeform 113"/>
            <p:cNvSpPr>
              <a:spLocks/>
            </p:cNvSpPr>
            <p:nvPr/>
          </p:nvSpPr>
          <p:spPr bwMode="auto">
            <a:xfrm>
              <a:off x="4249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557" name="Group 114"/>
            <p:cNvGrpSpPr>
              <a:grpSpLocks/>
            </p:cNvGrpSpPr>
            <p:nvPr/>
          </p:nvGrpSpPr>
          <p:grpSpPr bwMode="auto">
            <a:xfrm>
              <a:off x="4293" y="2512"/>
              <a:ext cx="59" cy="63"/>
              <a:chOff x="4293" y="2512"/>
              <a:chExt cx="59" cy="63"/>
            </a:xfrm>
          </p:grpSpPr>
          <p:grpSp>
            <p:nvGrpSpPr>
              <p:cNvPr id="56558" name="Group 115"/>
              <p:cNvGrpSpPr>
                <a:grpSpLocks/>
              </p:cNvGrpSpPr>
              <p:nvPr/>
            </p:nvGrpSpPr>
            <p:grpSpPr bwMode="auto">
              <a:xfrm>
                <a:off x="4293" y="2512"/>
                <a:ext cx="20" cy="28"/>
                <a:chOff x="4293" y="2512"/>
                <a:chExt cx="20" cy="28"/>
              </a:xfrm>
            </p:grpSpPr>
            <p:grpSp>
              <p:nvGrpSpPr>
                <p:cNvPr id="56599" name="Group 116"/>
                <p:cNvGrpSpPr>
                  <a:grpSpLocks/>
                </p:cNvGrpSpPr>
                <p:nvPr/>
              </p:nvGrpSpPr>
              <p:grpSpPr bwMode="auto">
                <a:xfrm>
                  <a:off x="4293" y="2512"/>
                  <a:ext cx="17" cy="27"/>
                  <a:chOff x="4293" y="2512"/>
                  <a:chExt cx="17" cy="27"/>
                </a:xfrm>
              </p:grpSpPr>
              <p:sp>
                <p:nvSpPr>
                  <p:cNvPr id="56604" name="Freeform 117"/>
                  <p:cNvSpPr>
                    <a:spLocks/>
                  </p:cNvSpPr>
                  <p:nvPr/>
                </p:nvSpPr>
                <p:spPr bwMode="auto">
                  <a:xfrm>
                    <a:off x="429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05" name="Freeform 118"/>
                  <p:cNvSpPr>
                    <a:spLocks/>
                  </p:cNvSpPr>
                  <p:nvPr/>
                </p:nvSpPr>
                <p:spPr bwMode="auto">
                  <a:xfrm>
                    <a:off x="4293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600" name="Group 119"/>
                <p:cNvGrpSpPr>
                  <a:grpSpLocks/>
                </p:cNvGrpSpPr>
                <p:nvPr/>
              </p:nvGrpSpPr>
              <p:grpSpPr bwMode="auto">
                <a:xfrm>
                  <a:off x="4295" y="2514"/>
                  <a:ext cx="18" cy="25"/>
                  <a:chOff x="4295" y="2514"/>
                  <a:chExt cx="18" cy="25"/>
                </a:xfrm>
              </p:grpSpPr>
              <p:sp>
                <p:nvSpPr>
                  <p:cNvPr id="56602" name="Freeform 120"/>
                  <p:cNvSpPr>
                    <a:spLocks/>
                  </p:cNvSpPr>
                  <p:nvPr/>
                </p:nvSpPr>
                <p:spPr bwMode="auto">
                  <a:xfrm>
                    <a:off x="4296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03" name="Freeform 121"/>
                  <p:cNvSpPr>
                    <a:spLocks/>
                  </p:cNvSpPr>
                  <p:nvPr/>
                </p:nvSpPr>
                <p:spPr bwMode="auto">
                  <a:xfrm>
                    <a:off x="4295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601" name="Freeform 122"/>
                <p:cNvSpPr>
                  <a:spLocks/>
                </p:cNvSpPr>
                <p:nvPr/>
              </p:nvSpPr>
              <p:spPr bwMode="auto">
                <a:xfrm>
                  <a:off x="4295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559" name="Group 123"/>
              <p:cNvGrpSpPr>
                <a:grpSpLocks/>
              </p:cNvGrpSpPr>
              <p:nvPr/>
            </p:nvGrpSpPr>
            <p:grpSpPr bwMode="auto">
              <a:xfrm>
                <a:off x="4293" y="2546"/>
                <a:ext cx="20" cy="29"/>
                <a:chOff x="4293" y="2546"/>
                <a:chExt cx="20" cy="29"/>
              </a:xfrm>
            </p:grpSpPr>
            <p:grpSp>
              <p:nvGrpSpPr>
                <p:cNvPr id="56592" name="Group 124"/>
                <p:cNvGrpSpPr>
                  <a:grpSpLocks/>
                </p:cNvGrpSpPr>
                <p:nvPr/>
              </p:nvGrpSpPr>
              <p:grpSpPr bwMode="auto">
                <a:xfrm>
                  <a:off x="4293" y="2546"/>
                  <a:ext cx="17" cy="26"/>
                  <a:chOff x="4293" y="2546"/>
                  <a:chExt cx="17" cy="26"/>
                </a:xfrm>
              </p:grpSpPr>
              <p:sp>
                <p:nvSpPr>
                  <p:cNvPr id="56597" name="Freeform 125"/>
                  <p:cNvSpPr>
                    <a:spLocks/>
                  </p:cNvSpPr>
                  <p:nvPr/>
                </p:nvSpPr>
                <p:spPr bwMode="auto">
                  <a:xfrm>
                    <a:off x="4293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98" name="Freeform 126"/>
                  <p:cNvSpPr>
                    <a:spLocks/>
                  </p:cNvSpPr>
                  <p:nvPr/>
                </p:nvSpPr>
                <p:spPr bwMode="auto">
                  <a:xfrm>
                    <a:off x="4293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93" name="Group 127"/>
                <p:cNvGrpSpPr>
                  <a:grpSpLocks/>
                </p:cNvGrpSpPr>
                <p:nvPr/>
              </p:nvGrpSpPr>
              <p:grpSpPr bwMode="auto">
                <a:xfrm>
                  <a:off x="4295" y="2550"/>
                  <a:ext cx="18" cy="25"/>
                  <a:chOff x="4295" y="2550"/>
                  <a:chExt cx="18" cy="25"/>
                </a:xfrm>
              </p:grpSpPr>
              <p:sp>
                <p:nvSpPr>
                  <p:cNvPr id="56595" name="Freeform 128"/>
                  <p:cNvSpPr>
                    <a:spLocks/>
                  </p:cNvSpPr>
                  <p:nvPr/>
                </p:nvSpPr>
                <p:spPr bwMode="auto">
                  <a:xfrm>
                    <a:off x="4296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96" name="Freeform 129"/>
                  <p:cNvSpPr>
                    <a:spLocks/>
                  </p:cNvSpPr>
                  <p:nvPr/>
                </p:nvSpPr>
                <p:spPr bwMode="auto">
                  <a:xfrm>
                    <a:off x="4295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94" name="Freeform 130"/>
                <p:cNvSpPr>
                  <a:spLocks/>
                </p:cNvSpPr>
                <p:nvPr/>
              </p:nvSpPr>
              <p:spPr bwMode="auto">
                <a:xfrm>
                  <a:off x="4295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560" name="Group 131"/>
              <p:cNvGrpSpPr>
                <a:grpSpLocks/>
              </p:cNvGrpSpPr>
              <p:nvPr/>
            </p:nvGrpSpPr>
            <p:grpSpPr bwMode="auto">
              <a:xfrm>
                <a:off x="4313" y="2512"/>
                <a:ext cx="19" cy="28"/>
                <a:chOff x="4313" y="2512"/>
                <a:chExt cx="19" cy="28"/>
              </a:xfrm>
            </p:grpSpPr>
            <p:grpSp>
              <p:nvGrpSpPr>
                <p:cNvPr id="56585" name="Group 132"/>
                <p:cNvGrpSpPr>
                  <a:grpSpLocks/>
                </p:cNvGrpSpPr>
                <p:nvPr/>
              </p:nvGrpSpPr>
              <p:grpSpPr bwMode="auto">
                <a:xfrm>
                  <a:off x="4313" y="2512"/>
                  <a:ext cx="17" cy="27"/>
                  <a:chOff x="4313" y="2512"/>
                  <a:chExt cx="17" cy="27"/>
                </a:xfrm>
              </p:grpSpPr>
              <p:sp>
                <p:nvSpPr>
                  <p:cNvPr id="56590" name="Freeform 133"/>
                  <p:cNvSpPr>
                    <a:spLocks/>
                  </p:cNvSpPr>
                  <p:nvPr/>
                </p:nvSpPr>
                <p:spPr bwMode="auto">
                  <a:xfrm>
                    <a:off x="431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91" name="Freeform 134"/>
                  <p:cNvSpPr>
                    <a:spLocks/>
                  </p:cNvSpPr>
                  <p:nvPr/>
                </p:nvSpPr>
                <p:spPr bwMode="auto">
                  <a:xfrm>
                    <a:off x="4313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86" name="Group 135"/>
                <p:cNvGrpSpPr>
                  <a:grpSpLocks/>
                </p:cNvGrpSpPr>
                <p:nvPr/>
              </p:nvGrpSpPr>
              <p:grpSpPr bwMode="auto">
                <a:xfrm>
                  <a:off x="4313" y="2514"/>
                  <a:ext cx="19" cy="25"/>
                  <a:chOff x="4313" y="2514"/>
                  <a:chExt cx="19" cy="25"/>
                </a:xfrm>
              </p:grpSpPr>
              <p:sp>
                <p:nvSpPr>
                  <p:cNvPr id="56588" name="Freeform 136"/>
                  <p:cNvSpPr>
                    <a:spLocks/>
                  </p:cNvSpPr>
                  <p:nvPr/>
                </p:nvSpPr>
                <p:spPr bwMode="auto">
                  <a:xfrm>
                    <a:off x="4315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89" name="Freeform 137"/>
                  <p:cNvSpPr>
                    <a:spLocks/>
                  </p:cNvSpPr>
                  <p:nvPr/>
                </p:nvSpPr>
                <p:spPr bwMode="auto">
                  <a:xfrm>
                    <a:off x="431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87" name="Freeform 138"/>
                <p:cNvSpPr>
                  <a:spLocks/>
                </p:cNvSpPr>
                <p:nvPr/>
              </p:nvSpPr>
              <p:spPr bwMode="auto">
                <a:xfrm>
                  <a:off x="4315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561" name="Group 139"/>
              <p:cNvGrpSpPr>
                <a:grpSpLocks/>
              </p:cNvGrpSpPr>
              <p:nvPr/>
            </p:nvGrpSpPr>
            <p:grpSpPr bwMode="auto">
              <a:xfrm>
                <a:off x="4313" y="2546"/>
                <a:ext cx="19" cy="29"/>
                <a:chOff x="4313" y="2546"/>
                <a:chExt cx="19" cy="29"/>
              </a:xfrm>
            </p:grpSpPr>
            <p:grpSp>
              <p:nvGrpSpPr>
                <p:cNvPr id="56578" name="Group 140"/>
                <p:cNvGrpSpPr>
                  <a:grpSpLocks/>
                </p:cNvGrpSpPr>
                <p:nvPr/>
              </p:nvGrpSpPr>
              <p:grpSpPr bwMode="auto">
                <a:xfrm>
                  <a:off x="4313" y="2546"/>
                  <a:ext cx="17" cy="26"/>
                  <a:chOff x="4313" y="2546"/>
                  <a:chExt cx="17" cy="26"/>
                </a:xfrm>
              </p:grpSpPr>
              <p:sp>
                <p:nvSpPr>
                  <p:cNvPr id="56583" name="Freeform 141"/>
                  <p:cNvSpPr>
                    <a:spLocks/>
                  </p:cNvSpPr>
                  <p:nvPr/>
                </p:nvSpPr>
                <p:spPr bwMode="auto">
                  <a:xfrm>
                    <a:off x="4313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84" name="Freeform 142"/>
                  <p:cNvSpPr>
                    <a:spLocks/>
                  </p:cNvSpPr>
                  <p:nvPr/>
                </p:nvSpPr>
                <p:spPr bwMode="auto">
                  <a:xfrm>
                    <a:off x="4313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79" name="Group 143"/>
                <p:cNvGrpSpPr>
                  <a:grpSpLocks/>
                </p:cNvGrpSpPr>
                <p:nvPr/>
              </p:nvGrpSpPr>
              <p:grpSpPr bwMode="auto">
                <a:xfrm>
                  <a:off x="4313" y="2550"/>
                  <a:ext cx="19" cy="25"/>
                  <a:chOff x="4313" y="2550"/>
                  <a:chExt cx="19" cy="25"/>
                </a:xfrm>
              </p:grpSpPr>
              <p:sp>
                <p:nvSpPr>
                  <p:cNvPr id="56581" name="Freeform 144"/>
                  <p:cNvSpPr>
                    <a:spLocks/>
                  </p:cNvSpPr>
                  <p:nvPr/>
                </p:nvSpPr>
                <p:spPr bwMode="auto">
                  <a:xfrm>
                    <a:off x="4315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82" name="Freeform 145"/>
                  <p:cNvSpPr>
                    <a:spLocks/>
                  </p:cNvSpPr>
                  <p:nvPr/>
                </p:nvSpPr>
                <p:spPr bwMode="auto">
                  <a:xfrm>
                    <a:off x="4313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80" name="Freeform 146"/>
                <p:cNvSpPr>
                  <a:spLocks/>
                </p:cNvSpPr>
                <p:nvPr/>
              </p:nvSpPr>
              <p:spPr bwMode="auto">
                <a:xfrm>
                  <a:off x="4315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562" name="Group 147"/>
              <p:cNvGrpSpPr>
                <a:grpSpLocks/>
              </p:cNvGrpSpPr>
              <p:nvPr/>
            </p:nvGrpSpPr>
            <p:grpSpPr bwMode="auto">
              <a:xfrm>
                <a:off x="4331" y="2512"/>
                <a:ext cx="21" cy="28"/>
                <a:chOff x="4331" y="2512"/>
                <a:chExt cx="21" cy="28"/>
              </a:xfrm>
            </p:grpSpPr>
            <p:grpSp>
              <p:nvGrpSpPr>
                <p:cNvPr id="56571" name="Group 148"/>
                <p:cNvGrpSpPr>
                  <a:grpSpLocks/>
                </p:cNvGrpSpPr>
                <p:nvPr/>
              </p:nvGrpSpPr>
              <p:grpSpPr bwMode="auto">
                <a:xfrm>
                  <a:off x="4331" y="2512"/>
                  <a:ext cx="18" cy="27"/>
                  <a:chOff x="4331" y="2512"/>
                  <a:chExt cx="18" cy="27"/>
                </a:xfrm>
              </p:grpSpPr>
              <p:sp>
                <p:nvSpPr>
                  <p:cNvPr id="56576" name="Freeform 149"/>
                  <p:cNvSpPr>
                    <a:spLocks/>
                  </p:cNvSpPr>
                  <p:nvPr/>
                </p:nvSpPr>
                <p:spPr bwMode="auto">
                  <a:xfrm>
                    <a:off x="4332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77" name="Freeform 150"/>
                  <p:cNvSpPr>
                    <a:spLocks/>
                  </p:cNvSpPr>
                  <p:nvPr/>
                </p:nvSpPr>
                <p:spPr bwMode="auto">
                  <a:xfrm>
                    <a:off x="4331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72" name="Group 151"/>
                <p:cNvGrpSpPr>
                  <a:grpSpLocks/>
                </p:cNvGrpSpPr>
                <p:nvPr/>
              </p:nvGrpSpPr>
              <p:grpSpPr bwMode="auto">
                <a:xfrm>
                  <a:off x="4333" y="2514"/>
                  <a:ext cx="19" cy="25"/>
                  <a:chOff x="4333" y="2514"/>
                  <a:chExt cx="19" cy="25"/>
                </a:xfrm>
              </p:grpSpPr>
              <p:sp>
                <p:nvSpPr>
                  <p:cNvPr id="56574" name="Freeform 152"/>
                  <p:cNvSpPr>
                    <a:spLocks/>
                  </p:cNvSpPr>
                  <p:nvPr/>
                </p:nvSpPr>
                <p:spPr bwMode="auto">
                  <a:xfrm>
                    <a:off x="4335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75" name="Freeform 153"/>
                  <p:cNvSpPr>
                    <a:spLocks/>
                  </p:cNvSpPr>
                  <p:nvPr/>
                </p:nvSpPr>
                <p:spPr bwMode="auto">
                  <a:xfrm>
                    <a:off x="433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73" name="Freeform 154"/>
                <p:cNvSpPr>
                  <a:spLocks/>
                </p:cNvSpPr>
                <p:nvPr/>
              </p:nvSpPr>
              <p:spPr bwMode="auto">
                <a:xfrm>
                  <a:off x="4333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563" name="Group 155"/>
              <p:cNvGrpSpPr>
                <a:grpSpLocks/>
              </p:cNvGrpSpPr>
              <p:nvPr/>
            </p:nvGrpSpPr>
            <p:grpSpPr bwMode="auto">
              <a:xfrm>
                <a:off x="4331" y="2546"/>
                <a:ext cx="21" cy="29"/>
                <a:chOff x="4331" y="2546"/>
                <a:chExt cx="21" cy="29"/>
              </a:xfrm>
            </p:grpSpPr>
            <p:grpSp>
              <p:nvGrpSpPr>
                <p:cNvPr id="56564" name="Group 156"/>
                <p:cNvGrpSpPr>
                  <a:grpSpLocks/>
                </p:cNvGrpSpPr>
                <p:nvPr/>
              </p:nvGrpSpPr>
              <p:grpSpPr bwMode="auto">
                <a:xfrm>
                  <a:off x="4331" y="2546"/>
                  <a:ext cx="18" cy="26"/>
                  <a:chOff x="4331" y="2546"/>
                  <a:chExt cx="18" cy="26"/>
                </a:xfrm>
              </p:grpSpPr>
              <p:sp>
                <p:nvSpPr>
                  <p:cNvPr id="56569" name="Freeform 157"/>
                  <p:cNvSpPr>
                    <a:spLocks/>
                  </p:cNvSpPr>
                  <p:nvPr/>
                </p:nvSpPr>
                <p:spPr bwMode="auto">
                  <a:xfrm>
                    <a:off x="4332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70" name="Freeform 158"/>
                  <p:cNvSpPr>
                    <a:spLocks/>
                  </p:cNvSpPr>
                  <p:nvPr/>
                </p:nvSpPr>
                <p:spPr bwMode="auto">
                  <a:xfrm>
                    <a:off x="4331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65" name="Group 159"/>
                <p:cNvGrpSpPr>
                  <a:grpSpLocks/>
                </p:cNvGrpSpPr>
                <p:nvPr/>
              </p:nvGrpSpPr>
              <p:grpSpPr bwMode="auto">
                <a:xfrm>
                  <a:off x="4333" y="2550"/>
                  <a:ext cx="19" cy="25"/>
                  <a:chOff x="4333" y="2550"/>
                  <a:chExt cx="19" cy="25"/>
                </a:xfrm>
              </p:grpSpPr>
              <p:sp>
                <p:nvSpPr>
                  <p:cNvPr id="56567" name="Freeform 160"/>
                  <p:cNvSpPr>
                    <a:spLocks/>
                  </p:cNvSpPr>
                  <p:nvPr/>
                </p:nvSpPr>
                <p:spPr bwMode="auto">
                  <a:xfrm>
                    <a:off x="4335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68" name="Freeform 161"/>
                  <p:cNvSpPr>
                    <a:spLocks/>
                  </p:cNvSpPr>
                  <p:nvPr/>
                </p:nvSpPr>
                <p:spPr bwMode="auto">
                  <a:xfrm>
                    <a:off x="4333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66" name="Freeform 162"/>
                <p:cNvSpPr>
                  <a:spLocks/>
                </p:cNvSpPr>
                <p:nvPr/>
              </p:nvSpPr>
              <p:spPr bwMode="auto">
                <a:xfrm>
                  <a:off x="4333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6340" name="Line 163"/>
          <p:cNvSpPr>
            <a:spLocks noChangeShapeType="1"/>
          </p:cNvSpPr>
          <p:nvPr/>
        </p:nvSpPr>
        <p:spPr bwMode="auto">
          <a:xfrm flipH="1">
            <a:off x="1454150" y="4248150"/>
            <a:ext cx="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41" name="Text Box 164"/>
          <p:cNvSpPr txBox="1">
            <a:spLocks noChangeArrowheads="1"/>
          </p:cNvSpPr>
          <p:nvPr/>
        </p:nvSpPr>
        <p:spPr bwMode="auto">
          <a:xfrm>
            <a:off x="539750" y="37147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1600" b="1">
                <a:latin typeface="Arial" panose="020B0604020202020204" pitchFamily="34" charset="0"/>
              </a:rPr>
              <a:t>MODEM</a:t>
            </a:r>
          </a:p>
        </p:txBody>
      </p:sp>
      <p:sp>
        <p:nvSpPr>
          <p:cNvPr id="56342" name="Text Box 165"/>
          <p:cNvSpPr txBox="1">
            <a:spLocks noChangeArrowheads="1"/>
          </p:cNvSpPr>
          <p:nvPr/>
        </p:nvSpPr>
        <p:spPr bwMode="auto">
          <a:xfrm>
            <a:off x="1454150" y="29527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1600" b="1">
                <a:latin typeface="Arial" panose="020B0604020202020204" pitchFamily="34" charset="0"/>
              </a:rPr>
              <a:t>PSTN</a:t>
            </a:r>
          </a:p>
        </p:txBody>
      </p:sp>
      <p:sp>
        <p:nvSpPr>
          <p:cNvPr id="56343" name="Text Box 166"/>
          <p:cNvSpPr txBox="1">
            <a:spLocks noChangeArrowheads="1"/>
          </p:cNvSpPr>
          <p:nvPr/>
        </p:nvSpPr>
        <p:spPr bwMode="auto">
          <a:xfrm>
            <a:off x="615950" y="48577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1600" b="1"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56344" name="Line 167"/>
          <p:cNvSpPr>
            <a:spLocks noChangeShapeType="1"/>
          </p:cNvSpPr>
          <p:nvPr/>
        </p:nvSpPr>
        <p:spPr bwMode="auto">
          <a:xfrm>
            <a:off x="2673350" y="5924550"/>
            <a:ext cx="2286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pic>
        <p:nvPicPr>
          <p:cNvPr id="56345" name="Picture 16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5391150"/>
            <a:ext cx="4492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6" name="Line 169"/>
          <p:cNvSpPr>
            <a:spLocks noChangeShapeType="1"/>
          </p:cNvSpPr>
          <p:nvPr/>
        </p:nvSpPr>
        <p:spPr bwMode="auto">
          <a:xfrm>
            <a:off x="3638550" y="5772150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pic>
        <p:nvPicPr>
          <p:cNvPr id="56347" name="Picture 17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6076950"/>
            <a:ext cx="4492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8" name="Line 171"/>
          <p:cNvSpPr>
            <a:spLocks noChangeShapeType="1"/>
          </p:cNvSpPr>
          <p:nvPr/>
        </p:nvSpPr>
        <p:spPr bwMode="auto">
          <a:xfrm>
            <a:off x="4578350" y="5924550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6349" name="Text Box 172"/>
          <p:cNvSpPr txBox="1">
            <a:spLocks noChangeArrowheads="1"/>
          </p:cNvSpPr>
          <p:nvPr/>
        </p:nvSpPr>
        <p:spPr bwMode="auto">
          <a:xfrm>
            <a:off x="4578350" y="546735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000" b="1">
                <a:latin typeface="CordiaUPC" panose="020B0304020202020204" pitchFamily="34" charset="-34"/>
              </a:rPr>
              <a:t>LAN</a:t>
            </a:r>
          </a:p>
        </p:txBody>
      </p:sp>
      <p:pic>
        <p:nvPicPr>
          <p:cNvPr id="56350" name="Picture 17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5391150"/>
            <a:ext cx="4492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1" name="Line 174"/>
          <p:cNvSpPr>
            <a:spLocks noChangeShapeType="1"/>
          </p:cNvSpPr>
          <p:nvPr/>
        </p:nvSpPr>
        <p:spPr bwMode="auto">
          <a:xfrm>
            <a:off x="4311650" y="5759450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grpSp>
        <p:nvGrpSpPr>
          <p:cNvPr id="56352" name="Group 175"/>
          <p:cNvGrpSpPr>
            <a:grpSpLocks/>
          </p:cNvGrpSpPr>
          <p:nvPr/>
        </p:nvGrpSpPr>
        <p:grpSpPr bwMode="auto">
          <a:xfrm>
            <a:off x="2597150" y="5543550"/>
            <a:ext cx="609600" cy="152400"/>
            <a:chOff x="4072" y="2476"/>
            <a:chExt cx="284" cy="105"/>
          </a:xfrm>
        </p:grpSpPr>
        <p:sp>
          <p:nvSpPr>
            <p:cNvPr id="56462" name="Freeform 176"/>
            <p:cNvSpPr>
              <a:spLocks/>
            </p:cNvSpPr>
            <p:nvPr/>
          </p:nvSpPr>
          <p:spPr bwMode="auto">
            <a:xfrm>
              <a:off x="4072" y="2476"/>
              <a:ext cx="278" cy="26"/>
            </a:xfrm>
            <a:custGeom>
              <a:avLst/>
              <a:gdLst>
                <a:gd name="T0" fmla="*/ 277 w 278"/>
                <a:gd name="T1" fmla="*/ 25 h 26"/>
                <a:gd name="T2" fmla="*/ 20 w 278"/>
                <a:gd name="T3" fmla="*/ 25 h 26"/>
                <a:gd name="T4" fmla="*/ 0 w 278"/>
                <a:gd name="T5" fmla="*/ 0 h 26"/>
                <a:gd name="T6" fmla="*/ 257 w 278"/>
                <a:gd name="T7" fmla="*/ 0 h 26"/>
                <a:gd name="T8" fmla="*/ 277 w 278"/>
                <a:gd name="T9" fmla="*/ 2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26"/>
                <a:gd name="T17" fmla="*/ 278 w 27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26">
                  <a:moveTo>
                    <a:pt x="277" y="25"/>
                  </a:moveTo>
                  <a:lnTo>
                    <a:pt x="20" y="25"/>
                  </a:lnTo>
                  <a:lnTo>
                    <a:pt x="0" y="0"/>
                  </a:lnTo>
                  <a:lnTo>
                    <a:pt x="257" y="0"/>
                  </a:lnTo>
                  <a:lnTo>
                    <a:pt x="277" y="25"/>
                  </a:lnTo>
                </a:path>
              </a:pathLst>
            </a:custGeom>
            <a:solidFill>
              <a:srgbClr val="E9E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3" name="Freeform 177"/>
            <p:cNvSpPr>
              <a:spLocks/>
            </p:cNvSpPr>
            <p:nvPr/>
          </p:nvSpPr>
          <p:spPr bwMode="auto">
            <a:xfrm>
              <a:off x="4073" y="2476"/>
              <a:ext cx="17" cy="99"/>
            </a:xfrm>
            <a:custGeom>
              <a:avLst/>
              <a:gdLst>
                <a:gd name="T0" fmla="*/ 16 w 17"/>
                <a:gd name="T1" fmla="*/ 24 h 99"/>
                <a:gd name="T2" fmla="*/ 16 w 17"/>
                <a:gd name="T3" fmla="*/ 98 h 99"/>
                <a:gd name="T4" fmla="*/ 0 w 17"/>
                <a:gd name="T5" fmla="*/ 73 h 99"/>
                <a:gd name="T6" fmla="*/ 0 w 17"/>
                <a:gd name="T7" fmla="*/ 0 h 99"/>
                <a:gd name="T8" fmla="*/ 16 w 17"/>
                <a:gd name="T9" fmla="*/ 24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9"/>
                <a:gd name="T17" fmla="*/ 17 w 1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9">
                  <a:moveTo>
                    <a:pt x="16" y="24"/>
                  </a:moveTo>
                  <a:lnTo>
                    <a:pt x="16" y="98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6" y="24"/>
                  </a:lnTo>
                </a:path>
              </a:pathLst>
            </a:custGeom>
            <a:solidFill>
              <a:srgbClr val="71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4" name="Freeform 178"/>
            <p:cNvSpPr>
              <a:spLocks/>
            </p:cNvSpPr>
            <p:nvPr/>
          </p:nvSpPr>
          <p:spPr bwMode="auto">
            <a:xfrm>
              <a:off x="4089" y="2502"/>
              <a:ext cx="267" cy="73"/>
            </a:xfrm>
            <a:custGeom>
              <a:avLst/>
              <a:gdLst>
                <a:gd name="T0" fmla="*/ 0 w 267"/>
                <a:gd name="T1" fmla="*/ 72 h 73"/>
                <a:gd name="T2" fmla="*/ 266 w 267"/>
                <a:gd name="T3" fmla="*/ 72 h 73"/>
                <a:gd name="T4" fmla="*/ 266 w 267"/>
                <a:gd name="T5" fmla="*/ 0 h 73"/>
                <a:gd name="T6" fmla="*/ 0 w 267"/>
                <a:gd name="T7" fmla="*/ 0 h 73"/>
                <a:gd name="T8" fmla="*/ 0 w 267"/>
                <a:gd name="T9" fmla="*/ 7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73"/>
                <a:gd name="T17" fmla="*/ 267 w 2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73">
                  <a:moveTo>
                    <a:pt x="0" y="72"/>
                  </a:moveTo>
                  <a:lnTo>
                    <a:pt x="266" y="72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72"/>
                  </a:lnTo>
                </a:path>
              </a:pathLst>
            </a:custGeom>
            <a:solidFill>
              <a:srgbClr val="BC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5" name="Freeform 179"/>
            <p:cNvSpPr>
              <a:spLocks/>
            </p:cNvSpPr>
            <p:nvPr/>
          </p:nvSpPr>
          <p:spPr bwMode="auto">
            <a:xfrm>
              <a:off x="4233" y="252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6 w 17"/>
                <a:gd name="T3" fmla="*/ 24 h 25"/>
                <a:gd name="T4" fmla="*/ 16 w 17"/>
                <a:gd name="T5" fmla="*/ 0 h 25"/>
                <a:gd name="T6" fmla="*/ 0 w 17"/>
                <a:gd name="T7" fmla="*/ 0 h 25"/>
                <a:gd name="T8" fmla="*/ 0 w 17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4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6" name="Freeform 180"/>
            <p:cNvSpPr>
              <a:spLocks/>
            </p:cNvSpPr>
            <p:nvPr/>
          </p:nvSpPr>
          <p:spPr bwMode="auto">
            <a:xfrm>
              <a:off x="4103" y="2512"/>
              <a:ext cx="17" cy="26"/>
            </a:xfrm>
            <a:custGeom>
              <a:avLst/>
              <a:gdLst>
                <a:gd name="T0" fmla="*/ 0 w 17"/>
                <a:gd name="T1" fmla="*/ 0 h 26"/>
                <a:gd name="T2" fmla="*/ 16 w 17"/>
                <a:gd name="T3" fmla="*/ 0 h 26"/>
                <a:gd name="T4" fmla="*/ 16 w 17"/>
                <a:gd name="T5" fmla="*/ 25 h 26"/>
                <a:gd name="T6" fmla="*/ 0 w 17"/>
                <a:gd name="T7" fmla="*/ 25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0" y="0"/>
                  </a:moveTo>
                  <a:lnTo>
                    <a:pt x="16" y="0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33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7" name="Freeform 181"/>
            <p:cNvSpPr>
              <a:spLocks/>
            </p:cNvSpPr>
            <p:nvPr/>
          </p:nvSpPr>
          <p:spPr bwMode="auto">
            <a:xfrm>
              <a:off x="4104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8" name="Freeform 182"/>
            <p:cNvSpPr>
              <a:spLocks/>
            </p:cNvSpPr>
            <p:nvPr/>
          </p:nvSpPr>
          <p:spPr bwMode="auto">
            <a:xfrm>
              <a:off x="4123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69" name="Freeform 183"/>
            <p:cNvSpPr>
              <a:spLocks/>
            </p:cNvSpPr>
            <p:nvPr/>
          </p:nvSpPr>
          <p:spPr bwMode="auto">
            <a:xfrm>
              <a:off x="426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0" name="Freeform 184"/>
            <p:cNvSpPr>
              <a:spLocks/>
            </p:cNvSpPr>
            <p:nvPr/>
          </p:nvSpPr>
          <p:spPr bwMode="auto">
            <a:xfrm>
              <a:off x="4256" y="252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6 w 17"/>
                <a:gd name="T3" fmla="*/ 24 h 25"/>
                <a:gd name="T4" fmla="*/ 16 w 17"/>
                <a:gd name="T5" fmla="*/ 0 h 25"/>
                <a:gd name="T6" fmla="*/ 0 w 17"/>
                <a:gd name="T7" fmla="*/ 0 h 25"/>
                <a:gd name="T8" fmla="*/ 0 w 17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4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1" name="Line 185"/>
            <p:cNvSpPr>
              <a:spLocks noChangeShapeType="1"/>
            </p:cNvSpPr>
            <p:nvPr/>
          </p:nvSpPr>
          <p:spPr bwMode="auto">
            <a:xfrm>
              <a:off x="4108" y="2550"/>
              <a:ext cx="161" cy="0"/>
            </a:xfrm>
            <a:prstGeom prst="line">
              <a:avLst/>
            </a:prstGeom>
            <a:noFill/>
            <a:ln w="12699">
              <a:solidFill>
                <a:srgbClr val="52493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472" name="Line 186"/>
            <p:cNvSpPr>
              <a:spLocks noChangeShapeType="1"/>
            </p:cNvSpPr>
            <p:nvPr/>
          </p:nvSpPr>
          <p:spPr bwMode="auto">
            <a:xfrm>
              <a:off x="4159" y="2522"/>
              <a:ext cx="66" cy="0"/>
            </a:xfrm>
            <a:prstGeom prst="line">
              <a:avLst/>
            </a:prstGeom>
            <a:noFill/>
            <a:ln w="12699">
              <a:solidFill>
                <a:srgbClr val="52493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473" name="Freeform 187"/>
            <p:cNvSpPr>
              <a:spLocks/>
            </p:cNvSpPr>
            <p:nvPr/>
          </p:nvSpPr>
          <p:spPr bwMode="auto">
            <a:xfrm>
              <a:off x="4133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4" name="Freeform 188"/>
            <p:cNvSpPr>
              <a:spLocks/>
            </p:cNvSpPr>
            <p:nvPr/>
          </p:nvSpPr>
          <p:spPr bwMode="auto">
            <a:xfrm>
              <a:off x="4142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5" name="Freeform 189"/>
            <p:cNvSpPr>
              <a:spLocks/>
            </p:cNvSpPr>
            <p:nvPr/>
          </p:nvSpPr>
          <p:spPr bwMode="auto">
            <a:xfrm>
              <a:off x="415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6" name="Freeform 190"/>
            <p:cNvSpPr>
              <a:spLocks/>
            </p:cNvSpPr>
            <p:nvPr/>
          </p:nvSpPr>
          <p:spPr bwMode="auto">
            <a:xfrm>
              <a:off x="416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7" name="Freeform 191"/>
            <p:cNvSpPr>
              <a:spLocks/>
            </p:cNvSpPr>
            <p:nvPr/>
          </p:nvSpPr>
          <p:spPr bwMode="auto">
            <a:xfrm>
              <a:off x="417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8" name="Freeform 192"/>
            <p:cNvSpPr>
              <a:spLocks/>
            </p:cNvSpPr>
            <p:nvPr/>
          </p:nvSpPr>
          <p:spPr bwMode="auto">
            <a:xfrm>
              <a:off x="4186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79" name="Freeform 193"/>
            <p:cNvSpPr>
              <a:spLocks/>
            </p:cNvSpPr>
            <p:nvPr/>
          </p:nvSpPr>
          <p:spPr bwMode="auto">
            <a:xfrm>
              <a:off x="419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0" name="Freeform 194"/>
            <p:cNvSpPr>
              <a:spLocks/>
            </p:cNvSpPr>
            <p:nvPr/>
          </p:nvSpPr>
          <p:spPr bwMode="auto">
            <a:xfrm>
              <a:off x="420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1" name="Freeform 195"/>
            <p:cNvSpPr>
              <a:spLocks/>
            </p:cNvSpPr>
            <p:nvPr/>
          </p:nvSpPr>
          <p:spPr bwMode="auto">
            <a:xfrm>
              <a:off x="421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2" name="Freeform 196"/>
            <p:cNvSpPr>
              <a:spLocks/>
            </p:cNvSpPr>
            <p:nvPr/>
          </p:nvSpPr>
          <p:spPr bwMode="auto">
            <a:xfrm>
              <a:off x="4228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3" name="Freeform 197"/>
            <p:cNvSpPr>
              <a:spLocks/>
            </p:cNvSpPr>
            <p:nvPr/>
          </p:nvSpPr>
          <p:spPr bwMode="auto">
            <a:xfrm>
              <a:off x="4238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84" name="Freeform 198"/>
            <p:cNvSpPr>
              <a:spLocks/>
            </p:cNvSpPr>
            <p:nvPr/>
          </p:nvSpPr>
          <p:spPr bwMode="auto">
            <a:xfrm>
              <a:off x="4249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485" name="Group 199"/>
            <p:cNvGrpSpPr>
              <a:grpSpLocks/>
            </p:cNvGrpSpPr>
            <p:nvPr/>
          </p:nvGrpSpPr>
          <p:grpSpPr bwMode="auto">
            <a:xfrm>
              <a:off x="4293" y="2512"/>
              <a:ext cx="59" cy="63"/>
              <a:chOff x="4293" y="2512"/>
              <a:chExt cx="59" cy="63"/>
            </a:xfrm>
          </p:grpSpPr>
          <p:grpSp>
            <p:nvGrpSpPr>
              <p:cNvPr id="56486" name="Group 200"/>
              <p:cNvGrpSpPr>
                <a:grpSpLocks/>
              </p:cNvGrpSpPr>
              <p:nvPr/>
            </p:nvGrpSpPr>
            <p:grpSpPr bwMode="auto">
              <a:xfrm>
                <a:off x="4293" y="2512"/>
                <a:ext cx="20" cy="28"/>
                <a:chOff x="4293" y="2512"/>
                <a:chExt cx="20" cy="28"/>
              </a:xfrm>
            </p:grpSpPr>
            <p:grpSp>
              <p:nvGrpSpPr>
                <p:cNvPr id="56527" name="Group 201"/>
                <p:cNvGrpSpPr>
                  <a:grpSpLocks/>
                </p:cNvGrpSpPr>
                <p:nvPr/>
              </p:nvGrpSpPr>
              <p:grpSpPr bwMode="auto">
                <a:xfrm>
                  <a:off x="4293" y="2512"/>
                  <a:ext cx="17" cy="27"/>
                  <a:chOff x="4293" y="2512"/>
                  <a:chExt cx="17" cy="27"/>
                </a:xfrm>
              </p:grpSpPr>
              <p:sp>
                <p:nvSpPr>
                  <p:cNvPr id="56532" name="Freeform 202"/>
                  <p:cNvSpPr>
                    <a:spLocks/>
                  </p:cNvSpPr>
                  <p:nvPr/>
                </p:nvSpPr>
                <p:spPr bwMode="auto">
                  <a:xfrm>
                    <a:off x="429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33" name="Freeform 203"/>
                  <p:cNvSpPr>
                    <a:spLocks/>
                  </p:cNvSpPr>
                  <p:nvPr/>
                </p:nvSpPr>
                <p:spPr bwMode="auto">
                  <a:xfrm>
                    <a:off x="4293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28" name="Group 204"/>
                <p:cNvGrpSpPr>
                  <a:grpSpLocks/>
                </p:cNvGrpSpPr>
                <p:nvPr/>
              </p:nvGrpSpPr>
              <p:grpSpPr bwMode="auto">
                <a:xfrm>
                  <a:off x="4295" y="2514"/>
                  <a:ext cx="18" cy="25"/>
                  <a:chOff x="4295" y="2514"/>
                  <a:chExt cx="18" cy="25"/>
                </a:xfrm>
              </p:grpSpPr>
              <p:sp>
                <p:nvSpPr>
                  <p:cNvPr id="56530" name="Freeform 205"/>
                  <p:cNvSpPr>
                    <a:spLocks/>
                  </p:cNvSpPr>
                  <p:nvPr/>
                </p:nvSpPr>
                <p:spPr bwMode="auto">
                  <a:xfrm>
                    <a:off x="4296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31" name="Freeform 206"/>
                  <p:cNvSpPr>
                    <a:spLocks/>
                  </p:cNvSpPr>
                  <p:nvPr/>
                </p:nvSpPr>
                <p:spPr bwMode="auto">
                  <a:xfrm>
                    <a:off x="4295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29" name="Freeform 207"/>
                <p:cNvSpPr>
                  <a:spLocks/>
                </p:cNvSpPr>
                <p:nvPr/>
              </p:nvSpPr>
              <p:spPr bwMode="auto">
                <a:xfrm>
                  <a:off x="4295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87" name="Group 208"/>
              <p:cNvGrpSpPr>
                <a:grpSpLocks/>
              </p:cNvGrpSpPr>
              <p:nvPr/>
            </p:nvGrpSpPr>
            <p:grpSpPr bwMode="auto">
              <a:xfrm>
                <a:off x="4293" y="2546"/>
                <a:ext cx="20" cy="29"/>
                <a:chOff x="4293" y="2546"/>
                <a:chExt cx="20" cy="29"/>
              </a:xfrm>
            </p:grpSpPr>
            <p:grpSp>
              <p:nvGrpSpPr>
                <p:cNvPr id="56520" name="Group 209"/>
                <p:cNvGrpSpPr>
                  <a:grpSpLocks/>
                </p:cNvGrpSpPr>
                <p:nvPr/>
              </p:nvGrpSpPr>
              <p:grpSpPr bwMode="auto">
                <a:xfrm>
                  <a:off x="4293" y="2546"/>
                  <a:ext cx="17" cy="26"/>
                  <a:chOff x="4293" y="2546"/>
                  <a:chExt cx="17" cy="26"/>
                </a:xfrm>
              </p:grpSpPr>
              <p:sp>
                <p:nvSpPr>
                  <p:cNvPr id="56525" name="Freeform 210"/>
                  <p:cNvSpPr>
                    <a:spLocks/>
                  </p:cNvSpPr>
                  <p:nvPr/>
                </p:nvSpPr>
                <p:spPr bwMode="auto">
                  <a:xfrm>
                    <a:off x="4293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26" name="Freeform 211"/>
                  <p:cNvSpPr>
                    <a:spLocks/>
                  </p:cNvSpPr>
                  <p:nvPr/>
                </p:nvSpPr>
                <p:spPr bwMode="auto">
                  <a:xfrm>
                    <a:off x="4293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21" name="Group 212"/>
                <p:cNvGrpSpPr>
                  <a:grpSpLocks/>
                </p:cNvGrpSpPr>
                <p:nvPr/>
              </p:nvGrpSpPr>
              <p:grpSpPr bwMode="auto">
                <a:xfrm>
                  <a:off x="4295" y="2550"/>
                  <a:ext cx="18" cy="25"/>
                  <a:chOff x="4295" y="2550"/>
                  <a:chExt cx="18" cy="25"/>
                </a:xfrm>
              </p:grpSpPr>
              <p:sp>
                <p:nvSpPr>
                  <p:cNvPr id="56523" name="Freeform 213"/>
                  <p:cNvSpPr>
                    <a:spLocks/>
                  </p:cNvSpPr>
                  <p:nvPr/>
                </p:nvSpPr>
                <p:spPr bwMode="auto">
                  <a:xfrm>
                    <a:off x="4296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24" name="Freeform 214"/>
                  <p:cNvSpPr>
                    <a:spLocks/>
                  </p:cNvSpPr>
                  <p:nvPr/>
                </p:nvSpPr>
                <p:spPr bwMode="auto">
                  <a:xfrm>
                    <a:off x="4295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22" name="Freeform 215"/>
                <p:cNvSpPr>
                  <a:spLocks/>
                </p:cNvSpPr>
                <p:nvPr/>
              </p:nvSpPr>
              <p:spPr bwMode="auto">
                <a:xfrm>
                  <a:off x="4295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88" name="Group 216"/>
              <p:cNvGrpSpPr>
                <a:grpSpLocks/>
              </p:cNvGrpSpPr>
              <p:nvPr/>
            </p:nvGrpSpPr>
            <p:grpSpPr bwMode="auto">
              <a:xfrm>
                <a:off x="4313" y="2512"/>
                <a:ext cx="19" cy="28"/>
                <a:chOff x="4313" y="2512"/>
                <a:chExt cx="19" cy="28"/>
              </a:xfrm>
            </p:grpSpPr>
            <p:grpSp>
              <p:nvGrpSpPr>
                <p:cNvPr id="56513" name="Group 217"/>
                <p:cNvGrpSpPr>
                  <a:grpSpLocks/>
                </p:cNvGrpSpPr>
                <p:nvPr/>
              </p:nvGrpSpPr>
              <p:grpSpPr bwMode="auto">
                <a:xfrm>
                  <a:off x="4313" y="2512"/>
                  <a:ext cx="17" cy="27"/>
                  <a:chOff x="4313" y="2512"/>
                  <a:chExt cx="17" cy="27"/>
                </a:xfrm>
              </p:grpSpPr>
              <p:sp>
                <p:nvSpPr>
                  <p:cNvPr id="56518" name="Freeform 218"/>
                  <p:cNvSpPr>
                    <a:spLocks/>
                  </p:cNvSpPr>
                  <p:nvPr/>
                </p:nvSpPr>
                <p:spPr bwMode="auto">
                  <a:xfrm>
                    <a:off x="431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19" name="Freeform 219"/>
                  <p:cNvSpPr>
                    <a:spLocks/>
                  </p:cNvSpPr>
                  <p:nvPr/>
                </p:nvSpPr>
                <p:spPr bwMode="auto">
                  <a:xfrm>
                    <a:off x="4313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14" name="Group 220"/>
                <p:cNvGrpSpPr>
                  <a:grpSpLocks/>
                </p:cNvGrpSpPr>
                <p:nvPr/>
              </p:nvGrpSpPr>
              <p:grpSpPr bwMode="auto">
                <a:xfrm>
                  <a:off x="4313" y="2514"/>
                  <a:ext cx="19" cy="25"/>
                  <a:chOff x="4313" y="2514"/>
                  <a:chExt cx="19" cy="25"/>
                </a:xfrm>
              </p:grpSpPr>
              <p:sp>
                <p:nvSpPr>
                  <p:cNvPr id="56516" name="Freeform 221"/>
                  <p:cNvSpPr>
                    <a:spLocks/>
                  </p:cNvSpPr>
                  <p:nvPr/>
                </p:nvSpPr>
                <p:spPr bwMode="auto">
                  <a:xfrm>
                    <a:off x="4315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17" name="Freeform 222"/>
                  <p:cNvSpPr>
                    <a:spLocks/>
                  </p:cNvSpPr>
                  <p:nvPr/>
                </p:nvSpPr>
                <p:spPr bwMode="auto">
                  <a:xfrm>
                    <a:off x="431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15" name="Freeform 223"/>
                <p:cNvSpPr>
                  <a:spLocks/>
                </p:cNvSpPr>
                <p:nvPr/>
              </p:nvSpPr>
              <p:spPr bwMode="auto">
                <a:xfrm>
                  <a:off x="4315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89" name="Group 224"/>
              <p:cNvGrpSpPr>
                <a:grpSpLocks/>
              </p:cNvGrpSpPr>
              <p:nvPr/>
            </p:nvGrpSpPr>
            <p:grpSpPr bwMode="auto">
              <a:xfrm>
                <a:off x="4313" y="2546"/>
                <a:ext cx="19" cy="29"/>
                <a:chOff x="4313" y="2546"/>
                <a:chExt cx="19" cy="29"/>
              </a:xfrm>
            </p:grpSpPr>
            <p:grpSp>
              <p:nvGrpSpPr>
                <p:cNvPr id="56506" name="Group 225"/>
                <p:cNvGrpSpPr>
                  <a:grpSpLocks/>
                </p:cNvGrpSpPr>
                <p:nvPr/>
              </p:nvGrpSpPr>
              <p:grpSpPr bwMode="auto">
                <a:xfrm>
                  <a:off x="4313" y="2546"/>
                  <a:ext cx="17" cy="26"/>
                  <a:chOff x="4313" y="2546"/>
                  <a:chExt cx="17" cy="26"/>
                </a:xfrm>
              </p:grpSpPr>
              <p:sp>
                <p:nvSpPr>
                  <p:cNvPr id="56511" name="Freeform 226"/>
                  <p:cNvSpPr>
                    <a:spLocks/>
                  </p:cNvSpPr>
                  <p:nvPr/>
                </p:nvSpPr>
                <p:spPr bwMode="auto">
                  <a:xfrm>
                    <a:off x="4313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12" name="Freeform 227"/>
                  <p:cNvSpPr>
                    <a:spLocks/>
                  </p:cNvSpPr>
                  <p:nvPr/>
                </p:nvSpPr>
                <p:spPr bwMode="auto">
                  <a:xfrm>
                    <a:off x="4313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07" name="Group 228"/>
                <p:cNvGrpSpPr>
                  <a:grpSpLocks/>
                </p:cNvGrpSpPr>
                <p:nvPr/>
              </p:nvGrpSpPr>
              <p:grpSpPr bwMode="auto">
                <a:xfrm>
                  <a:off x="4313" y="2550"/>
                  <a:ext cx="19" cy="25"/>
                  <a:chOff x="4313" y="2550"/>
                  <a:chExt cx="19" cy="25"/>
                </a:xfrm>
              </p:grpSpPr>
              <p:sp>
                <p:nvSpPr>
                  <p:cNvPr id="56509" name="Freeform 229"/>
                  <p:cNvSpPr>
                    <a:spLocks/>
                  </p:cNvSpPr>
                  <p:nvPr/>
                </p:nvSpPr>
                <p:spPr bwMode="auto">
                  <a:xfrm>
                    <a:off x="4315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10" name="Freeform 230"/>
                  <p:cNvSpPr>
                    <a:spLocks/>
                  </p:cNvSpPr>
                  <p:nvPr/>
                </p:nvSpPr>
                <p:spPr bwMode="auto">
                  <a:xfrm>
                    <a:off x="4313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08" name="Freeform 231"/>
                <p:cNvSpPr>
                  <a:spLocks/>
                </p:cNvSpPr>
                <p:nvPr/>
              </p:nvSpPr>
              <p:spPr bwMode="auto">
                <a:xfrm>
                  <a:off x="4315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90" name="Group 232"/>
              <p:cNvGrpSpPr>
                <a:grpSpLocks/>
              </p:cNvGrpSpPr>
              <p:nvPr/>
            </p:nvGrpSpPr>
            <p:grpSpPr bwMode="auto">
              <a:xfrm>
                <a:off x="4331" y="2512"/>
                <a:ext cx="21" cy="28"/>
                <a:chOff x="4331" y="2512"/>
                <a:chExt cx="21" cy="28"/>
              </a:xfrm>
            </p:grpSpPr>
            <p:grpSp>
              <p:nvGrpSpPr>
                <p:cNvPr id="56499" name="Group 233"/>
                <p:cNvGrpSpPr>
                  <a:grpSpLocks/>
                </p:cNvGrpSpPr>
                <p:nvPr/>
              </p:nvGrpSpPr>
              <p:grpSpPr bwMode="auto">
                <a:xfrm>
                  <a:off x="4331" y="2512"/>
                  <a:ext cx="18" cy="27"/>
                  <a:chOff x="4331" y="2512"/>
                  <a:chExt cx="18" cy="27"/>
                </a:xfrm>
              </p:grpSpPr>
              <p:sp>
                <p:nvSpPr>
                  <p:cNvPr id="56504" name="Freeform 234"/>
                  <p:cNvSpPr>
                    <a:spLocks/>
                  </p:cNvSpPr>
                  <p:nvPr/>
                </p:nvSpPr>
                <p:spPr bwMode="auto">
                  <a:xfrm>
                    <a:off x="4332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05" name="Freeform 235"/>
                  <p:cNvSpPr>
                    <a:spLocks/>
                  </p:cNvSpPr>
                  <p:nvPr/>
                </p:nvSpPr>
                <p:spPr bwMode="auto">
                  <a:xfrm>
                    <a:off x="4331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500" name="Group 236"/>
                <p:cNvGrpSpPr>
                  <a:grpSpLocks/>
                </p:cNvGrpSpPr>
                <p:nvPr/>
              </p:nvGrpSpPr>
              <p:grpSpPr bwMode="auto">
                <a:xfrm>
                  <a:off x="4333" y="2514"/>
                  <a:ext cx="19" cy="25"/>
                  <a:chOff x="4333" y="2514"/>
                  <a:chExt cx="19" cy="25"/>
                </a:xfrm>
              </p:grpSpPr>
              <p:sp>
                <p:nvSpPr>
                  <p:cNvPr id="56502" name="Freeform 237"/>
                  <p:cNvSpPr>
                    <a:spLocks/>
                  </p:cNvSpPr>
                  <p:nvPr/>
                </p:nvSpPr>
                <p:spPr bwMode="auto">
                  <a:xfrm>
                    <a:off x="4335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03" name="Freeform 238"/>
                  <p:cNvSpPr>
                    <a:spLocks/>
                  </p:cNvSpPr>
                  <p:nvPr/>
                </p:nvSpPr>
                <p:spPr bwMode="auto">
                  <a:xfrm>
                    <a:off x="433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501" name="Freeform 239"/>
                <p:cNvSpPr>
                  <a:spLocks/>
                </p:cNvSpPr>
                <p:nvPr/>
              </p:nvSpPr>
              <p:spPr bwMode="auto">
                <a:xfrm>
                  <a:off x="4333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91" name="Group 240"/>
              <p:cNvGrpSpPr>
                <a:grpSpLocks/>
              </p:cNvGrpSpPr>
              <p:nvPr/>
            </p:nvGrpSpPr>
            <p:grpSpPr bwMode="auto">
              <a:xfrm>
                <a:off x="4331" y="2546"/>
                <a:ext cx="21" cy="29"/>
                <a:chOff x="4331" y="2546"/>
                <a:chExt cx="21" cy="29"/>
              </a:xfrm>
            </p:grpSpPr>
            <p:grpSp>
              <p:nvGrpSpPr>
                <p:cNvPr id="56492" name="Group 241"/>
                <p:cNvGrpSpPr>
                  <a:grpSpLocks/>
                </p:cNvGrpSpPr>
                <p:nvPr/>
              </p:nvGrpSpPr>
              <p:grpSpPr bwMode="auto">
                <a:xfrm>
                  <a:off x="4331" y="2546"/>
                  <a:ext cx="18" cy="26"/>
                  <a:chOff x="4331" y="2546"/>
                  <a:chExt cx="18" cy="26"/>
                </a:xfrm>
              </p:grpSpPr>
              <p:sp>
                <p:nvSpPr>
                  <p:cNvPr id="56497" name="Freeform 242"/>
                  <p:cNvSpPr>
                    <a:spLocks/>
                  </p:cNvSpPr>
                  <p:nvPr/>
                </p:nvSpPr>
                <p:spPr bwMode="auto">
                  <a:xfrm>
                    <a:off x="4332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98" name="Freeform 243"/>
                  <p:cNvSpPr>
                    <a:spLocks/>
                  </p:cNvSpPr>
                  <p:nvPr/>
                </p:nvSpPr>
                <p:spPr bwMode="auto">
                  <a:xfrm>
                    <a:off x="4331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493" name="Group 244"/>
                <p:cNvGrpSpPr>
                  <a:grpSpLocks/>
                </p:cNvGrpSpPr>
                <p:nvPr/>
              </p:nvGrpSpPr>
              <p:grpSpPr bwMode="auto">
                <a:xfrm>
                  <a:off x="4333" y="2550"/>
                  <a:ext cx="19" cy="25"/>
                  <a:chOff x="4333" y="2550"/>
                  <a:chExt cx="19" cy="25"/>
                </a:xfrm>
              </p:grpSpPr>
              <p:sp>
                <p:nvSpPr>
                  <p:cNvPr id="56495" name="Freeform 245"/>
                  <p:cNvSpPr>
                    <a:spLocks/>
                  </p:cNvSpPr>
                  <p:nvPr/>
                </p:nvSpPr>
                <p:spPr bwMode="auto">
                  <a:xfrm>
                    <a:off x="4335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96" name="Freeform 246"/>
                  <p:cNvSpPr>
                    <a:spLocks/>
                  </p:cNvSpPr>
                  <p:nvPr/>
                </p:nvSpPr>
                <p:spPr bwMode="auto">
                  <a:xfrm>
                    <a:off x="4333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494" name="Freeform 247"/>
                <p:cNvSpPr>
                  <a:spLocks/>
                </p:cNvSpPr>
                <p:nvPr/>
              </p:nvSpPr>
              <p:spPr bwMode="auto">
                <a:xfrm>
                  <a:off x="4333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6353" name="Line 248"/>
          <p:cNvSpPr>
            <a:spLocks noChangeShapeType="1"/>
          </p:cNvSpPr>
          <p:nvPr/>
        </p:nvSpPr>
        <p:spPr bwMode="auto">
          <a:xfrm flipV="1">
            <a:off x="2901950" y="569595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pic>
        <p:nvPicPr>
          <p:cNvPr id="56354" name="Picture 24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605155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5" name="Line 250"/>
          <p:cNvSpPr>
            <a:spLocks noChangeShapeType="1"/>
          </p:cNvSpPr>
          <p:nvPr/>
        </p:nvSpPr>
        <p:spPr bwMode="auto">
          <a:xfrm flipV="1">
            <a:off x="3587750" y="592455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6356" name="Line 251"/>
          <p:cNvSpPr>
            <a:spLocks noChangeShapeType="1"/>
          </p:cNvSpPr>
          <p:nvPr/>
        </p:nvSpPr>
        <p:spPr bwMode="auto">
          <a:xfrm rot="5884265">
            <a:off x="3026570" y="3558381"/>
            <a:ext cx="1312862" cy="2127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6357" name="Line 252"/>
          <p:cNvSpPr>
            <a:spLocks noChangeShapeType="1"/>
          </p:cNvSpPr>
          <p:nvPr/>
        </p:nvSpPr>
        <p:spPr bwMode="auto">
          <a:xfrm rot="5884265">
            <a:off x="2560638" y="4183062"/>
            <a:ext cx="1150938" cy="2143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6358" name="Line 253"/>
          <p:cNvSpPr>
            <a:spLocks noChangeShapeType="1"/>
          </p:cNvSpPr>
          <p:nvPr/>
        </p:nvSpPr>
        <p:spPr bwMode="auto">
          <a:xfrm rot="5884265" flipH="1">
            <a:off x="3133725" y="3863975"/>
            <a:ext cx="533400" cy="2349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grpSp>
        <p:nvGrpSpPr>
          <p:cNvPr id="56359" name="Group 254"/>
          <p:cNvGrpSpPr>
            <a:grpSpLocks/>
          </p:cNvGrpSpPr>
          <p:nvPr/>
        </p:nvGrpSpPr>
        <p:grpSpPr bwMode="auto">
          <a:xfrm>
            <a:off x="2673350" y="4857750"/>
            <a:ext cx="457200" cy="152400"/>
            <a:chOff x="4072" y="2476"/>
            <a:chExt cx="284" cy="105"/>
          </a:xfrm>
        </p:grpSpPr>
        <p:sp>
          <p:nvSpPr>
            <p:cNvPr id="56390" name="Freeform 255"/>
            <p:cNvSpPr>
              <a:spLocks/>
            </p:cNvSpPr>
            <p:nvPr/>
          </p:nvSpPr>
          <p:spPr bwMode="auto">
            <a:xfrm>
              <a:off x="4072" y="2476"/>
              <a:ext cx="278" cy="26"/>
            </a:xfrm>
            <a:custGeom>
              <a:avLst/>
              <a:gdLst>
                <a:gd name="T0" fmla="*/ 277 w 278"/>
                <a:gd name="T1" fmla="*/ 25 h 26"/>
                <a:gd name="T2" fmla="*/ 20 w 278"/>
                <a:gd name="T3" fmla="*/ 25 h 26"/>
                <a:gd name="T4" fmla="*/ 0 w 278"/>
                <a:gd name="T5" fmla="*/ 0 h 26"/>
                <a:gd name="T6" fmla="*/ 257 w 278"/>
                <a:gd name="T7" fmla="*/ 0 h 26"/>
                <a:gd name="T8" fmla="*/ 277 w 278"/>
                <a:gd name="T9" fmla="*/ 2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26"/>
                <a:gd name="T17" fmla="*/ 278 w 27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26">
                  <a:moveTo>
                    <a:pt x="277" y="25"/>
                  </a:moveTo>
                  <a:lnTo>
                    <a:pt x="20" y="25"/>
                  </a:lnTo>
                  <a:lnTo>
                    <a:pt x="0" y="0"/>
                  </a:lnTo>
                  <a:lnTo>
                    <a:pt x="257" y="0"/>
                  </a:lnTo>
                  <a:lnTo>
                    <a:pt x="277" y="25"/>
                  </a:lnTo>
                </a:path>
              </a:pathLst>
            </a:custGeom>
            <a:solidFill>
              <a:srgbClr val="E9E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1" name="Freeform 256"/>
            <p:cNvSpPr>
              <a:spLocks/>
            </p:cNvSpPr>
            <p:nvPr/>
          </p:nvSpPr>
          <p:spPr bwMode="auto">
            <a:xfrm>
              <a:off x="4073" y="2476"/>
              <a:ext cx="17" cy="99"/>
            </a:xfrm>
            <a:custGeom>
              <a:avLst/>
              <a:gdLst>
                <a:gd name="T0" fmla="*/ 16 w 17"/>
                <a:gd name="T1" fmla="*/ 24 h 99"/>
                <a:gd name="T2" fmla="*/ 16 w 17"/>
                <a:gd name="T3" fmla="*/ 98 h 99"/>
                <a:gd name="T4" fmla="*/ 0 w 17"/>
                <a:gd name="T5" fmla="*/ 73 h 99"/>
                <a:gd name="T6" fmla="*/ 0 w 17"/>
                <a:gd name="T7" fmla="*/ 0 h 99"/>
                <a:gd name="T8" fmla="*/ 16 w 17"/>
                <a:gd name="T9" fmla="*/ 24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9"/>
                <a:gd name="T17" fmla="*/ 17 w 1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9">
                  <a:moveTo>
                    <a:pt x="16" y="24"/>
                  </a:moveTo>
                  <a:lnTo>
                    <a:pt x="16" y="98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6" y="24"/>
                  </a:lnTo>
                </a:path>
              </a:pathLst>
            </a:custGeom>
            <a:solidFill>
              <a:srgbClr val="71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2" name="Freeform 257"/>
            <p:cNvSpPr>
              <a:spLocks/>
            </p:cNvSpPr>
            <p:nvPr/>
          </p:nvSpPr>
          <p:spPr bwMode="auto">
            <a:xfrm>
              <a:off x="4089" y="2502"/>
              <a:ext cx="267" cy="73"/>
            </a:xfrm>
            <a:custGeom>
              <a:avLst/>
              <a:gdLst>
                <a:gd name="T0" fmla="*/ 0 w 267"/>
                <a:gd name="T1" fmla="*/ 72 h 73"/>
                <a:gd name="T2" fmla="*/ 266 w 267"/>
                <a:gd name="T3" fmla="*/ 72 h 73"/>
                <a:gd name="T4" fmla="*/ 266 w 267"/>
                <a:gd name="T5" fmla="*/ 0 h 73"/>
                <a:gd name="T6" fmla="*/ 0 w 267"/>
                <a:gd name="T7" fmla="*/ 0 h 73"/>
                <a:gd name="T8" fmla="*/ 0 w 267"/>
                <a:gd name="T9" fmla="*/ 7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73"/>
                <a:gd name="T17" fmla="*/ 267 w 2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73">
                  <a:moveTo>
                    <a:pt x="0" y="72"/>
                  </a:moveTo>
                  <a:lnTo>
                    <a:pt x="266" y="72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72"/>
                  </a:lnTo>
                </a:path>
              </a:pathLst>
            </a:custGeom>
            <a:solidFill>
              <a:srgbClr val="BC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3" name="Freeform 258"/>
            <p:cNvSpPr>
              <a:spLocks/>
            </p:cNvSpPr>
            <p:nvPr/>
          </p:nvSpPr>
          <p:spPr bwMode="auto">
            <a:xfrm>
              <a:off x="4233" y="252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6 w 17"/>
                <a:gd name="T3" fmla="*/ 24 h 25"/>
                <a:gd name="T4" fmla="*/ 16 w 17"/>
                <a:gd name="T5" fmla="*/ 0 h 25"/>
                <a:gd name="T6" fmla="*/ 0 w 17"/>
                <a:gd name="T7" fmla="*/ 0 h 25"/>
                <a:gd name="T8" fmla="*/ 0 w 17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4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4" name="Freeform 259"/>
            <p:cNvSpPr>
              <a:spLocks/>
            </p:cNvSpPr>
            <p:nvPr/>
          </p:nvSpPr>
          <p:spPr bwMode="auto">
            <a:xfrm>
              <a:off x="4103" y="2512"/>
              <a:ext cx="17" cy="26"/>
            </a:xfrm>
            <a:custGeom>
              <a:avLst/>
              <a:gdLst>
                <a:gd name="T0" fmla="*/ 0 w 17"/>
                <a:gd name="T1" fmla="*/ 0 h 26"/>
                <a:gd name="T2" fmla="*/ 16 w 17"/>
                <a:gd name="T3" fmla="*/ 0 h 26"/>
                <a:gd name="T4" fmla="*/ 16 w 17"/>
                <a:gd name="T5" fmla="*/ 25 h 26"/>
                <a:gd name="T6" fmla="*/ 0 w 17"/>
                <a:gd name="T7" fmla="*/ 25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0" y="0"/>
                  </a:moveTo>
                  <a:lnTo>
                    <a:pt x="16" y="0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33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5" name="Freeform 260"/>
            <p:cNvSpPr>
              <a:spLocks/>
            </p:cNvSpPr>
            <p:nvPr/>
          </p:nvSpPr>
          <p:spPr bwMode="auto">
            <a:xfrm>
              <a:off x="4104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6" name="Freeform 261"/>
            <p:cNvSpPr>
              <a:spLocks/>
            </p:cNvSpPr>
            <p:nvPr/>
          </p:nvSpPr>
          <p:spPr bwMode="auto">
            <a:xfrm>
              <a:off x="4123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7" name="Freeform 262"/>
            <p:cNvSpPr>
              <a:spLocks/>
            </p:cNvSpPr>
            <p:nvPr/>
          </p:nvSpPr>
          <p:spPr bwMode="auto">
            <a:xfrm>
              <a:off x="426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8" name="Freeform 263"/>
            <p:cNvSpPr>
              <a:spLocks/>
            </p:cNvSpPr>
            <p:nvPr/>
          </p:nvSpPr>
          <p:spPr bwMode="auto">
            <a:xfrm>
              <a:off x="4256" y="252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6 w 17"/>
                <a:gd name="T3" fmla="*/ 24 h 25"/>
                <a:gd name="T4" fmla="*/ 16 w 17"/>
                <a:gd name="T5" fmla="*/ 0 h 25"/>
                <a:gd name="T6" fmla="*/ 0 w 17"/>
                <a:gd name="T7" fmla="*/ 0 h 25"/>
                <a:gd name="T8" fmla="*/ 0 w 17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4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99" name="Line 264"/>
            <p:cNvSpPr>
              <a:spLocks noChangeShapeType="1"/>
            </p:cNvSpPr>
            <p:nvPr/>
          </p:nvSpPr>
          <p:spPr bwMode="auto">
            <a:xfrm>
              <a:off x="4108" y="2550"/>
              <a:ext cx="161" cy="0"/>
            </a:xfrm>
            <a:prstGeom prst="line">
              <a:avLst/>
            </a:prstGeom>
            <a:noFill/>
            <a:ln w="12699">
              <a:solidFill>
                <a:srgbClr val="52493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400" name="Line 265"/>
            <p:cNvSpPr>
              <a:spLocks noChangeShapeType="1"/>
            </p:cNvSpPr>
            <p:nvPr/>
          </p:nvSpPr>
          <p:spPr bwMode="auto">
            <a:xfrm>
              <a:off x="4159" y="2522"/>
              <a:ext cx="66" cy="0"/>
            </a:xfrm>
            <a:prstGeom prst="line">
              <a:avLst/>
            </a:prstGeom>
            <a:noFill/>
            <a:ln w="12699">
              <a:solidFill>
                <a:srgbClr val="52493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401" name="Freeform 266"/>
            <p:cNvSpPr>
              <a:spLocks/>
            </p:cNvSpPr>
            <p:nvPr/>
          </p:nvSpPr>
          <p:spPr bwMode="auto">
            <a:xfrm>
              <a:off x="4133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2" name="Freeform 267"/>
            <p:cNvSpPr>
              <a:spLocks/>
            </p:cNvSpPr>
            <p:nvPr/>
          </p:nvSpPr>
          <p:spPr bwMode="auto">
            <a:xfrm>
              <a:off x="4142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3" name="Freeform 268"/>
            <p:cNvSpPr>
              <a:spLocks/>
            </p:cNvSpPr>
            <p:nvPr/>
          </p:nvSpPr>
          <p:spPr bwMode="auto">
            <a:xfrm>
              <a:off x="415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4" name="Freeform 269"/>
            <p:cNvSpPr>
              <a:spLocks/>
            </p:cNvSpPr>
            <p:nvPr/>
          </p:nvSpPr>
          <p:spPr bwMode="auto">
            <a:xfrm>
              <a:off x="416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5" name="Freeform 270"/>
            <p:cNvSpPr>
              <a:spLocks/>
            </p:cNvSpPr>
            <p:nvPr/>
          </p:nvSpPr>
          <p:spPr bwMode="auto">
            <a:xfrm>
              <a:off x="4175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6" name="Freeform 271"/>
            <p:cNvSpPr>
              <a:spLocks/>
            </p:cNvSpPr>
            <p:nvPr/>
          </p:nvSpPr>
          <p:spPr bwMode="auto">
            <a:xfrm>
              <a:off x="4186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7" name="Freeform 272"/>
            <p:cNvSpPr>
              <a:spLocks/>
            </p:cNvSpPr>
            <p:nvPr/>
          </p:nvSpPr>
          <p:spPr bwMode="auto">
            <a:xfrm>
              <a:off x="419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8" name="Freeform 273"/>
            <p:cNvSpPr>
              <a:spLocks/>
            </p:cNvSpPr>
            <p:nvPr/>
          </p:nvSpPr>
          <p:spPr bwMode="auto">
            <a:xfrm>
              <a:off x="420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9" name="Freeform 274"/>
            <p:cNvSpPr>
              <a:spLocks/>
            </p:cNvSpPr>
            <p:nvPr/>
          </p:nvSpPr>
          <p:spPr bwMode="auto">
            <a:xfrm>
              <a:off x="4217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0" name="Freeform 275"/>
            <p:cNvSpPr>
              <a:spLocks/>
            </p:cNvSpPr>
            <p:nvPr/>
          </p:nvSpPr>
          <p:spPr bwMode="auto">
            <a:xfrm>
              <a:off x="4228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1" name="Freeform 276"/>
            <p:cNvSpPr>
              <a:spLocks/>
            </p:cNvSpPr>
            <p:nvPr/>
          </p:nvSpPr>
          <p:spPr bwMode="auto">
            <a:xfrm>
              <a:off x="4238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12" name="Freeform 277"/>
            <p:cNvSpPr>
              <a:spLocks/>
            </p:cNvSpPr>
            <p:nvPr/>
          </p:nvSpPr>
          <p:spPr bwMode="auto">
            <a:xfrm>
              <a:off x="4249" y="2556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6 w 17"/>
                <a:gd name="T3" fmla="*/ 0 h 25"/>
                <a:gd name="T4" fmla="*/ 16 w 17"/>
                <a:gd name="T5" fmla="*/ 24 h 25"/>
                <a:gd name="T6" fmla="*/ 0 w 17"/>
                <a:gd name="T7" fmla="*/ 24 h 25"/>
                <a:gd name="T8" fmla="*/ 0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3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413" name="Group 278"/>
            <p:cNvGrpSpPr>
              <a:grpSpLocks/>
            </p:cNvGrpSpPr>
            <p:nvPr/>
          </p:nvGrpSpPr>
          <p:grpSpPr bwMode="auto">
            <a:xfrm>
              <a:off x="4293" y="2512"/>
              <a:ext cx="59" cy="63"/>
              <a:chOff x="4293" y="2512"/>
              <a:chExt cx="59" cy="63"/>
            </a:xfrm>
          </p:grpSpPr>
          <p:grpSp>
            <p:nvGrpSpPr>
              <p:cNvPr id="56414" name="Group 279"/>
              <p:cNvGrpSpPr>
                <a:grpSpLocks/>
              </p:cNvGrpSpPr>
              <p:nvPr/>
            </p:nvGrpSpPr>
            <p:grpSpPr bwMode="auto">
              <a:xfrm>
                <a:off x="4293" y="2512"/>
                <a:ext cx="20" cy="28"/>
                <a:chOff x="4293" y="2512"/>
                <a:chExt cx="20" cy="28"/>
              </a:xfrm>
            </p:grpSpPr>
            <p:grpSp>
              <p:nvGrpSpPr>
                <p:cNvPr id="56455" name="Group 280"/>
                <p:cNvGrpSpPr>
                  <a:grpSpLocks/>
                </p:cNvGrpSpPr>
                <p:nvPr/>
              </p:nvGrpSpPr>
              <p:grpSpPr bwMode="auto">
                <a:xfrm>
                  <a:off x="4293" y="2512"/>
                  <a:ext cx="17" cy="27"/>
                  <a:chOff x="4293" y="2512"/>
                  <a:chExt cx="17" cy="27"/>
                </a:xfrm>
              </p:grpSpPr>
              <p:sp>
                <p:nvSpPr>
                  <p:cNvPr id="56460" name="Freeform 281"/>
                  <p:cNvSpPr>
                    <a:spLocks/>
                  </p:cNvSpPr>
                  <p:nvPr/>
                </p:nvSpPr>
                <p:spPr bwMode="auto">
                  <a:xfrm>
                    <a:off x="429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61" name="Freeform 282"/>
                  <p:cNvSpPr>
                    <a:spLocks/>
                  </p:cNvSpPr>
                  <p:nvPr/>
                </p:nvSpPr>
                <p:spPr bwMode="auto">
                  <a:xfrm>
                    <a:off x="4293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456" name="Group 283"/>
                <p:cNvGrpSpPr>
                  <a:grpSpLocks/>
                </p:cNvGrpSpPr>
                <p:nvPr/>
              </p:nvGrpSpPr>
              <p:grpSpPr bwMode="auto">
                <a:xfrm>
                  <a:off x="4295" y="2514"/>
                  <a:ext cx="18" cy="25"/>
                  <a:chOff x="4295" y="2514"/>
                  <a:chExt cx="18" cy="25"/>
                </a:xfrm>
              </p:grpSpPr>
              <p:sp>
                <p:nvSpPr>
                  <p:cNvPr id="56458" name="Freeform 284"/>
                  <p:cNvSpPr>
                    <a:spLocks/>
                  </p:cNvSpPr>
                  <p:nvPr/>
                </p:nvSpPr>
                <p:spPr bwMode="auto">
                  <a:xfrm>
                    <a:off x="4296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59" name="Freeform 285"/>
                  <p:cNvSpPr>
                    <a:spLocks/>
                  </p:cNvSpPr>
                  <p:nvPr/>
                </p:nvSpPr>
                <p:spPr bwMode="auto">
                  <a:xfrm>
                    <a:off x="4295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457" name="Freeform 286"/>
                <p:cNvSpPr>
                  <a:spLocks/>
                </p:cNvSpPr>
                <p:nvPr/>
              </p:nvSpPr>
              <p:spPr bwMode="auto">
                <a:xfrm>
                  <a:off x="4295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15" name="Group 287"/>
              <p:cNvGrpSpPr>
                <a:grpSpLocks/>
              </p:cNvGrpSpPr>
              <p:nvPr/>
            </p:nvGrpSpPr>
            <p:grpSpPr bwMode="auto">
              <a:xfrm>
                <a:off x="4293" y="2546"/>
                <a:ext cx="20" cy="29"/>
                <a:chOff x="4293" y="2546"/>
                <a:chExt cx="20" cy="29"/>
              </a:xfrm>
            </p:grpSpPr>
            <p:grpSp>
              <p:nvGrpSpPr>
                <p:cNvPr id="56448" name="Group 288"/>
                <p:cNvGrpSpPr>
                  <a:grpSpLocks/>
                </p:cNvGrpSpPr>
                <p:nvPr/>
              </p:nvGrpSpPr>
              <p:grpSpPr bwMode="auto">
                <a:xfrm>
                  <a:off x="4293" y="2546"/>
                  <a:ext cx="17" cy="26"/>
                  <a:chOff x="4293" y="2546"/>
                  <a:chExt cx="17" cy="26"/>
                </a:xfrm>
              </p:grpSpPr>
              <p:sp>
                <p:nvSpPr>
                  <p:cNvPr id="56453" name="Freeform 289"/>
                  <p:cNvSpPr>
                    <a:spLocks/>
                  </p:cNvSpPr>
                  <p:nvPr/>
                </p:nvSpPr>
                <p:spPr bwMode="auto">
                  <a:xfrm>
                    <a:off x="4293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54" name="Freeform 290"/>
                  <p:cNvSpPr>
                    <a:spLocks/>
                  </p:cNvSpPr>
                  <p:nvPr/>
                </p:nvSpPr>
                <p:spPr bwMode="auto">
                  <a:xfrm>
                    <a:off x="4293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449" name="Group 291"/>
                <p:cNvGrpSpPr>
                  <a:grpSpLocks/>
                </p:cNvGrpSpPr>
                <p:nvPr/>
              </p:nvGrpSpPr>
              <p:grpSpPr bwMode="auto">
                <a:xfrm>
                  <a:off x="4295" y="2550"/>
                  <a:ext cx="18" cy="25"/>
                  <a:chOff x="4295" y="2550"/>
                  <a:chExt cx="18" cy="25"/>
                </a:xfrm>
              </p:grpSpPr>
              <p:sp>
                <p:nvSpPr>
                  <p:cNvPr id="56451" name="Freeform 292"/>
                  <p:cNvSpPr>
                    <a:spLocks/>
                  </p:cNvSpPr>
                  <p:nvPr/>
                </p:nvSpPr>
                <p:spPr bwMode="auto">
                  <a:xfrm>
                    <a:off x="4296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52" name="Freeform 293"/>
                  <p:cNvSpPr>
                    <a:spLocks/>
                  </p:cNvSpPr>
                  <p:nvPr/>
                </p:nvSpPr>
                <p:spPr bwMode="auto">
                  <a:xfrm>
                    <a:off x="4295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450" name="Freeform 294"/>
                <p:cNvSpPr>
                  <a:spLocks/>
                </p:cNvSpPr>
                <p:nvPr/>
              </p:nvSpPr>
              <p:spPr bwMode="auto">
                <a:xfrm>
                  <a:off x="4295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16" name="Group 295"/>
              <p:cNvGrpSpPr>
                <a:grpSpLocks/>
              </p:cNvGrpSpPr>
              <p:nvPr/>
            </p:nvGrpSpPr>
            <p:grpSpPr bwMode="auto">
              <a:xfrm>
                <a:off x="4313" y="2512"/>
                <a:ext cx="19" cy="28"/>
                <a:chOff x="4313" y="2512"/>
                <a:chExt cx="19" cy="28"/>
              </a:xfrm>
            </p:grpSpPr>
            <p:grpSp>
              <p:nvGrpSpPr>
                <p:cNvPr id="56441" name="Group 296"/>
                <p:cNvGrpSpPr>
                  <a:grpSpLocks/>
                </p:cNvGrpSpPr>
                <p:nvPr/>
              </p:nvGrpSpPr>
              <p:grpSpPr bwMode="auto">
                <a:xfrm>
                  <a:off x="4313" y="2512"/>
                  <a:ext cx="17" cy="27"/>
                  <a:chOff x="4313" y="2512"/>
                  <a:chExt cx="17" cy="27"/>
                </a:xfrm>
              </p:grpSpPr>
              <p:sp>
                <p:nvSpPr>
                  <p:cNvPr id="56446" name="Freeform 297"/>
                  <p:cNvSpPr>
                    <a:spLocks/>
                  </p:cNvSpPr>
                  <p:nvPr/>
                </p:nvSpPr>
                <p:spPr bwMode="auto">
                  <a:xfrm>
                    <a:off x="431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47" name="Freeform 298"/>
                  <p:cNvSpPr>
                    <a:spLocks/>
                  </p:cNvSpPr>
                  <p:nvPr/>
                </p:nvSpPr>
                <p:spPr bwMode="auto">
                  <a:xfrm>
                    <a:off x="4313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442" name="Group 299"/>
                <p:cNvGrpSpPr>
                  <a:grpSpLocks/>
                </p:cNvGrpSpPr>
                <p:nvPr/>
              </p:nvGrpSpPr>
              <p:grpSpPr bwMode="auto">
                <a:xfrm>
                  <a:off x="4313" y="2514"/>
                  <a:ext cx="19" cy="25"/>
                  <a:chOff x="4313" y="2514"/>
                  <a:chExt cx="19" cy="25"/>
                </a:xfrm>
              </p:grpSpPr>
              <p:sp>
                <p:nvSpPr>
                  <p:cNvPr id="56444" name="Freeform 300"/>
                  <p:cNvSpPr>
                    <a:spLocks/>
                  </p:cNvSpPr>
                  <p:nvPr/>
                </p:nvSpPr>
                <p:spPr bwMode="auto">
                  <a:xfrm>
                    <a:off x="4315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45" name="Freeform 301"/>
                  <p:cNvSpPr>
                    <a:spLocks/>
                  </p:cNvSpPr>
                  <p:nvPr/>
                </p:nvSpPr>
                <p:spPr bwMode="auto">
                  <a:xfrm>
                    <a:off x="431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443" name="Freeform 302"/>
                <p:cNvSpPr>
                  <a:spLocks/>
                </p:cNvSpPr>
                <p:nvPr/>
              </p:nvSpPr>
              <p:spPr bwMode="auto">
                <a:xfrm>
                  <a:off x="4315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17" name="Group 303"/>
              <p:cNvGrpSpPr>
                <a:grpSpLocks/>
              </p:cNvGrpSpPr>
              <p:nvPr/>
            </p:nvGrpSpPr>
            <p:grpSpPr bwMode="auto">
              <a:xfrm>
                <a:off x="4313" y="2546"/>
                <a:ext cx="19" cy="29"/>
                <a:chOff x="4313" y="2546"/>
                <a:chExt cx="19" cy="29"/>
              </a:xfrm>
            </p:grpSpPr>
            <p:grpSp>
              <p:nvGrpSpPr>
                <p:cNvPr id="56434" name="Group 304"/>
                <p:cNvGrpSpPr>
                  <a:grpSpLocks/>
                </p:cNvGrpSpPr>
                <p:nvPr/>
              </p:nvGrpSpPr>
              <p:grpSpPr bwMode="auto">
                <a:xfrm>
                  <a:off x="4313" y="2546"/>
                  <a:ext cx="17" cy="26"/>
                  <a:chOff x="4313" y="2546"/>
                  <a:chExt cx="17" cy="26"/>
                </a:xfrm>
              </p:grpSpPr>
              <p:sp>
                <p:nvSpPr>
                  <p:cNvPr id="56439" name="Freeform 305"/>
                  <p:cNvSpPr>
                    <a:spLocks/>
                  </p:cNvSpPr>
                  <p:nvPr/>
                </p:nvSpPr>
                <p:spPr bwMode="auto">
                  <a:xfrm>
                    <a:off x="4313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40" name="Freeform 306"/>
                  <p:cNvSpPr>
                    <a:spLocks/>
                  </p:cNvSpPr>
                  <p:nvPr/>
                </p:nvSpPr>
                <p:spPr bwMode="auto">
                  <a:xfrm>
                    <a:off x="4313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435" name="Group 307"/>
                <p:cNvGrpSpPr>
                  <a:grpSpLocks/>
                </p:cNvGrpSpPr>
                <p:nvPr/>
              </p:nvGrpSpPr>
              <p:grpSpPr bwMode="auto">
                <a:xfrm>
                  <a:off x="4313" y="2550"/>
                  <a:ext cx="19" cy="25"/>
                  <a:chOff x="4313" y="2550"/>
                  <a:chExt cx="19" cy="25"/>
                </a:xfrm>
              </p:grpSpPr>
              <p:sp>
                <p:nvSpPr>
                  <p:cNvPr id="56437" name="Freeform 308"/>
                  <p:cNvSpPr>
                    <a:spLocks/>
                  </p:cNvSpPr>
                  <p:nvPr/>
                </p:nvSpPr>
                <p:spPr bwMode="auto">
                  <a:xfrm>
                    <a:off x="4315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38" name="Freeform 309"/>
                  <p:cNvSpPr>
                    <a:spLocks/>
                  </p:cNvSpPr>
                  <p:nvPr/>
                </p:nvSpPr>
                <p:spPr bwMode="auto">
                  <a:xfrm>
                    <a:off x="4313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436" name="Freeform 310"/>
                <p:cNvSpPr>
                  <a:spLocks/>
                </p:cNvSpPr>
                <p:nvPr/>
              </p:nvSpPr>
              <p:spPr bwMode="auto">
                <a:xfrm>
                  <a:off x="4315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18" name="Group 311"/>
              <p:cNvGrpSpPr>
                <a:grpSpLocks/>
              </p:cNvGrpSpPr>
              <p:nvPr/>
            </p:nvGrpSpPr>
            <p:grpSpPr bwMode="auto">
              <a:xfrm>
                <a:off x="4331" y="2512"/>
                <a:ext cx="21" cy="28"/>
                <a:chOff x="4331" y="2512"/>
                <a:chExt cx="21" cy="28"/>
              </a:xfrm>
            </p:grpSpPr>
            <p:grpSp>
              <p:nvGrpSpPr>
                <p:cNvPr id="56427" name="Group 312"/>
                <p:cNvGrpSpPr>
                  <a:grpSpLocks/>
                </p:cNvGrpSpPr>
                <p:nvPr/>
              </p:nvGrpSpPr>
              <p:grpSpPr bwMode="auto">
                <a:xfrm>
                  <a:off x="4331" y="2512"/>
                  <a:ext cx="18" cy="27"/>
                  <a:chOff x="4331" y="2512"/>
                  <a:chExt cx="18" cy="27"/>
                </a:xfrm>
              </p:grpSpPr>
              <p:sp>
                <p:nvSpPr>
                  <p:cNvPr id="56432" name="Freeform 313"/>
                  <p:cNvSpPr>
                    <a:spLocks/>
                  </p:cNvSpPr>
                  <p:nvPr/>
                </p:nvSpPr>
                <p:spPr bwMode="auto">
                  <a:xfrm>
                    <a:off x="4332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33" name="Freeform 314"/>
                  <p:cNvSpPr>
                    <a:spLocks/>
                  </p:cNvSpPr>
                  <p:nvPr/>
                </p:nvSpPr>
                <p:spPr bwMode="auto">
                  <a:xfrm>
                    <a:off x="4331" y="2512"/>
                    <a:ext cx="17" cy="26"/>
                  </a:xfrm>
                  <a:custGeom>
                    <a:avLst/>
                    <a:gdLst>
                      <a:gd name="T0" fmla="*/ 0 w 17"/>
                      <a:gd name="T1" fmla="*/ 25 h 26"/>
                      <a:gd name="T2" fmla="*/ 16 w 17"/>
                      <a:gd name="T3" fmla="*/ 25 h 26"/>
                      <a:gd name="T4" fmla="*/ 16 w 17"/>
                      <a:gd name="T5" fmla="*/ 0 h 26"/>
                      <a:gd name="T6" fmla="*/ 0 w 17"/>
                      <a:gd name="T7" fmla="*/ 0 h 26"/>
                      <a:gd name="T8" fmla="*/ 0 w 17"/>
                      <a:gd name="T9" fmla="*/ 25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"/>
                      <a:gd name="T17" fmla="*/ 17 w 1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">
                        <a:moveTo>
                          <a:pt x="0" y="25"/>
                        </a:moveTo>
                        <a:lnTo>
                          <a:pt x="16" y="2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428" name="Group 315"/>
                <p:cNvGrpSpPr>
                  <a:grpSpLocks/>
                </p:cNvGrpSpPr>
                <p:nvPr/>
              </p:nvGrpSpPr>
              <p:grpSpPr bwMode="auto">
                <a:xfrm>
                  <a:off x="4333" y="2514"/>
                  <a:ext cx="19" cy="25"/>
                  <a:chOff x="4333" y="2514"/>
                  <a:chExt cx="19" cy="25"/>
                </a:xfrm>
              </p:grpSpPr>
              <p:sp>
                <p:nvSpPr>
                  <p:cNvPr id="56430" name="Freeform 316"/>
                  <p:cNvSpPr>
                    <a:spLocks/>
                  </p:cNvSpPr>
                  <p:nvPr/>
                </p:nvSpPr>
                <p:spPr bwMode="auto">
                  <a:xfrm>
                    <a:off x="4335" y="251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31" name="Freeform 317"/>
                  <p:cNvSpPr>
                    <a:spLocks/>
                  </p:cNvSpPr>
                  <p:nvPr/>
                </p:nvSpPr>
                <p:spPr bwMode="auto">
                  <a:xfrm>
                    <a:off x="4333" y="2514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429" name="Freeform 318"/>
                <p:cNvSpPr>
                  <a:spLocks/>
                </p:cNvSpPr>
                <p:nvPr/>
              </p:nvSpPr>
              <p:spPr bwMode="auto">
                <a:xfrm>
                  <a:off x="4333" y="2516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16 w 17"/>
                    <a:gd name="T3" fmla="*/ 0 h 24"/>
                    <a:gd name="T4" fmla="*/ 16 w 17"/>
                    <a:gd name="T5" fmla="*/ 23 h 24"/>
                    <a:gd name="T6" fmla="*/ 0 w 17"/>
                    <a:gd name="T7" fmla="*/ 23 h 24"/>
                    <a:gd name="T8" fmla="*/ 0 w 17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19" name="Group 319"/>
              <p:cNvGrpSpPr>
                <a:grpSpLocks/>
              </p:cNvGrpSpPr>
              <p:nvPr/>
            </p:nvGrpSpPr>
            <p:grpSpPr bwMode="auto">
              <a:xfrm>
                <a:off x="4331" y="2546"/>
                <a:ext cx="21" cy="29"/>
                <a:chOff x="4331" y="2546"/>
                <a:chExt cx="21" cy="29"/>
              </a:xfrm>
            </p:grpSpPr>
            <p:grpSp>
              <p:nvGrpSpPr>
                <p:cNvPr id="56420" name="Group 320"/>
                <p:cNvGrpSpPr>
                  <a:grpSpLocks/>
                </p:cNvGrpSpPr>
                <p:nvPr/>
              </p:nvGrpSpPr>
              <p:grpSpPr bwMode="auto">
                <a:xfrm>
                  <a:off x="4331" y="2546"/>
                  <a:ext cx="18" cy="26"/>
                  <a:chOff x="4331" y="2546"/>
                  <a:chExt cx="18" cy="26"/>
                </a:xfrm>
              </p:grpSpPr>
              <p:sp>
                <p:nvSpPr>
                  <p:cNvPr id="56425" name="Freeform 321"/>
                  <p:cNvSpPr>
                    <a:spLocks/>
                  </p:cNvSpPr>
                  <p:nvPr/>
                </p:nvSpPr>
                <p:spPr bwMode="auto">
                  <a:xfrm>
                    <a:off x="4332" y="2547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26" name="Freeform 322"/>
                  <p:cNvSpPr>
                    <a:spLocks/>
                  </p:cNvSpPr>
                  <p:nvPr/>
                </p:nvSpPr>
                <p:spPr bwMode="auto">
                  <a:xfrm>
                    <a:off x="4331" y="2546"/>
                    <a:ext cx="17" cy="24"/>
                  </a:xfrm>
                  <a:custGeom>
                    <a:avLst/>
                    <a:gdLst>
                      <a:gd name="T0" fmla="*/ 0 w 17"/>
                      <a:gd name="T1" fmla="*/ 23 h 24"/>
                      <a:gd name="T2" fmla="*/ 16 w 17"/>
                      <a:gd name="T3" fmla="*/ 23 h 24"/>
                      <a:gd name="T4" fmla="*/ 16 w 17"/>
                      <a:gd name="T5" fmla="*/ 0 h 24"/>
                      <a:gd name="T6" fmla="*/ 0 w 17"/>
                      <a:gd name="T7" fmla="*/ 0 h 24"/>
                      <a:gd name="T8" fmla="*/ 0 w 17"/>
                      <a:gd name="T9" fmla="*/ 2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4"/>
                      <a:gd name="T17" fmla="*/ 17 w 17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4">
                        <a:moveTo>
                          <a:pt x="0" y="23"/>
                        </a:moveTo>
                        <a:lnTo>
                          <a:pt x="16" y="2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421" name="Group 323"/>
                <p:cNvGrpSpPr>
                  <a:grpSpLocks/>
                </p:cNvGrpSpPr>
                <p:nvPr/>
              </p:nvGrpSpPr>
              <p:grpSpPr bwMode="auto">
                <a:xfrm>
                  <a:off x="4333" y="2550"/>
                  <a:ext cx="19" cy="25"/>
                  <a:chOff x="4333" y="2550"/>
                  <a:chExt cx="19" cy="25"/>
                </a:xfrm>
              </p:grpSpPr>
              <p:sp>
                <p:nvSpPr>
                  <p:cNvPr id="56423" name="Freeform 324"/>
                  <p:cNvSpPr>
                    <a:spLocks/>
                  </p:cNvSpPr>
                  <p:nvPr/>
                </p:nvSpPr>
                <p:spPr bwMode="auto">
                  <a:xfrm>
                    <a:off x="4335" y="2550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16 w 17"/>
                      <a:gd name="T5" fmla="*/ 0 h 1"/>
                      <a:gd name="T6" fmla="*/ 0 w 17"/>
                      <a:gd name="T7" fmla="*/ 0 h 1"/>
                      <a:gd name="T8" fmla="*/ 0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"/>
                      <a:gd name="T17" fmla="*/ 17 w 1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24" name="Freeform 325"/>
                  <p:cNvSpPr>
                    <a:spLocks/>
                  </p:cNvSpPr>
                  <p:nvPr/>
                </p:nvSpPr>
                <p:spPr bwMode="auto">
                  <a:xfrm>
                    <a:off x="4333" y="2550"/>
                    <a:ext cx="17" cy="25"/>
                  </a:xfrm>
                  <a:custGeom>
                    <a:avLst/>
                    <a:gdLst>
                      <a:gd name="T0" fmla="*/ 0 w 17"/>
                      <a:gd name="T1" fmla="*/ 24 h 25"/>
                      <a:gd name="T2" fmla="*/ 16 w 17"/>
                      <a:gd name="T3" fmla="*/ 24 h 25"/>
                      <a:gd name="T4" fmla="*/ 16 w 17"/>
                      <a:gd name="T5" fmla="*/ 0 h 25"/>
                      <a:gd name="T6" fmla="*/ 0 w 17"/>
                      <a:gd name="T7" fmla="*/ 0 h 25"/>
                      <a:gd name="T8" fmla="*/ 0 w 17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"/>
                      <a:gd name="T17" fmla="*/ 17 w 1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">
                        <a:moveTo>
                          <a:pt x="0" y="24"/>
                        </a:moveTo>
                        <a:lnTo>
                          <a:pt x="16" y="2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22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422" name="Freeform 326"/>
                <p:cNvSpPr>
                  <a:spLocks/>
                </p:cNvSpPr>
                <p:nvPr/>
              </p:nvSpPr>
              <p:spPr bwMode="auto">
                <a:xfrm>
                  <a:off x="4333" y="2550"/>
                  <a:ext cx="17" cy="25"/>
                </a:xfrm>
                <a:custGeom>
                  <a:avLst/>
                  <a:gdLst>
                    <a:gd name="T0" fmla="*/ 0 w 17"/>
                    <a:gd name="T1" fmla="*/ 0 h 25"/>
                    <a:gd name="T2" fmla="*/ 16 w 17"/>
                    <a:gd name="T3" fmla="*/ 0 h 25"/>
                    <a:gd name="T4" fmla="*/ 16 w 17"/>
                    <a:gd name="T5" fmla="*/ 24 h 25"/>
                    <a:gd name="T6" fmla="*/ 0 w 17"/>
                    <a:gd name="T7" fmla="*/ 24 h 25"/>
                    <a:gd name="T8" fmla="*/ 0 w 1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"/>
                    <a:gd name="T17" fmla="*/ 17 w 17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6360" name="Line 327"/>
          <p:cNvSpPr>
            <a:spLocks noChangeShapeType="1"/>
          </p:cNvSpPr>
          <p:nvPr/>
        </p:nvSpPr>
        <p:spPr bwMode="auto">
          <a:xfrm flipH="1">
            <a:off x="2901950" y="501015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61" name="Text Box 328"/>
          <p:cNvSpPr txBox="1">
            <a:spLocks noChangeArrowheads="1"/>
          </p:cNvSpPr>
          <p:nvPr/>
        </p:nvSpPr>
        <p:spPr bwMode="auto">
          <a:xfrm>
            <a:off x="2749550" y="33337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1600" b="1">
                <a:latin typeface="Arial" panose="020B0604020202020204" pitchFamily="34" charset="0"/>
              </a:rPr>
              <a:t>PSTN</a:t>
            </a:r>
          </a:p>
        </p:txBody>
      </p:sp>
      <p:sp>
        <p:nvSpPr>
          <p:cNvPr id="56362" name="Text Box 329"/>
          <p:cNvSpPr txBox="1">
            <a:spLocks noChangeArrowheads="1"/>
          </p:cNvSpPr>
          <p:nvPr/>
        </p:nvSpPr>
        <p:spPr bwMode="auto">
          <a:xfrm>
            <a:off x="5416550" y="3257550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1600" b="1" dirty="0">
                <a:latin typeface="Arial" panose="020B0604020202020204" pitchFamily="34" charset="0"/>
              </a:rPr>
              <a:t>ISDN</a:t>
            </a:r>
            <a:r>
              <a:rPr kumimoji="1" lang="zh-CN" altLang="en-US" sz="1600" b="1" dirty="0">
                <a:latin typeface="Arial" panose="020B0604020202020204" pitchFamily="34" charset="0"/>
              </a:rPr>
              <a:t>、</a:t>
            </a:r>
            <a:r>
              <a:rPr kumimoji="1"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ADSL</a:t>
            </a:r>
          </a:p>
          <a:p>
            <a:pPr algn="ctr"/>
            <a:r>
              <a:rPr kumimoji="1" lang="en-US" altLang="zh-CN" sz="1600" b="1" dirty="0">
                <a:latin typeface="Arial" panose="020B0604020202020204" pitchFamily="34" charset="0"/>
              </a:rPr>
              <a:t>DDN</a:t>
            </a:r>
            <a:r>
              <a:rPr kumimoji="1" lang="zh-CN" altLang="en-US" sz="1600" b="1" dirty="0">
                <a:latin typeface="Arial" panose="020B0604020202020204" pitchFamily="34" charset="0"/>
              </a:rPr>
              <a:t>、</a:t>
            </a:r>
            <a:r>
              <a:rPr kumimoji="1" lang="en-US" altLang="zh-CN" sz="1600" b="1" dirty="0">
                <a:latin typeface="Arial" panose="020B0604020202020204" pitchFamily="34" charset="0"/>
              </a:rPr>
              <a:t>FR</a:t>
            </a:r>
          </a:p>
        </p:txBody>
      </p:sp>
      <p:sp>
        <p:nvSpPr>
          <p:cNvPr id="56363" name="Text Box 330"/>
          <p:cNvSpPr txBox="1">
            <a:spLocks noChangeArrowheads="1"/>
          </p:cNvSpPr>
          <p:nvPr/>
        </p:nvSpPr>
        <p:spPr bwMode="auto">
          <a:xfrm>
            <a:off x="4425950" y="40957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1600" b="1">
                <a:latin typeface="Arial" panose="020B0604020202020204" pitchFamily="34" charset="0"/>
              </a:rPr>
              <a:t>路由器</a:t>
            </a:r>
          </a:p>
        </p:txBody>
      </p:sp>
      <p:sp>
        <p:nvSpPr>
          <p:cNvPr id="56364" name="Text Box 331"/>
          <p:cNvSpPr txBox="1">
            <a:spLocks noChangeArrowheads="1"/>
          </p:cNvSpPr>
          <p:nvPr/>
        </p:nvSpPr>
        <p:spPr bwMode="auto">
          <a:xfrm>
            <a:off x="2978150" y="47053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1600" b="1">
                <a:latin typeface="Arial" panose="020B0604020202020204" pitchFamily="34" charset="0"/>
              </a:rPr>
              <a:t>MODEM</a:t>
            </a:r>
          </a:p>
        </p:txBody>
      </p:sp>
      <p:sp>
        <p:nvSpPr>
          <p:cNvPr id="56365" name="Text Box 332"/>
          <p:cNvSpPr txBox="1">
            <a:spLocks noChangeArrowheads="1"/>
          </p:cNvSpPr>
          <p:nvPr/>
        </p:nvSpPr>
        <p:spPr bwMode="auto">
          <a:xfrm>
            <a:off x="1987550" y="52387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1600" b="1" dirty="0">
                <a:latin typeface="CordiaUPC" panose="020B0304020202020204" pitchFamily="34" charset="-34"/>
              </a:rPr>
              <a:t>路由</a:t>
            </a:r>
            <a:r>
              <a:rPr kumimoji="1" lang="zh-CN" altLang="en-US" sz="1600" b="1" dirty="0" smtClean="0">
                <a:latin typeface="CordiaUPC" panose="020B0304020202020204" pitchFamily="34" charset="-34"/>
              </a:rPr>
              <a:t>器</a:t>
            </a:r>
            <a:endParaRPr kumimoji="1" lang="zh-CN" altLang="en-US" sz="1600" b="1" dirty="0">
              <a:latin typeface="CordiaUPC" panose="020B0304020202020204" pitchFamily="34" charset="-34"/>
            </a:endParaRPr>
          </a:p>
        </p:txBody>
      </p:sp>
      <p:sp>
        <p:nvSpPr>
          <p:cNvPr id="56366" name="Line 333"/>
          <p:cNvSpPr>
            <a:spLocks noChangeShapeType="1"/>
          </p:cNvSpPr>
          <p:nvPr/>
        </p:nvSpPr>
        <p:spPr bwMode="auto">
          <a:xfrm>
            <a:off x="4806950" y="2571750"/>
            <a:ext cx="83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67" name="Text Box 334"/>
          <p:cNvSpPr txBox="1">
            <a:spLocks noChangeArrowheads="1"/>
          </p:cNvSpPr>
          <p:nvPr/>
        </p:nvSpPr>
        <p:spPr bwMode="auto">
          <a:xfrm>
            <a:off x="5264150" y="272415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1600" b="1">
                <a:latin typeface="Arial" panose="020B0604020202020204" pitchFamily="34" charset="0"/>
              </a:rPr>
              <a:t>基站</a:t>
            </a:r>
          </a:p>
        </p:txBody>
      </p:sp>
      <p:grpSp>
        <p:nvGrpSpPr>
          <p:cNvPr id="56368" name="Group 335"/>
          <p:cNvGrpSpPr>
            <a:grpSpLocks/>
          </p:cNvGrpSpPr>
          <p:nvPr/>
        </p:nvGrpSpPr>
        <p:grpSpPr bwMode="auto">
          <a:xfrm>
            <a:off x="6940550" y="2495550"/>
            <a:ext cx="622300" cy="793750"/>
            <a:chOff x="2870" y="1518"/>
            <a:chExt cx="292" cy="320"/>
          </a:xfrm>
        </p:grpSpPr>
        <p:graphicFrame>
          <p:nvGraphicFramePr>
            <p:cNvPr id="56388" name="Object 3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73" name="Clip" r:id="rId6" imgW="826829" imgH="840406" progId="">
                    <p:embed/>
                  </p:oleObj>
                </mc:Choice>
                <mc:Fallback>
                  <p:oleObj name="Clip" r:id="rId6" imgW="826829" imgH="840406" progId="">
                    <p:embed/>
                    <p:pic>
                      <p:nvPicPr>
                        <p:cNvPr id="0" name="Picture 3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89" name="Object 3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74" name="Clip" r:id="rId8" imgW="1268295" imgH="1199426" progId="">
                    <p:embed/>
                  </p:oleObj>
                </mc:Choice>
                <mc:Fallback>
                  <p:oleObj name="Clip" r:id="rId8" imgW="1268295" imgH="1199426" progId="">
                    <p:embed/>
                    <p:pic>
                      <p:nvPicPr>
                        <p:cNvPr id="0" name="Picture 3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369" name="Group 338"/>
          <p:cNvGrpSpPr>
            <a:grpSpLocks/>
          </p:cNvGrpSpPr>
          <p:nvPr/>
        </p:nvGrpSpPr>
        <p:grpSpPr bwMode="auto">
          <a:xfrm>
            <a:off x="6864350" y="1504950"/>
            <a:ext cx="622300" cy="793750"/>
            <a:chOff x="2870" y="1518"/>
            <a:chExt cx="292" cy="320"/>
          </a:xfrm>
        </p:grpSpPr>
        <p:graphicFrame>
          <p:nvGraphicFramePr>
            <p:cNvPr id="56386" name="Object 3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75" name="Clip" r:id="rId10" imgW="826829" imgH="840406" progId="">
                    <p:embed/>
                  </p:oleObj>
                </mc:Choice>
                <mc:Fallback>
                  <p:oleObj name="Clip" r:id="rId10" imgW="826829" imgH="840406" progId="">
                    <p:embed/>
                    <p:pic>
                      <p:nvPicPr>
                        <p:cNvPr id="0" name="Picture 3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87" name="Object 3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76" name="Clip" r:id="rId11" imgW="1268295" imgH="1199426" progId="">
                    <p:embed/>
                  </p:oleObj>
                </mc:Choice>
                <mc:Fallback>
                  <p:oleObj name="Clip" r:id="rId11" imgW="1268295" imgH="1199426" progId="">
                    <p:embed/>
                    <p:pic>
                      <p:nvPicPr>
                        <p:cNvPr id="0" name="Picture 3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370" name="Group 341"/>
          <p:cNvGrpSpPr>
            <a:grpSpLocks/>
          </p:cNvGrpSpPr>
          <p:nvPr/>
        </p:nvGrpSpPr>
        <p:grpSpPr bwMode="auto">
          <a:xfrm>
            <a:off x="5492750" y="1885950"/>
            <a:ext cx="708025" cy="871538"/>
            <a:chOff x="3504" y="864"/>
            <a:chExt cx="446" cy="549"/>
          </a:xfrm>
        </p:grpSpPr>
        <p:graphicFrame>
          <p:nvGraphicFramePr>
            <p:cNvPr id="56384" name="Object 342"/>
            <p:cNvGraphicFramePr>
              <a:graphicFrameLocks noChangeAspect="1"/>
            </p:cNvGraphicFramePr>
            <p:nvPr/>
          </p:nvGraphicFramePr>
          <p:xfrm>
            <a:off x="3552" y="864"/>
            <a:ext cx="366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77" name="Clip" r:id="rId12" imgW="826829" imgH="840406" progId="">
                    <p:embed/>
                  </p:oleObj>
                </mc:Choice>
                <mc:Fallback>
                  <p:oleObj name="Clip" r:id="rId12" imgW="826829" imgH="840406" progId="">
                    <p:embed/>
                    <p:pic>
                      <p:nvPicPr>
                        <p:cNvPr id="0" name="Picture 3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864"/>
                          <a:ext cx="366" cy="4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6385" name="Picture 343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056"/>
              <a:ext cx="44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72" name="Text Box 345"/>
          <p:cNvSpPr txBox="1">
            <a:spLocks noChangeArrowheads="1"/>
          </p:cNvSpPr>
          <p:nvPr/>
        </p:nvSpPr>
        <p:spPr bwMode="auto">
          <a:xfrm>
            <a:off x="7550150" y="21907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1600" b="1">
                <a:latin typeface="CordiaUPC" panose="020B0304020202020204" pitchFamily="34" charset="-34"/>
              </a:rPr>
              <a:t>移动用户</a:t>
            </a:r>
          </a:p>
        </p:txBody>
      </p:sp>
      <p:sp>
        <p:nvSpPr>
          <p:cNvPr id="56373" name="Freeform 346"/>
          <p:cNvSpPr>
            <a:spLocks/>
          </p:cNvSpPr>
          <p:nvPr/>
        </p:nvSpPr>
        <p:spPr bwMode="auto">
          <a:xfrm rot="3246223">
            <a:off x="4281488" y="3360738"/>
            <a:ext cx="1752600" cy="152400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8575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4" name="Line 347"/>
          <p:cNvSpPr>
            <a:spLocks noChangeShapeType="1"/>
          </p:cNvSpPr>
          <p:nvPr/>
        </p:nvSpPr>
        <p:spPr bwMode="auto">
          <a:xfrm flipH="1" flipV="1">
            <a:off x="4121150" y="219075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6375" name="Picture 34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41935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76" name="Line 349"/>
          <p:cNvSpPr>
            <a:spLocks noChangeShapeType="1"/>
          </p:cNvSpPr>
          <p:nvPr/>
        </p:nvSpPr>
        <p:spPr bwMode="auto">
          <a:xfrm flipH="1">
            <a:off x="4121150" y="264795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7" name="Line 350"/>
          <p:cNvSpPr>
            <a:spLocks noChangeShapeType="1"/>
          </p:cNvSpPr>
          <p:nvPr/>
        </p:nvSpPr>
        <p:spPr bwMode="auto">
          <a:xfrm flipH="1">
            <a:off x="3435350" y="257175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8" name="Line 351"/>
          <p:cNvSpPr>
            <a:spLocks noChangeShapeType="1"/>
          </p:cNvSpPr>
          <p:nvPr/>
        </p:nvSpPr>
        <p:spPr bwMode="auto">
          <a:xfrm flipH="1" flipV="1">
            <a:off x="3359150" y="272415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6379" name="Picture 35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72415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80" name="Line 353"/>
          <p:cNvSpPr>
            <a:spLocks noChangeShapeType="1"/>
          </p:cNvSpPr>
          <p:nvPr/>
        </p:nvSpPr>
        <p:spPr bwMode="auto">
          <a:xfrm flipH="1">
            <a:off x="3206750" y="2190750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6381" name="Picture 35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4257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82" name="Freeform 355"/>
          <p:cNvSpPr>
            <a:spLocks/>
          </p:cNvSpPr>
          <p:nvPr/>
        </p:nvSpPr>
        <p:spPr bwMode="auto">
          <a:xfrm rot="7743609">
            <a:off x="1290638" y="3354388"/>
            <a:ext cx="1905000" cy="152400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85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645" name="Rectangle 35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不同类型用户访问因特网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9763C3A1-7342-4524-B08C-511910D3E7BC}" type="slidenum">
              <a:rPr lang="en-US" altLang="zh-CN"/>
              <a:pPr eaLnBrk="1" hangingPunct="1"/>
              <a:t>15</a:t>
            </a:fld>
            <a:r>
              <a:rPr lang="en-US" altLang="zh-CN"/>
              <a:t>.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000" smtClean="0"/>
              <a:t>拨号入网原理</a:t>
            </a: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814388" y="1916113"/>
            <a:ext cx="7645400" cy="4549775"/>
            <a:chOff x="464" y="974"/>
            <a:chExt cx="4816" cy="2866"/>
          </a:xfrm>
        </p:grpSpPr>
        <p:pic>
          <p:nvPicPr>
            <p:cNvPr id="24582" name="Picture 4" descr="hub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EF00"/>
                </a:clrFrom>
                <a:clrTo>
                  <a:srgbClr val="FFEF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3493"/>
              <a:ext cx="76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4583" name="Object 5"/>
            <p:cNvGraphicFramePr>
              <a:graphicFrameLocks noChangeAspect="1"/>
            </p:cNvGraphicFramePr>
            <p:nvPr/>
          </p:nvGraphicFramePr>
          <p:xfrm>
            <a:off x="2602" y="3061"/>
            <a:ext cx="480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4" name="Clip" r:id="rId5" imgW="761744" imgH="708421" progId="">
                    <p:embed/>
                  </p:oleObj>
                </mc:Choice>
                <mc:Fallback>
                  <p:oleObj name="Clip" r:id="rId5" imgW="761744" imgH="708421" progId="">
                    <p:embed/>
                    <p:pic>
                      <p:nvPicPr>
                        <p:cNvPr id="0" name="Picture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2" y="3061"/>
                          <a:ext cx="480" cy="4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584" name="AutoShape 6"/>
            <p:cNvCxnSpPr>
              <a:cxnSpLocks noChangeShapeType="1"/>
            </p:cNvCxnSpPr>
            <p:nvPr/>
          </p:nvCxnSpPr>
          <p:spPr bwMode="auto">
            <a:xfrm rot="-5400000">
              <a:off x="3803" y="3072"/>
              <a:ext cx="188" cy="654"/>
            </a:xfrm>
            <a:prstGeom prst="bentConnector3">
              <a:avLst>
                <a:gd name="adj1" fmla="val 17659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AutoShape 7"/>
            <p:cNvCxnSpPr>
              <a:cxnSpLocks noChangeShapeType="1"/>
            </p:cNvCxnSpPr>
            <p:nvPr/>
          </p:nvCxnSpPr>
          <p:spPr bwMode="auto">
            <a:xfrm rot="10800000">
              <a:off x="2842" y="3061"/>
              <a:ext cx="192" cy="606"/>
            </a:xfrm>
            <a:prstGeom prst="bentConnector4">
              <a:avLst>
                <a:gd name="adj1" fmla="val 300000"/>
                <a:gd name="adj2" fmla="val 123764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6" name="Line 8"/>
            <p:cNvSpPr>
              <a:spLocks noChangeShapeType="1"/>
            </p:cNvSpPr>
            <p:nvPr/>
          </p:nvSpPr>
          <p:spPr bwMode="auto">
            <a:xfrm flipV="1">
              <a:off x="3250" y="2773"/>
              <a:ext cx="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7" name="Oval 9"/>
            <p:cNvSpPr>
              <a:spLocks noChangeArrowheads="1"/>
            </p:cNvSpPr>
            <p:nvPr/>
          </p:nvSpPr>
          <p:spPr bwMode="auto">
            <a:xfrm>
              <a:off x="2986" y="3637"/>
              <a:ext cx="144" cy="144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8" name="Oval 10"/>
            <p:cNvSpPr>
              <a:spLocks noChangeArrowheads="1"/>
            </p:cNvSpPr>
            <p:nvPr/>
          </p:nvSpPr>
          <p:spPr bwMode="auto">
            <a:xfrm>
              <a:off x="3178" y="3397"/>
              <a:ext cx="144" cy="144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9" name="Oval 11"/>
            <p:cNvSpPr>
              <a:spLocks noChangeArrowheads="1"/>
            </p:cNvSpPr>
            <p:nvPr/>
          </p:nvSpPr>
          <p:spPr bwMode="auto">
            <a:xfrm>
              <a:off x="3466" y="3397"/>
              <a:ext cx="144" cy="144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4590" name="Group 12"/>
            <p:cNvGrpSpPr>
              <a:grpSpLocks/>
            </p:cNvGrpSpPr>
            <p:nvPr/>
          </p:nvGrpSpPr>
          <p:grpSpPr bwMode="auto">
            <a:xfrm>
              <a:off x="2602" y="2064"/>
              <a:ext cx="1152" cy="816"/>
              <a:chOff x="3024" y="2448"/>
              <a:chExt cx="1152" cy="816"/>
            </a:xfrm>
          </p:grpSpPr>
          <p:grpSp>
            <p:nvGrpSpPr>
              <p:cNvPr id="24759" name="Group 13"/>
              <p:cNvGrpSpPr>
                <a:grpSpLocks/>
              </p:cNvGrpSpPr>
              <p:nvPr/>
            </p:nvGrpSpPr>
            <p:grpSpPr bwMode="auto">
              <a:xfrm>
                <a:off x="3024" y="2448"/>
                <a:ext cx="1152" cy="816"/>
                <a:chOff x="1572" y="1719"/>
                <a:chExt cx="1559" cy="1197"/>
              </a:xfrm>
            </p:grpSpPr>
            <p:sp>
              <p:nvSpPr>
                <p:cNvPr id="24761" name="Oval 14"/>
                <p:cNvSpPr>
                  <a:spLocks noChangeArrowheads="1"/>
                </p:cNvSpPr>
                <p:nvPr/>
              </p:nvSpPr>
              <p:spPr bwMode="auto">
                <a:xfrm>
                  <a:off x="1572" y="1823"/>
                  <a:ext cx="464" cy="4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grpSp>
              <p:nvGrpSpPr>
                <p:cNvPr id="24762" name="Group 15"/>
                <p:cNvGrpSpPr>
                  <a:grpSpLocks/>
                </p:cNvGrpSpPr>
                <p:nvPr/>
              </p:nvGrpSpPr>
              <p:grpSpPr bwMode="auto">
                <a:xfrm>
                  <a:off x="1699" y="1928"/>
                  <a:ext cx="911" cy="883"/>
                  <a:chOff x="1699" y="1928"/>
                  <a:chExt cx="911" cy="883"/>
                </a:xfrm>
              </p:grpSpPr>
              <p:sp>
                <p:nvSpPr>
                  <p:cNvPr id="2477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928"/>
                    <a:ext cx="882" cy="8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FFFFCB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4774" name="Freeform 17"/>
                  <p:cNvSpPr>
                    <a:spLocks/>
                  </p:cNvSpPr>
                  <p:nvPr/>
                </p:nvSpPr>
                <p:spPr bwMode="auto">
                  <a:xfrm>
                    <a:off x="1699" y="2032"/>
                    <a:ext cx="182" cy="235"/>
                  </a:xfrm>
                  <a:custGeom>
                    <a:avLst/>
                    <a:gdLst>
                      <a:gd name="T0" fmla="*/ 20 w 364"/>
                      <a:gd name="T1" fmla="*/ 0 h 470"/>
                      <a:gd name="T2" fmla="*/ 0 w 364"/>
                      <a:gd name="T3" fmla="*/ 26 h 470"/>
                      <a:gd name="T4" fmla="*/ 10 w 364"/>
                      <a:gd name="T5" fmla="*/ 30 h 470"/>
                      <a:gd name="T6" fmla="*/ 23 w 364"/>
                      <a:gd name="T7" fmla="*/ 3 h 470"/>
                      <a:gd name="T8" fmla="*/ 20 w 364"/>
                      <a:gd name="T9" fmla="*/ 0 h 4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4"/>
                      <a:gd name="T16" fmla="*/ 0 h 470"/>
                      <a:gd name="T17" fmla="*/ 364 w 364"/>
                      <a:gd name="T18" fmla="*/ 470 h 4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4" h="470">
                        <a:moveTo>
                          <a:pt x="311" y="0"/>
                        </a:moveTo>
                        <a:lnTo>
                          <a:pt x="0" y="412"/>
                        </a:lnTo>
                        <a:lnTo>
                          <a:pt x="154" y="470"/>
                        </a:lnTo>
                        <a:lnTo>
                          <a:pt x="364" y="42"/>
                        </a:lnTo>
                        <a:lnTo>
                          <a:pt x="311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FFFFCB"/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4763" name="Oval 18"/>
                <p:cNvSpPr>
                  <a:spLocks noChangeArrowheads="1"/>
                </p:cNvSpPr>
                <p:nvPr/>
              </p:nvSpPr>
              <p:spPr bwMode="auto">
                <a:xfrm>
                  <a:off x="2041" y="2033"/>
                  <a:ext cx="881" cy="88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64" name="Oval 19"/>
                <p:cNvSpPr>
                  <a:spLocks noChangeArrowheads="1"/>
                </p:cNvSpPr>
                <p:nvPr/>
              </p:nvSpPr>
              <p:spPr bwMode="auto">
                <a:xfrm>
                  <a:off x="2823" y="2189"/>
                  <a:ext cx="308" cy="30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65" name="Oval 20"/>
                <p:cNvSpPr>
                  <a:spLocks noChangeArrowheads="1"/>
                </p:cNvSpPr>
                <p:nvPr/>
              </p:nvSpPr>
              <p:spPr bwMode="auto">
                <a:xfrm>
                  <a:off x="2719" y="2659"/>
                  <a:ext cx="203" cy="20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66" name="Oval 21"/>
                <p:cNvSpPr>
                  <a:spLocks noChangeArrowheads="1"/>
                </p:cNvSpPr>
                <p:nvPr/>
              </p:nvSpPr>
              <p:spPr bwMode="auto">
                <a:xfrm>
                  <a:off x="2719" y="2085"/>
                  <a:ext cx="203" cy="2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67" name="Oval 22"/>
                <p:cNvSpPr>
                  <a:spLocks noChangeArrowheads="1"/>
                </p:cNvSpPr>
                <p:nvPr/>
              </p:nvSpPr>
              <p:spPr bwMode="auto">
                <a:xfrm>
                  <a:off x="2771" y="2398"/>
                  <a:ext cx="308" cy="30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68" name="Oval 23"/>
                <p:cNvSpPr>
                  <a:spLocks noChangeArrowheads="1"/>
                </p:cNvSpPr>
                <p:nvPr/>
              </p:nvSpPr>
              <p:spPr bwMode="auto">
                <a:xfrm>
                  <a:off x="1833" y="1719"/>
                  <a:ext cx="464" cy="46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69" name="Oval 24"/>
                <p:cNvSpPr>
                  <a:spLocks noChangeArrowheads="1"/>
                </p:cNvSpPr>
                <p:nvPr/>
              </p:nvSpPr>
              <p:spPr bwMode="auto">
                <a:xfrm>
                  <a:off x="2302" y="1823"/>
                  <a:ext cx="464" cy="4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70" name="Oval 25"/>
                <p:cNvSpPr>
                  <a:spLocks noChangeArrowheads="1"/>
                </p:cNvSpPr>
                <p:nvPr/>
              </p:nvSpPr>
              <p:spPr bwMode="auto">
                <a:xfrm>
                  <a:off x="2093" y="1719"/>
                  <a:ext cx="465" cy="46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71" name="Oval 26"/>
                <p:cNvSpPr>
                  <a:spLocks noChangeArrowheads="1"/>
                </p:cNvSpPr>
                <p:nvPr/>
              </p:nvSpPr>
              <p:spPr bwMode="auto">
                <a:xfrm>
                  <a:off x="1937" y="2293"/>
                  <a:ext cx="464" cy="4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72" name="Freeform 27"/>
                <p:cNvSpPr>
                  <a:spLocks/>
                </p:cNvSpPr>
                <p:nvPr/>
              </p:nvSpPr>
              <p:spPr bwMode="auto">
                <a:xfrm>
                  <a:off x="1840" y="1799"/>
                  <a:ext cx="1161" cy="1001"/>
                </a:xfrm>
                <a:custGeom>
                  <a:avLst/>
                  <a:gdLst>
                    <a:gd name="T0" fmla="*/ 34 w 2323"/>
                    <a:gd name="T1" fmla="*/ 0 h 2002"/>
                    <a:gd name="T2" fmla="*/ 60 w 2323"/>
                    <a:gd name="T3" fmla="*/ 16 h 2002"/>
                    <a:gd name="T4" fmla="*/ 92 w 2323"/>
                    <a:gd name="T5" fmla="*/ 12 h 2002"/>
                    <a:gd name="T6" fmla="*/ 112 w 2323"/>
                    <a:gd name="T7" fmla="*/ 42 h 2002"/>
                    <a:gd name="T8" fmla="*/ 117 w 2323"/>
                    <a:gd name="T9" fmla="*/ 44 h 2002"/>
                    <a:gd name="T10" fmla="*/ 132 w 2323"/>
                    <a:gd name="T11" fmla="*/ 54 h 2002"/>
                    <a:gd name="T12" fmla="*/ 135 w 2323"/>
                    <a:gd name="T13" fmla="*/ 62 h 2002"/>
                    <a:gd name="T14" fmla="*/ 145 w 2323"/>
                    <a:gd name="T15" fmla="*/ 75 h 2002"/>
                    <a:gd name="T16" fmla="*/ 143 w 2323"/>
                    <a:gd name="T17" fmla="*/ 80 h 2002"/>
                    <a:gd name="T18" fmla="*/ 121 w 2323"/>
                    <a:gd name="T19" fmla="*/ 121 h 2002"/>
                    <a:gd name="T20" fmla="*/ 106 w 2323"/>
                    <a:gd name="T21" fmla="*/ 126 h 2002"/>
                    <a:gd name="T22" fmla="*/ 55 w 2323"/>
                    <a:gd name="T23" fmla="*/ 121 h 2002"/>
                    <a:gd name="T24" fmla="*/ 52 w 2323"/>
                    <a:gd name="T25" fmla="*/ 115 h 2002"/>
                    <a:gd name="T26" fmla="*/ 18 w 2323"/>
                    <a:gd name="T27" fmla="*/ 107 h 2002"/>
                    <a:gd name="T28" fmla="*/ 12 w 2323"/>
                    <a:gd name="T29" fmla="*/ 110 h 2002"/>
                    <a:gd name="T30" fmla="*/ 0 w 2323"/>
                    <a:gd name="T31" fmla="*/ 43 h 2002"/>
                    <a:gd name="T32" fmla="*/ 34 w 2323"/>
                    <a:gd name="T33" fmla="*/ 0 h 20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23"/>
                    <a:gd name="T52" fmla="*/ 0 h 2002"/>
                    <a:gd name="T53" fmla="*/ 2323 w 2323"/>
                    <a:gd name="T54" fmla="*/ 2002 h 20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23" h="2002">
                      <a:moveTo>
                        <a:pt x="548" y="0"/>
                      </a:moveTo>
                      <a:lnTo>
                        <a:pt x="970" y="248"/>
                      </a:lnTo>
                      <a:lnTo>
                        <a:pt x="1478" y="184"/>
                      </a:lnTo>
                      <a:lnTo>
                        <a:pt x="1802" y="665"/>
                      </a:lnTo>
                      <a:lnTo>
                        <a:pt x="1887" y="703"/>
                      </a:lnTo>
                      <a:lnTo>
                        <a:pt x="2115" y="855"/>
                      </a:lnTo>
                      <a:lnTo>
                        <a:pt x="2174" y="978"/>
                      </a:lnTo>
                      <a:lnTo>
                        <a:pt x="2323" y="1200"/>
                      </a:lnTo>
                      <a:lnTo>
                        <a:pt x="2298" y="1272"/>
                      </a:lnTo>
                      <a:lnTo>
                        <a:pt x="1946" y="1924"/>
                      </a:lnTo>
                      <a:lnTo>
                        <a:pt x="1699" y="2002"/>
                      </a:lnTo>
                      <a:lnTo>
                        <a:pt x="892" y="1930"/>
                      </a:lnTo>
                      <a:lnTo>
                        <a:pt x="833" y="1825"/>
                      </a:lnTo>
                      <a:lnTo>
                        <a:pt x="300" y="1708"/>
                      </a:lnTo>
                      <a:lnTo>
                        <a:pt x="202" y="1753"/>
                      </a:lnTo>
                      <a:lnTo>
                        <a:pt x="0" y="67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100000">
                      <a:srgbClr val="FFFFCB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760" name="Text Box 28"/>
              <p:cNvSpPr txBox="1">
                <a:spLocks noChangeArrowheads="1"/>
              </p:cNvSpPr>
              <p:nvPr/>
            </p:nvSpPr>
            <p:spPr bwMode="auto">
              <a:xfrm>
                <a:off x="3200" y="2697"/>
                <a:ext cx="7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>
                    <a:latin typeface="Times New Roman" panose="02020603050405020304" pitchFamily="18" charset="0"/>
                  </a:rPr>
                  <a:t>电话网</a:t>
                </a:r>
              </a:p>
            </p:txBody>
          </p:sp>
        </p:grpSp>
        <p:grpSp>
          <p:nvGrpSpPr>
            <p:cNvPr id="24591" name="Group 29"/>
            <p:cNvGrpSpPr>
              <a:grpSpLocks/>
            </p:cNvGrpSpPr>
            <p:nvPr/>
          </p:nvGrpSpPr>
          <p:grpSpPr bwMode="auto">
            <a:xfrm flipH="1">
              <a:off x="778" y="2928"/>
              <a:ext cx="610" cy="686"/>
              <a:chOff x="2063" y="2304"/>
              <a:chExt cx="803" cy="903"/>
            </a:xfrm>
          </p:grpSpPr>
          <p:grpSp>
            <p:nvGrpSpPr>
              <p:cNvPr id="24734" name="Group 30"/>
              <p:cNvGrpSpPr>
                <a:grpSpLocks/>
              </p:cNvGrpSpPr>
              <p:nvPr/>
            </p:nvGrpSpPr>
            <p:grpSpPr bwMode="auto">
              <a:xfrm>
                <a:off x="2193" y="2306"/>
                <a:ext cx="673" cy="753"/>
                <a:chOff x="2193" y="2306"/>
                <a:chExt cx="673" cy="753"/>
              </a:xfrm>
            </p:grpSpPr>
            <p:sp>
              <p:nvSpPr>
                <p:cNvPr id="24753" name="Freeform 31"/>
                <p:cNvSpPr>
                  <a:spLocks/>
                </p:cNvSpPr>
                <p:nvPr/>
              </p:nvSpPr>
              <p:spPr bwMode="auto">
                <a:xfrm>
                  <a:off x="2419" y="2859"/>
                  <a:ext cx="148" cy="146"/>
                </a:xfrm>
                <a:custGeom>
                  <a:avLst/>
                  <a:gdLst>
                    <a:gd name="T0" fmla="*/ 2 w 297"/>
                    <a:gd name="T1" fmla="*/ 0 h 291"/>
                    <a:gd name="T2" fmla="*/ 0 w 297"/>
                    <a:gd name="T3" fmla="*/ 2 h 291"/>
                    <a:gd name="T4" fmla="*/ 17 w 297"/>
                    <a:gd name="T5" fmla="*/ 19 h 291"/>
                    <a:gd name="T6" fmla="*/ 18 w 297"/>
                    <a:gd name="T7" fmla="*/ 16 h 291"/>
                    <a:gd name="T8" fmla="*/ 2 w 297"/>
                    <a:gd name="T9" fmla="*/ 0 h 2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7"/>
                    <a:gd name="T16" fmla="*/ 0 h 291"/>
                    <a:gd name="T17" fmla="*/ 297 w 297"/>
                    <a:gd name="T18" fmla="*/ 291 h 2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7" h="291">
                      <a:moveTo>
                        <a:pt x="33" y="0"/>
                      </a:moveTo>
                      <a:lnTo>
                        <a:pt x="0" y="25"/>
                      </a:lnTo>
                      <a:lnTo>
                        <a:pt x="272" y="291"/>
                      </a:lnTo>
                      <a:lnTo>
                        <a:pt x="297" y="25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54" name="Freeform 32"/>
                <p:cNvSpPr>
                  <a:spLocks/>
                </p:cNvSpPr>
                <p:nvPr/>
              </p:nvSpPr>
              <p:spPr bwMode="auto">
                <a:xfrm>
                  <a:off x="2193" y="2306"/>
                  <a:ext cx="673" cy="674"/>
                </a:xfrm>
                <a:custGeom>
                  <a:avLst/>
                  <a:gdLst>
                    <a:gd name="T0" fmla="*/ 0 w 1346"/>
                    <a:gd name="T1" fmla="*/ 36 h 1349"/>
                    <a:gd name="T2" fmla="*/ 37 w 1346"/>
                    <a:gd name="T3" fmla="*/ 0 h 1349"/>
                    <a:gd name="T4" fmla="*/ 85 w 1346"/>
                    <a:gd name="T5" fmla="*/ 47 h 1349"/>
                    <a:gd name="T6" fmla="*/ 49 w 1346"/>
                    <a:gd name="T7" fmla="*/ 84 h 1349"/>
                    <a:gd name="T8" fmla="*/ 0 w 1346"/>
                    <a:gd name="T9" fmla="*/ 36 h 13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6"/>
                    <a:gd name="T16" fmla="*/ 0 h 1349"/>
                    <a:gd name="T17" fmla="*/ 1346 w 1346"/>
                    <a:gd name="T18" fmla="*/ 1349 h 13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6" h="1349">
                      <a:moveTo>
                        <a:pt x="0" y="579"/>
                      </a:moveTo>
                      <a:lnTo>
                        <a:pt x="577" y="0"/>
                      </a:lnTo>
                      <a:lnTo>
                        <a:pt x="1346" y="767"/>
                      </a:lnTo>
                      <a:lnTo>
                        <a:pt x="774" y="1349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55" name="Freeform 33"/>
                <p:cNvSpPr>
                  <a:spLocks/>
                </p:cNvSpPr>
                <p:nvPr/>
              </p:nvSpPr>
              <p:spPr bwMode="auto">
                <a:xfrm>
                  <a:off x="2578" y="2691"/>
                  <a:ext cx="288" cy="368"/>
                </a:xfrm>
                <a:custGeom>
                  <a:avLst/>
                  <a:gdLst>
                    <a:gd name="T0" fmla="*/ 36 w 576"/>
                    <a:gd name="T1" fmla="*/ 0 h 737"/>
                    <a:gd name="T2" fmla="*/ 1 w 576"/>
                    <a:gd name="T3" fmla="*/ 35 h 737"/>
                    <a:gd name="T4" fmla="*/ 0 w 576"/>
                    <a:gd name="T5" fmla="*/ 46 h 737"/>
                    <a:gd name="T6" fmla="*/ 36 w 576"/>
                    <a:gd name="T7" fmla="*/ 10 h 737"/>
                    <a:gd name="T8" fmla="*/ 36 w 576"/>
                    <a:gd name="T9" fmla="*/ 0 h 7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6"/>
                    <a:gd name="T16" fmla="*/ 0 h 737"/>
                    <a:gd name="T17" fmla="*/ 576 w 576"/>
                    <a:gd name="T18" fmla="*/ 737 h 7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6" h="737">
                      <a:moveTo>
                        <a:pt x="576" y="0"/>
                      </a:moveTo>
                      <a:lnTo>
                        <a:pt x="1" y="573"/>
                      </a:lnTo>
                      <a:lnTo>
                        <a:pt x="0" y="737"/>
                      </a:lnTo>
                      <a:lnTo>
                        <a:pt x="576" y="161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56" name="Freeform 34"/>
                <p:cNvSpPr>
                  <a:spLocks/>
                </p:cNvSpPr>
                <p:nvPr/>
              </p:nvSpPr>
              <p:spPr bwMode="auto">
                <a:xfrm>
                  <a:off x="2193" y="2595"/>
                  <a:ext cx="385" cy="464"/>
                </a:xfrm>
                <a:custGeom>
                  <a:avLst/>
                  <a:gdLst>
                    <a:gd name="T0" fmla="*/ 0 w 769"/>
                    <a:gd name="T1" fmla="*/ 0 h 929"/>
                    <a:gd name="T2" fmla="*/ 0 w 769"/>
                    <a:gd name="T3" fmla="*/ 9 h 929"/>
                    <a:gd name="T4" fmla="*/ 49 w 769"/>
                    <a:gd name="T5" fmla="*/ 58 h 929"/>
                    <a:gd name="T6" fmla="*/ 49 w 769"/>
                    <a:gd name="T7" fmla="*/ 47 h 929"/>
                    <a:gd name="T8" fmla="*/ 46 w 769"/>
                    <a:gd name="T9" fmla="*/ 45 h 929"/>
                    <a:gd name="T10" fmla="*/ 46 w 769"/>
                    <a:gd name="T11" fmla="*/ 51 h 929"/>
                    <a:gd name="T12" fmla="*/ 29 w 769"/>
                    <a:gd name="T13" fmla="*/ 34 h 929"/>
                    <a:gd name="T14" fmla="*/ 29 w 769"/>
                    <a:gd name="T15" fmla="*/ 28 h 929"/>
                    <a:gd name="T16" fmla="*/ 0 w 769"/>
                    <a:gd name="T17" fmla="*/ 0 h 9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9"/>
                    <a:gd name="T28" fmla="*/ 0 h 929"/>
                    <a:gd name="T29" fmla="*/ 769 w 769"/>
                    <a:gd name="T30" fmla="*/ 929 h 9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9" h="929">
                      <a:moveTo>
                        <a:pt x="0" y="0"/>
                      </a:moveTo>
                      <a:lnTo>
                        <a:pt x="0" y="154"/>
                      </a:lnTo>
                      <a:lnTo>
                        <a:pt x="769" y="929"/>
                      </a:lnTo>
                      <a:lnTo>
                        <a:pt x="769" y="765"/>
                      </a:lnTo>
                      <a:lnTo>
                        <a:pt x="723" y="720"/>
                      </a:lnTo>
                      <a:lnTo>
                        <a:pt x="723" y="820"/>
                      </a:lnTo>
                      <a:lnTo>
                        <a:pt x="458" y="554"/>
                      </a:lnTo>
                      <a:lnTo>
                        <a:pt x="461" y="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57" name="Freeform 35"/>
                <p:cNvSpPr>
                  <a:spLocks/>
                </p:cNvSpPr>
                <p:nvPr/>
              </p:nvSpPr>
              <p:spPr bwMode="auto">
                <a:xfrm>
                  <a:off x="2433" y="2815"/>
                  <a:ext cx="134" cy="163"/>
                </a:xfrm>
                <a:custGeom>
                  <a:avLst/>
                  <a:gdLst>
                    <a:gd name="T0" fmla="*/ 0 w 269"/>
                    <a:gd name="T1" fmla="*/ 0 h 325"/>
                    <a:gd name="T2" fmla="*/ 16 w 269"/>
                    <a:gd name="T3" fmla="*/ 17 h 325"/>
                    <a:gd name="T4" fmla="*/ 15 w 269"/>
                    <a:gd name="T5" fmla="*/ 18 h 325"/>
                    <a:gd name="T6" fmla="*/ 15 w 269"/>
                    <a:gd name="T7" fmla="*/ 21 h 325"/>
                    <a:gd name="T8" fmla="*/ 0 w 269"/>
                    <a:gd name="T9" fmla="*/ 6 h 325"/>
                    <a:gd name="T10" fmla="*/ 0 w 269"/>
                    <a:gd name="T11" fmla="*/ 0 h 3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9"/>
                    <a:gd name="T19" fmla="*/ 0 h 325"/>
                    <a:gd name="T20" fmla="*/ 269 w 269"/>
                    <a:gd name="T21" fmla="*/ 325 h 3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9" h="325">
                      <a:moveTo>
                        <a:pt x="0" y="0"/>
                      </a:moveTo>
                      <a:lnTo>
                        <a:pt x="269" y="263"/>
                      </a:lnTo>
                      <a:lnTo>
                        <a:pt x="247" y="286"/>
                      </a:lnTo>
                      <a:lnTo>
                        <a:pt x="243" y="325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58" name="Freeform 36"/>
                <p:cNvSpPr>
                  <a:spLocks/>
                </p:cNvSpPr>
                <p:nvPr/>
              </p:nvSpPr>
              <p:spPr bwMode="auto">
                <a:xfrm>
                  <a:off x="2422" y="2815"/>
                  <a:ext cx="12" cy="54"/>
                </a:xfrm>
                <a:custGeom>
                  <a:avLst/>
                  <a:gdLst>
                    <a:gd name="T0" fmla="*/ 2 w 23"/>
                    <a:gd name="T1" fmla="*/ 0 h 108"/>
                    <a:gd name="T2" fmla="*/ 0 w 23"/>
                    <a:gd name="T3" fmla="*/ 1 h 108"/>
                    <a:gd name="T4" fmla="*/ 0 w 23"/>
                    <a:gd name="T5" fmla="*/ 7 h 108"/>
                    <a:gd name="T6" fmla="*/ 2 w 23"/>
                    <a:gd name="T7" fmla="*/ 6 h 108"/>
                    <a:gd name="T8" fmla="*/ 2 w 23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08"/>
                    <a:gd name="T17" fmla="*/ 23 w 2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08">
                      <a:moveTo>
                        <a:pt x="23" y="0"/>
                      </a:moveTo>
                      <a:lnTo>
                        <a:pt x="0" y="15"/>
                      </a:lnTo>
                      <a:lnTo>
                        <a:pt x="0" y="108"/>
                      </a:lnTo>
                      <a:lnTo>
                        <a:pt x="21" y="8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735" name="Group 37"/>
              <p:cNvGrpSpPr>
                <a:grpSpLocks/>
              </p:cNvGrpSpPr>
              <p:nvPr/>
            </p:nvGrpSpPr>
            <p:grpSpPr bwMode="auto">
              <a:xfrm>
                <a:off x="2308" y="2304"/>
                <a:ext cx="401" cy="546"/>
                <a:chOff x="2308" y="2304"/>
                <a:chExt cx="401" cy="546"/>
              </a:xfrm>
            </p:grpSpPr>
            <p:sp>
              <p:nvSpPr>
                <p:cNvPr id="24745" name="Freeform 38"/>
                <p:cNvSpPr>
                  <a:spLocks/>
                </p:cNvSpPr>
                <p:nvPr/>
              </p:nvSpPr>
              <p:spPr bwMode="auto">
                <a:xfrm>
                  <a:off x="2309" y="2304"/>
                  <a:ext cx="400" cy="546"/>
                </a:xfrm>
                <a:custGeom>
                  <a:avLst/>
                  <a:gdLst>
                    <a:gd name="T0" fmla="*/ 21 w 801"/>
                    <a:gd name="T1" fmla="*/ 0 h 1091"/>
                    <a:gd name="T2" fmla="*/ 16 w 801"/>
                    <a:gd name="T3" fmla="*/ 7 h 1091"/>
                    <a:gd name="T4" fmla="*/ 12 w 801"/>
                    <a:gd name="T5" fmla="*/ 3 h 1091"/>
                    <a:gd name="T6" fmla="*/ 0 w 801"/>
                    <a:gd name="T7" fmla="*/ 15 h 1091"/>
                    <a:gd name="T8" fmla="*/ 3 w 801"/>
                    <a:gd name="T9" fmla="*/ 19 h 1091"/>
                    <a:gd name="T10" fmla="*/ 0 w 801"/>
                    <a:gd name="T11" fmla="*/ 22 h 1091"/>
                    <a:gd name="T12" fmla="*/ 0 w 801"/>
                    <a:gd name="T13" fmla="*/ 37 h 1091"/>
                    <a:gd name="T14" fmla="*/ 30 w 801"/>
                    <a:gd name="T15" fmla="*/ 69 h 1091"/>
                    <a:gd name="T16" fmla="*/ 40 w 801"/>
                    <a:gd name="T17" fmla="*/ 56 h 1091"/>
                    <a:gd name="T18" fmla="*/ 42 w 801"/>
                    <a:gd name="T19" fmla="*/ 53 h 1091"/>
                    <a:gd name="T20" fmla="*/ 44 w 801"/>
                    <a:gd name="T21" fmla="*/ 46 h 1091"/>
                    <a:gd name="T22" fmla="*/ 49 w 801"/>
                    <a:gd name="T23" fmla="*/ 37 h 1091"/>
                    <a:gd name="T24" fmla="*/ 50 w 801"/>
                    <a:gd name="T25" fmla="*/ 19 h 1091"/>
                    <a:gd name="T26" fmla="*/ 31 w 801"/>
                    <a:gd name="T27" fmla="*/ 0 h 1091"/>
                    <a:gd name="T28" fmla="*/ 23 w 801"/>
                    <a:gd name="T29" fmla="*/ 2 h 1091"/>
                    <a:gd name="T30" fmla="*/ 21 w 801"/>
                    <a:gd name="T31" fmla="*/ 1 h 1091"/>
                    <a:gd name="T32" fmla="*/ 21 w 801"/>
                    <a:gd name="T33" fmla="*/ 0 h 10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1"/>
                    <a:gd name="T52" fmla="*/ 0 h 1091"/>
                    <a:gd name="T53" fmla="*/ 801 w 801"/>
                    <a:gd name="T54" fmla="*/ 1091 h 10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1" h="1091">
                      <a:moveTo>
                        <a:pt x="345" y="0"/>
                      </a:moveTo>
                      <a:lnTo>
                        <a:pt x="263" y="100"/>
                      </a:lnTo>
                      <a:lnTo>
                        <a:pt x="201" y="46"/>
                      </a:lnTo>
                      <a:lnTo>
                        <a:pt x="0" y="240"/>
                      </a:lnTo>
                      <a:lnTo>
                        <a:pt x="57" y="296"/>
                      </a:lnTo>
                      <a:lnTo>
                        <a:pt x="1" y="337"/>
                      </a:lnTo>
                      <a:lnTo>
                        <a:pt x="0" y="588"/>
                      </a:lnTo>
                      <a:lnTo>
                        <a:pt x="493" y="1091"/>
                      </a:lnTo>
                      <a:lnTo>
                        <a:pt x="653" y="895"/>
                      </a:lnTo>
                      <a:lnTo>
                        <a:pt x="682" y="837"/>
                      </a:lnTo>
                      <a:lnTo>
                        <a:pt x="711" y="725"/>
                      </a:lnTo>
                      <a:lnTo>
                        <a:pt x="799" y="592"/>
                      </a:lnTo>
                      <a:lnTo>
                        <a:pt x="801" y="295"/>
                      </a:lnTo>
                      <a:lnTo>
                        <a:pt x="498" y="0"/>
                      </a:lnTo>
                      <a:lnTo>
                        <a:pt x="374" y="29"/>
                      </a:lnTo>
                      <a:lnTo>
                        <a:pt x="340" y="4"/>
                      </a:lnTo>
                      <a:lnTo>
                        <a:pt x="3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6" name="Freeform 39"/>
                <p:cNvSpPr>
                  <a:spLocks/>
                </p:cNvSpPr>
                <p:nvPr/>
              </p:nvSpPr>
              <p:spPr bwMode="auto">
                <a:xfrm>
                  <a:off x="2647" y="2519"/>
                  <a:ext cx="14" cy="216"/>
                </a:xfrm>
                <a:custGeom>
                  <a:avLst/>
                  <a:gdLst>
                    <a:gd name="T0" fmla="*/ 2 w 27"/>
                    <a:gd name="T1" fmla="*/ 0 h 433"/>
                    <a:gd name="T2" fmla="*/ 0 w 27"/>
                    <a:gd name="T3" fmla="*/ 5 h 433"/>
                    <a:gd name="T4" fmla="*/ 0 w 27"/>
                    <a:gd name="T5" fmla="*/ 27 h 433"/>
                    <a:gd name="T6" fmla="*/ 2 w 27"/>
                    <a:gd name="T7" fmla="*/ 19 h 433"/>
                    <a:gd name="T8" fmla="*/ 2 w 27"/>
                    <a:gd name="T9" fmla="*/ 0 h 4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33"/>
                    <a:gd name="T17" fmla="*/ 27 w 27"/>
                    <a:gd name="T18" fmla="*/ 433 h 4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33">
                      <a:moveTo>
                        <a:pt x="27" y="0"/>
                      </a:moveTo>
                      <a:lnTo>
                        <a:pt x="0" y="81"/>
                      </a:lnTo>
                      <a:lnTo>
                        <a:pt x="0" y="433"/>
                      </a:lnTo>
                      <a:lnTo>
                        <a:pt x="27" y="30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7" name="Freeform 40"/>
                <p:cNvSpPr>
                  <a:spLocks/>
                </p:cNvSpPr>
                <p:nvPr/>
              </p:nvSpPr>
              <p:spPr bwMode="auto">
                <a:xfrm>
                  <a:off x="2563" y="2573"/>
                  <a:ext cx="77" cy="268"/>
                </a:xfrm>
                <a:custGeom>
                  <a:avLst/>
                  <a:gdLst>
                    <a:gd name="T0" fmla="*/ 9 w 155"/>
                    <a:gd name="T1" fmla="*/ 0 h 537"/>
                    <a:gd name="T2" fmla="*/ 0 w 155"/>
                    <a:gd name="T3" fmla="*/ 11 h 537"/>
                    <a:gd name="T4" fmla="*/ 0 w 155"/>
                    <a:gd name="T5" fmla="*/ 33 h 537"/>
                    <a:gd name="T6" fmla="*/ 9 w 155"/>
                    <a:gd name="T7" fmla="*/ 21 h 537"/>
                    <a:gd name="T8" fmla="*/ 9 w 155"/>
                    <a:gd name="T9" fmla="*/ 0 h 5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"/>
                    <a:gd name="T16" fmla="*/ 0 h 537"/>
                    <a:gd name="T17" fmla="*/ 155 w 155"/>
                    <a:gd name="T18" fmla="*/ 537 h 5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" h="537">
                      <a:moveTo>
                        <a:pt x="155" y="0"/>
                      </a:moveTo>
                      <a:lnTo>
                        <a:pt x="0" y="186"/>
                      </a:lnTo>
                      <a:lnTo>
                        <a:pt x="0" y="537"/>
                      </a:lnTo>
                      <a:lnTo>
                        <a:pt x="155" y="346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8" name="Freeform 41"/>
                <p:cNvSpPr>
                  <a:spLocks/>
                </p:cNvSpPr>
                <p:nvPr/>
              </p:nvSpPr>
              <p:spPr bwMode="auto">
                <a:xfrm>
                  <a:off x="2665" y="2463"/>
                  <a:ext cx="44" cy="206"/>
                </a:xfrm>
                <a:custGeom>
                  <a:avLst/>
                  <a:gdLst>
                    <a:gd name="T0" fmla="*/ 6 w 88"/>
                    <a:gd name="T1" fmla="*/ 0 h 412"/>
                    <a:gd name="T2" fmla="*/ 0 w 88"/>
                    <a:gd name="T3" fmla="*/ 7 h 412"/>
                    <a:gd name="T4" fmla="*/ 0 w 88"/>
                    <a:gd name="T5" fmla="*/ 26 h 412"/>
                    <a:gd name="T6" fmla="*/ 6 w 88"/>
                    <a:gd name="T7" fmla="*/ 17 h 412"/>
                    <a:gd name="T8" fmla="*/ 6 w 88"/>
                    <a:gd name="T9" fmla="*/ 0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412"/>
                    <a:gd name="T17" fmla="*/ 88 w 88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412">
                      <a:moveTo>
                        <a:pt x="88" y="0"/>
                      </a:moveTo>
                      <a:lnTo>
                        <a:pt x="0" y="106"/>
                      </a:lnTo>
                      <a:lnTo>
                        <a:pt x="0" y="412"/>
                      </a:lnTo>
                      <a:lnTo>
                        <a:pt x="88" y="264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9" name="Freeform 42"/>
                <p:cNvSpPr>
                  <a:spLocks/>
                </p:cNvSpPr>
                <p:nvPr/>
              </p:nvSpPr>
              <p:spPr bwMode="auto">
                <a:xfrm>
                  <a:off x="2411" y="2327"/>
                  <a:ext cx="246" cy="227"/>
                </a:xfrm>
                <a:custGeom>
                  <a:avLst/>
                  <a:gdLst>
                    <a:gd name="T0" fmla="*/ 8 w 493"/>
                    <a:gd name="T1" fmla="*/ 0 h 452"/>
                    <a:gd name="T2" fmla="*/ 0 w 493"/>
                    <a:gd name="T3" fmla="*/ 0 h 452"/>
                    <a:gd name="T4" fmla="*/ 28 w 493"/>
                    <a:gd name="T5" fmla="*/ 29 h 452"/>
                    <a:gd name="T6" fmla="*/ 30 w 493"/>
                    <a:gd name="T7" fmla="*/ 23 h 452"/>
                    <a:gd name="T8" fmla="*/ 8 w 493"/>
                    <a:gd name="T9" fmla="*/ 0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3"/>
                    <a:gd name="T16" fmla="*/ 0 h 452"/>
                    <a:gd name="T17" fmla="*/ 493 w 493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3" h="452">
                      <a:moveTo>
                        <a:pt x="133" y="0"/>
                      </a:moveTo>
                      <a:lnTo>
                        <a:pt x="0" y="0"/>
                      </a:lnTo>
                      <a:lnTo>
                        <a:pt x="453" y="452"/>
                      </a:lnTo>
                      <a:lnTo>
                        <a:pt x="493" y="357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50" name="Freeform 43"/>
                <p:cNvSpPr>
                  <a:spLocks/>
                </p:cNvSpPr>
                <p:nvPr/>
              </p:nvSpPr>
              <p:spPr bwMode="auto">
                <a:xfrm>
                  <a:off x="2308" y="2423"/>
                  <a:ext cx="240" cy="418"/>
                </a:xfrm>
                <a:custGeom>
                  <a:avLst/>
                  <a:gdLst>
                    <a:gd name="T0" fmla="*/ 0 w 481"/>
                    <a:gd name="T1" fmla="*/ 0 h 837"/>
                    <a:gd name="T2" fmla="*/ 0 w 481"/>
                    <a:gd name="T3" fmla="*/ 22 h 837"/>
                    <a:gd name="T4" fmla="*/ 30 w 481"/>
                    <a:gd name="T5" fmla="*/ 52 h 837"/>
                    <a:gd name="T6" fmla="*/ 30 w 481"/>
                    <a:gd name="T7" fmla="*/ 30 h 837"/>
                    <a:gd name="T8" fmla="*/ 0 w 481"/>
                    <a:gd name="T9" fmla="*/ 0 h 8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1"/>
                    <a:gd name="T16" fmla="*/ 0 h 837"/>
                    <a:gd name="T17" fmla="*/ 481 w 481"/>
                    <a:gd name="T18" fmla="*/ 837 h 8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1" h="837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81" y="837"/>
                      </a:lnTo>
                      <a:lnTo>
                        <a:pt x="481" y="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51" name="Freeform 44"/>
                <p:cNvSpPr>
                  <a:spLocks/>
                </p:cNvSpPr>
                <p:nvPr/>
              </p:nvSpPr>
              <p:spPr bwMode="auto">
                <a:xfrm>
                  <a:off x="2333" y="2458"/>
                  <a:ext cx="194" cy="333"/>
                </a:xfrm>
                <a:custGeom>
                  <a:avLst/>
                  <a:gdLst>
                    <a:gd name="T0" fmla="*/ 0 w 389"/>
                    <a:gd name="T1" fmla="*/ 0 h 667"/>
                    <a:gd name="T2" fmla="*/ 0 w 389"/>
                    <a:gd name="T3" fmla="*/ 17 h 667"/>
                    <a:gd name="T4" fmla="*/ 24 w 389"/>
                    <a:gd name="T5" fmla="*/ 41 h 667"/>
                    <a:gd name="T6" fmla="*/ 24 w 389"/>
                    <a:gd name="T7" fmla="*/ 24 h 667"/>
                    <a:gd name="T8" fmla="*/ 0 w 389"/>
                    <a:gd name="T9" fmla="*/ 0 h 6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9"/>
                    <a:gd name="T16" fmla="*/ 0 h 667"/>
                    <a:gd name="T17" fmla="*/ 389 w 389"/>
                    <a:gd name="T18" fmla="*/ 667 h 6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9" h="667">
                      <a:moveTo>
                        <a:pt x="0" y="0"/>
                      </a:moveTo>
                      <a:lnTo>
                        <a:pt x="0" y="275"/>
                      </a:lnTo>
                      <a:lnTo>
                        <a:pt x="389" y="667"/>
                      </a:lnTo>
                      <a:lnTo>
                        <a:pt x="389" y="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52" name="Freeform 45"/>
                <p:cNvSpPr>
                  <a:spLocks/>
                </p:cNvSpPr>
                <p:nvPr/>
              </p:nvSpPr>
              <p:spPr bwMode="auto">
                <a:xfrm>
                  <a:off x="2483" y="2309"/>
                  <a:ext cx="220" cy="192"/>
                </a:xfrm>
                <a:custGeom>
                  <a:avLst/>
                  <a:gdLst>
                    <a:gd name="T0" fmla="*/ 0 w 439"/>
                    <a:gd name="T1" fmla="*/ 3 h 384"/>
                    <a:gd name="T2" fmla="*/ 9 w 439"/>
                    <a:gd name="T3" fmla="*/ 0 h 384"/>
                    <a:gd name="T4" fmla="*/ 28 w 439"/>
                    <a:gd name="T5" fmla="*/ 19 h 384"/>
                    <a:gd name="T6" fmla="*/ 22 w 439"/>
                    <a:gd name="T7" fmla="*/ 24 h 384"/>
                    <a:gd name="T8" fmla="*/ 0 w 439"/>
                    <a:gd name="T9" fmla="*/ 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384"/>
                    <a:gd name="T17" fmla="*/ 439 w 439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384">
                      <a:moveTo>
                        <a:pt x="0" y="35"/>
                      </a:moveTo>
                      <a:lnTo>
                        <a:pt x="144" y="0"/>
                      </a:lnTo>
                      <a:lnTo>
                        <a:pt x="439" y="291"/>
                      </a:lnTo>
                      <a:lnTo>
                        <a:pt x="350" y="384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736" name="Group 46"/>
              <p:cNvGrpSpPr>
                <a:grpSpLocks/>
              </p:cNvGrpSpPr>
              <p:nvPr/>
            </p:nvGrpSpPr>
            <p:grpSpPr bwMode="auto">
              <a:xfrm>
                <a:off x="2063" y="2701"/>
                <a:ext cx="488" cy="506"/>
                <a:chOff x="2063" y="2701"/>
                <a:chExt cx="488" cy="506"/>
              </a:xfrm>
            </p:grpSpPr>
            <p:sp>
              <p:nvSpPr>
                <p:cNvPr id="24737" name="Freeform 47"/>
                <p:cNvSpPr>
                  <a:spLocks/>
                </p:cNvSpPr>
                <p:nvPr/>
              </p:nvSpPr>
              <p:spPr bwMode="auto">
                <a:xfrm>
                  <a:off x="2427" y="3066"/>
                  <a:ext cx="122" cy="139"/>
                </a:xfrm>
                <a:custGeom>
                  <a:avLst/>
                  <a:gdLst>
                    <a:gd name="T0" fmla="*/ 16 w 243"/>
                    <a:gd name="T1" fmla="*/ 0 h 279"/>
                    <a:gd name="T2" fmla="*/ 16 w 243"/>
                    <a:gd name="T3" fmla="*/ 2 h 279"/>
                    <a:gd name="T4" fmla="*/ 1 w 243"/>
                    <a:gd name="T5" fmla="*/ 17 h 279"/>
                    <a:gd name="T6" fmla="*/ 0 w 243"/>
                    <a:gd name="T7" fmla="*/ 15 h 279"/>
                    <a:gd name="T8" fmla="*/ 16 w 243"/>
                    <a:gd name="T9" fmla="*/ 0 h 2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279"/>
                    <a:gd name="T17" fmla="*/ 243 w 243"/>
                    <a:gd name="T18" fmla="*/ 279 h 2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279">
                      <a:moveTo>
                        <a:pt x="243" y="0"/>
                      </a:moveTo>
                      <a:lnTo>
                        <a:pt x="243" y="37"/>
                      </a:lnTo>
                      <a:lnTo>
                        <a:pt x="3" y="279"/>
                      </a:lnTo>
                      <a:lnTo>
                        <a:pt x="0" y="245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38" name="Freeform 48"/>
                <p:cNvSpPr>
                  <a:spLocks/>
                </p:cNvSpPr>
                <p:nvPr/>
              </p:nvSpPr>
              <p:spPr bwMode="auto">
                <a:xfrm>
                  <a:off x="2063" y="2701"/>
                  <a:ext cx="488" cy="489"/>
                </a:xfrm>
                <a:custGeom>
                  <a:avLst/>
                  <a:gdLst>
                    <a:gd name="T0" fmla="*/ 16 w 976"/>
                    <a:gd name="T1" fmla="*/ 0 h 977"/>
                    <a:gd name="T2" fmla="*/ 0 w 976"/>
                    <a:gd name="T3" fmla="*/ 16 h 977"/>
                    <a:gd name="T4" fmla="*/ 46 w 976"/>
                    <a:gd name="T5" fmla="*/ 62 h 977"/>
                    <a:gd name="T6" fmla="*/ 61 w 976"/>
                    <a:gd name="T7" fmla="*/ 46 h 977"/>
                    <a:gd name="T8" fmla="*/ 16 w 976"/>
                    <a:gd name="T9" fmla="*/ 0 h 9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6"/>
                    <a:gd name="T16" fmla="*/ 0 h 977"/>
                    <a:gd name="T17" fmla="*/ 976 w 976"/>
                    <a:gd name="T18" fmla="*/ 977 h 9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6" h="977">
                      <a:moveTo>
                        <a:pt x="248" y="0"/>
                      </a:moveTo>
                      <a:lnTo>
                        <a:pt x="0" y="249"/>
                      </a:lnTo>
                      <a:lnTo>
                        <a:pt x="728" y="977"/>
                      </a:lnTo>
                      <a:lnTo>
                        <a:pt x="976" y="728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39" name="Freeform 49"/>
                <p:cNvSpPr>
                  <a:spLocks/>
                </p:cNvSpPr>
                <p:nvPr/>
              </p:nvSpPr>
              <p:spPr bwMode="auto">
                <a:xfrm>
                  <a:off x="2179" y="2724"/>
                  <a:ext cx="339" cy="339"/>
                </a:xfrm>
                <a:custGeom>
                  <a:avLst/>
                  <a:gdLst>
                    <a:gd name="T0" fmla="*/ 2 w 677"/>
                    <a:gd name="T1" fmla="*/ 0 h 678"/>
                    <a:gd name="T2" fmla="*/ 0 w 677"/>
                    <a:gd name="T3" fmla="*/ 3 h 678"/>
                    <a:gd name="T4" fmla="*/ 41 w 677"/>
                    <a:gd name="T5" fmla="*/ 43 h 678"/>
                    <a:gd name="T6" fmla="*/ 43 w 677"/>
                    <a:gd name="T7" fmla="*/ 41 h 678"/>
                    <a:gd name="T8" fmla="*/ 2 w 677"/>
                    <a:gd name="T9" fmla="*/ 0 h 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7"/>
                    <a:gd name="T16" fmla="*/ 0 h 678"/>
                    <a:gd name="T17" fmla="*/ 677 w 677"/>
                    <a:gd name="T18" fmla="*/ 678 h 6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7" h="678">
                      <a:moveTo>
                        <a:pt x="29" y="0"/>
                      </a:moveTo>
                      <a:lnTo>
                        <a:pt x="0" y="34"/>
                      </a:lnTo>
                      <a:lnTo>
                        <a:pt x="643" y="678"/>
                      </a:lnTo>
                      <a:lnTo>
                        <a:pt x="677" y="64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0" name="Freeform 50"/>
                <p:cNvSpPr>
                  <a:spLocks/>
                </p:cNvSpPr>
                <p:nvPr/>
              </p:nvSpPr>
              <p:spPr bwMode="auto">
                <a:xfrm>
                  <a:off x="2109" y="2754"/>
                  <a:ext cx="250" cy="255"/>
                </a:xfrm>
                <a:custGeom>
                  <a:avLst/>
                  <a:gdLst>
                    <a:gd name="T0" fmla="*/ 6 w 502"/>
                    <a:gd name="T1" fmla="*/ 0 h 511"/>
                    <a:gd name="T2" fmla="*/ 0 w 502"/>
                    <a:gd name="T3" fmla="*/ 6 h 511"/>
                    <a:gd name="T4" fmla="*/ 2 w 502"/>
                    <a:gd name="T5" fmla="*/ 8 h 511"/>
                    <a:gd name="T6" fmla="*/ 0 w 502"/>
                    <a:gd name="T7" fmla="*/ 10 h 511"/>
                    <a:gd name="T8" fmla="*/ 21 w 502"/>
                    <a:gd name="T9" fmla="*/ 31 h 511"/>
                    <a:gd name="T10" fmla="*/ 23 w 502"/>
                    <a:gd name="T11" fmla="*/ 29 h 511"/>
                    <a:gd name="T12" fmla="*/ 24 w 502"/>
                    <a:gd name="T13" fmla="*/ 31 h 511"/>
                    <a:gd name="T14" fmla="*/ 31 w 502"/>
                    <a:gd name="T15" fmla="*/ 25 h 511"/>
                    <a:gd name="T16" fmla="*/ 6 w 502"/>
                    <a:gd name="T17" fmla="*/ 0 h 5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2"/>
                    <a:gd name="T28" fmla="*/ 0 h 511"/>
                    <a:gd name="T29" fmla="*/ 502 w 502"/>
                    <a:gd name="T30" fmla="*/ 511 h 5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2" h="5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37" y="137"/>
                      </a:lnTo>
                      <a:lnTo>
                        <a:pt x="0" y="173"/>
                      </a:lnTo>
                      <a:lnTo>
                        <a:pt x="337" y="511"/>
                      </a:lnTo>
                      <a:lnTo>
                        <a:pt x="370" y="478"/>
                      </a:lnTo>
                      <a:lnTo>
                        <a:pt x="398" y="507"/>
                      </a:lnTo>
                      <a:lnTo>
                        <a:pt x="502" y="403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1" name="Freeform 51"/>
                <p:cNvSpPr>
                  <a:spLocks/>
                </p:cNvSpPr>
                <p:nvPr/>
              </p:nvSpPr>
              <p:spPr bwMode="auto">
                <a:xfrm>
                  <a:off x="2340" y="2971"/>
                  <a:ext cx="78" cy="79"/>
                </a:xfrm>
                <a:custGeom>
                  <a:avLst/>
                  <a:gdLst>
                    <a:gd name="T0" fmla="*/ 4 w 156"/>
                    <a:gd name="T1" fmla="*/ 0 h 157"/>
                    <a:gd name="T2" fmla="*/ 0 w 156"/>
                    <a:gd name="T3" fmla="*/ 4 h 157"/>
                    <a:gd name="T4" fmla="*/ 7 w 156"/>
                    <a:gd name="T5" fmla="*/ 10 h 157"/>
                    <a:gd name="T6" fmla="*/ 10 w 156"/>
                    <a:gd name="T7" fmla="*/ 7 h 157"/>
                    <a:gd name="T8" fmla="*/ 4 w 156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157"/>
                    <a:gd name="T17" fmla="*/ 156 w 156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157">
                      <a:moveTo>
                        <a:pt x="58" y="0"/>
                      </a:moveTo>
                      <a:lnTo>
                        <a:pt x="0" y="58"/>
                      </a:lnTo>
                      <a:lnTo>
                        <a:pt x="99" y="157"/>
                      </a:lnTo>
                      <a:lnTo>
                        <a:pt x="156" y="99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2" name="Freeform 52"/>
                <p:cNvSpPr>
                  <a:spLocks/>
                </p:cNvSpPr>
                <p:nvPr/>
              </p:nvSpPr>
              <p:spPr bwMode="auto">
                <a:xfrm>
                  <a:off x="2369" y="3029"/>
                  <a:ext cx="113" cy="121"/>
                </a:xfrm>
                <a:custGeom>
                  <a:avLst/>
                  <a:gdLst>
                    <a:gd name="T0" fmla="*/ 7 w 227"/>
                    <a:gd name="T1" fmla="*/ 0 h 242"/>
                    <a:gd name="T2" fmla="*/ 3 w 227"/>
                    <a:gd name="T3" fmla="*/ 5 h 242"/>
                    <a:gd name="T4" fmla="*/ 4 w 227"/>
                    <a:gd name="T5" fmla="*/ 5 h 242"/>
                    <a:gd name="T6" fmla="*/ 0 w 227"/>
                    <a:gd name="T7" fmla="*/ 10 h 242"/>
                    <a:gd name="T8" fmla="*/ 5 w 227"/>
                    <a:gd name="T9" fmla="*/ 16 h 242"/>
                    <a:gd name="T10" fmla="*/ 14 w 227"/>
                    <a:gd name="T11" fmla="*/ 7 h 242"/>
                    <a:gd name="T12" fmla="*/ 7 w 227"/>
                    <a:gd name="T13" fmla="*/ 0 h 2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7"/>
                    <a:gd name="T22" fmla="*/ 0 h 242"/>
                    <a:gd name="T23" fmla="*/ 227 w 227"/>
                    <a:gd name="T24" fmla="*/ 242 h 2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7" h="242">
                      <a:moveTo>
                        <a:pt x="123" y="0"/>
                      </a:moveTo>
                      <a:lnTo>
                        <a:pt x="57" y="68"/>
                      </a:lnTo>
                      <a:lnTo>
                        <a:pt x="66" y="78"/>
                      </a:lnTo>
                      <a:lnTo>
                        <a:pt x="0" y="146"/>
                      </a:lnTo>
                      <a:lnTo>
                        <a:pt x="94" y="242"/>
                      </a:lnTo>
                      <a:lnTo>
                        <a:pt x="227" y="104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3" name="Freeform 53"/>
                <p:cNvSpPr>
                  <a:spLocks/>
                </p:cNvSpPr>
                <p:nvPr/>
              </p:nvSpPr>
              <p:spPr bwMode="auto">
                <a:xfrm>
                  <a:off x="2304" y="3022"/>
                  <a:ext cx="70" cy="70"/>
                </a:xfrm>
                <a:custGeom>
                  <a:avLst/>
                  <a:gdLst>
                    <a:gd name="T0" fmla="*/ 7 w 140"/>
                    <a:gd name="T1" fmla="*/ 1 h 140"/>
                    <a:gd name="T2" fmla="*/ 8 w 140"/>
                    <a:gd name="T3" fmla="*/ 3 h 140"/>
                    <a:gd name="T4" fmla="*/ 7 w 140"/>
                    <a:gd name="T5" fmla="*/ 4 h 140"/>
                    <a:gd name="T6" fmla="*/ 9 w 140"/>
                    <a:gd name="T7" fmla="*/ 7 h 140"/>
                    <a:gd name="T8" fmla="*/ 7 w 140"/>
                    <a:gd name="T9" fmla="*/ 9 h 140"/>
                    <a:gd name="T10" fmla="*/ 0 w 140"/>
                    <a:gd name="T11" fmla="*/ 3 h 140"/>
                    <a:gd name="T12" fmla="*/ 3 w 140"/>
                    <a:gd name="T13" fmla="*/ 0 h 140"/>
                    <a:gd name="T14" fmla="*/ 5 w 140"/>
                    <a:gd name="T15" fmla="*/ 3 h 140"/>
                    <a:gd name="T16" fmla="*/ 7 w 140"/>
                    <a:gd name="T17" fmla="*/ 1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0"/>
                    <a:gd name="T28" fmla="*/ 0 h 140"/>
                    <a:gd name="T29" fmla="*/ 140 w 140"/>
                    <a:gd name="T30" fmla="*/ 140 h 1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0" h="140">
                      <a:moveTo>
                        <a:pt x="104" y="12"/>
                      </a:moveTo>
                      <a:lnTo>
                        <a:pt x="128" y="34"/>
                      </a:lnTo>
                      <a:lnTo>
                        <a:pt x="100" y="64"/>
                      </a:lnTo>
                      <a:lnTo>
                        <a:pt x="140" y="105"/>
                      </a:lnTo>
                      <a:lnTo>
                        <a:pt x="105" y="140"/>
                      </a:lnTo>
                      <a:lnTo>
                        <a:pt x="0" y="34"/>
                      </a:lnTo>
                      <a:lnTo>
                        <a:pt x="35" y="0"/>
                      </a:lnTo>
                      <a:lnTo>
                        <a:pt x="75" y="39"/>
                      </a:lnTo>
                      <a:lnTo>
                        <a:pt x="104" y="1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4" name="Freeform 54"/>
                <p:cNvSpPr>
                  <a:spLocks/>
                </p:cNvSpPr>
                <p:nvPr/>
              </p:nvSpPr>
              <p:spPr bwMode="auto">
                <a:xfrm>
                  <a:off x="2065" y="2825"/>
                  <a:ext cx="363" cy="382"/>
                </a:xfrm>
                <a:custGeom>
                  <a:avLst/>
                  <a:gdLst>
                    <a:gd name="T0" fmla="*/ 0 w 726"/>
                    <a:gd name="T1" fmla="*/ 0 h 765"/>
                    <a:gd name="T2" fmla="*/ 0 w 726"/>
                    <a:gd name="T3" fmla="*/ 2 h 765"/>
                    <a:gd name="T4" fmla="*/ 46 w 726"/>
                    <a:gd name="T5" fmla="*/ 47 h 765"/>
                    <a:gd name="T6" fmla="*/ 46 w 726"/>
                    <a:gd name="T7" fmla="*/ 45 h 765"/>
                    <a:gd name="T8" fmla="*/ 0 w 726"/>
                    <a:gd name="T9" fmla="*/ 0 h 7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765"/>
                    <a:gd name="T17" fmla="*/ 726 w 726"/>
                    <a:gd name="T18" fmla="*/ 765 h 7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765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726" y="765"/>
                      </a:lnTo>
                      <a:lnTo>
                        <a:pt x="723" y="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24592" name="Picture 55" descr="hub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EF00"/>
                </a:clrFrom>
                <a:clrTo>
                  <a:srgbClr val="FFEF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2400"/>
              <a:ext cx="76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Text Box 56"/>
            <p:cNvSpPr txBox="1">
              <a:spLocks noChangeArrowheads="1"/>
            </p:cNvSpPr>
            <p:nvPr/>
          </p:nvSpPr>
          <p:spPr bwMode="auto">
            <a:xfrm>
              <a:off x="1344" y="3071"/>
              <a:ext cx="101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Arial" panose="020B0604020202020204" pitchFamily="34" charset="0"/>
                  <a:ea typeface="幼圆" panose="02010509060101010101" pitchFamily="49" charset="-122"/>
                </a:rPr>
                <a:t>PPP</a:t>
              </a:r>
              <a:r>
                <a:rPr lang="zh-CN" altLang="en-US" sz="2800" b="1">
                  <a:latin typeface="幼圆" panose="02010509060101010101" pitchFamily="49" charset="-122"/>
                  <a:ea typeface="幼圆" panose="02010509060101010101" pitchFamily="49" charset="-122"/>
                </a:rPr>
                <a:t>账号</a:t>
              </a:r>
            </a:p>
            <a:p>
              <a:r>
                <a:rPr lang="zh-CN" altLang="en-US" sz="2800" b="1">
                  <a:latin typeface="幼圆" panose="02010509060101010101" pitchFamily="49" charset="-122"/>
                  <a:ea typeface="幼圆" panose="02010509060101010101" pitchFamily="49" charset="-122"/>
                </a:rPr>
                <a:t>口令</a:t>
              </a:r>
            </a:p>
          </p:txBody>
        </p:sp>
        <p:sp>
          <p:nvSpPr>
            <p:cNvPr id="24594" name="Line 57"/>
            <p:cNvSpPr>
              <a:spLocks noChangeShapeType="1"/>
            </p:cNvSpPr>
            <p:nvPr/>
          </p:nvSpPr>
          <p:spPr bwMode="auto">
            <a:xfrm>
              <a:off x="1066" y="211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95" name="Line 58"/>
            <p:cNvSpPr>
              <a:spLocks noChangeShapeType="1"/>
            </p:cNvSpPr>
            <p:nvPr/>
          </p:nvSpPr>
          <p:spPr bwMode="auto">
            <a:xfrm flipH="1">
              <a:off x="1258" y="2640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96" name="Line 59"/>
            <p:cNvSpPr>
              <a:spLocks noChangeShapeType="1"/>
            </p:cNvSpPr>
            <p:nvPr/>
          </p:nvSpPr>
          <p:spPr bwMode="auto">
            <a:xfrm>
              <a:off x="236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4597" name="Group 60"/>
            <p:cNvGrpSpPr>
              <a:grpSpLocks/>
            </p:cNvGrpSpPr>
            <p:nvPr/>
          </p:nvGrpSpPr>
          <p:grpSpPr bwMode="auto">
            <a:xfrm rot="-807260">
              <a:off x="3600" y="1028"/>
              <a:ext cx="1680" cy="1008"/>
              <a:chOff x="1236" y="1671"/>
              <a:chExt cx="1559" cy="1197"/>
            </a:xfrm>
          </p:grpSpPr>
          <p:sp>
            <p:nvSpPr>
              <p:cNvPr id="24720" name="Oval 61"/>
              <p:cNvSpPr>
                <a:spLocks noChangeArrowheads="1"/>
              </p:cNvSpPr>
              <p:nvPr/>
            </p:nvSpPr>
            <p:spPr bwMode="auto">
              <a:xfrm>
                <a:off x="1236" y="1775"/>
                <a:ext cx="464" cy="46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24721" name="Group 62"/>
              <p:cNvGrpSpPr>
                <a:grpSpLocks/>
              </p:cNvGrpSpPr>
              <p:nvPr/>
            </p:nvGrpSpPr>
            <p:grpSpPr bwMode="auto">
              <a:xfrm>
                <a:off x="1363" y="1880"/>
                <a:ext cx="911" cy="883"/>
                <a:chOff x="1363" y="1880"/>
                <a:chExt cx="911" cy="883"/>
              </a:xfrm>
            </p:grpSpPr>
            <p:sp>
              <p:nvSpPr>
                <p:cNvPr id="24732" name="Oval 63"/>
                <p:cNvSpPr>
                  <a:spLocks noChangeArrowheads="1"/>
                </p:cNvSpPr>
                <p:nvPr/>
              </p:nvSpPr>
              <p:spPr bwMode="auto">
                <a:xfrm>
                  <a:off x="1392" y="1880"/>
                  <a:ext cx="882" cy="88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66"/>
                    </a:gs>
                    <a:gs pos="50000">
                      <a:srgbClr val="FFFF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33" name="Freeform 64"/>
                <p:cNvSpPr>
                  <a:spLocks/>
                </p:cNvSpPr>
                <p:nvPr/>
              </p:nvSpPr>
              <p:spPr bwMode="auto">
                <a:xfrm>
                  <a:off x="1363" y="1984"/>
                  <a:ext cx="182" cy="235"/>
                </a:xfrm>
                <a:custGeom>
                  <a:avLst/>
                  <a:gdLst>
                    <a:gd name="T0" fmla="*/ 20 w 364"/>
                    <a:gd name="T1" fmla="*/ 0 h 470"/>
                    <a:gd name="T2" fmla="*/ 0 w 364"/>
                    <a:gd name="T3" fmla="*/ 26 h 470"/>
                    <a:gd name="T4" fmla="*/ 10 w 364"/>
                    <a:gd name="T5" fmla="*/ 30 h 470"/>
                    <a:gd name="T6" fmla="*/ 23 w 364"/>
                    <a:gd name="T7" fmla="*/ 3 h 470"/>
                    <a:gd name="T8" fmla="*/ 20 w 364"/>
                    <a:gd name="T9" fmla="*/ 0 h 4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4"/>
                    <a:gd name="T16" fmla="*/ 0 h 470"/>
                    <a:gd name="T17" fmla="*/ 364 w 364"/>
                    <a:gd name="T18" fmla="*/ 470 h 4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4" h="470">
                      <a:moveTo>
                        <a:pt x="311" y="0"/>
                      </a:moveTo>
                      <a:lnTo>
                        <a:pt x="0" y="412"/>
                      </a:lnTo>
                      <a:lnTo>
                        <a:pt x="154" y="470"/>
                      </a:lnTo>
                      <a:lnTo>
                        <a:pt x="364" y="42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50000">
                      <a:srgbClr val="FFFF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722" name="Oval 65"/>
              <p:cNvSpPr>
                <a:spLocks noChangeArrowheads="1"/>
              </p:cNvSpPr>
              <p:nvPr/>
            </p:nvSpPr>
            <p:spPr bwMode="auto">
              <a:xfrm>
                <a:off x="1705" y="1985"/>
                <a:ext cx="881" cy="883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23" name="Oval 66"/>
              <p:cNvSpPr>
                <a:spLocks noChangeArrowheads="1"/>
              </p:cNvSpPr>
              <p:nvPr/>
            </p:nvSpPr>
            <p:spPr bwMode="auto">
              <a:xfrm>
                <a:off x="2487" y="2141"/>
                <a:ext cx="308" cy="309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24" name="Oval 67"/>
              <p:cNvSpPr>
                <a:spLocks noChangeArrowheads="1"/>
              </p:cNvSpPr>
              <p:nvPr/>
            </p:nvSpPr>
            <p:spPr bwMode="auto">
              <a:xfrm>
                <a:off x="2383" y="2611"/>
                <a:ext cx="203" cy="205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25" name="Oval 68"/>
              <p:cNvSpPr>
                <a:spLocks noChangeArrowheads="1"/>
              </p:cNvSpPr>
              <p:nvPr/>
            </p:nvSpPr>
            <p:spPr bwMode="auto">
              <a:xfrm>
                <a:off x="2383" y="2037"/>
                <a:ext cx="203" cy="204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26" name="Oval 69"/>
              <p:cNvSpPr>
                <a:spLocks noChangeArrowheads="1"/>
              </p:cNvSpPr>
              <p:nvPr/>
            </p:nvSpPr>
            <p:spPr bwMode="auto">
              <a:xfrm>
                <a:off x="2435" y="2350"/>
                <a:ext cx="308" cy="308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27" name="Oval 70"/>
              <p:cNvSpPr>
                <a:spLocks noChangeArrowheads="1"/>
              </p:cNvSpPr>
              <p:nvPr/>
            </p:nvSpPr>
            <p:spPr bwMode="auto">
              <a:xfrm>
                <a:off x="1497" y="1671"/>
                <a:ext cx="464" cy="465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28" name="Oval 71"/>
              <p:cNvSpPr>
                <a:spLocks noChangeArrowheads="1"/>
              </p:cNvSpPr>
              <p:nvPr/>
            </p:nvSpPr>
            <p:spPr bwMode="auto">
              <a:xfrm>
                <a:off x="1966" y="1775"/>
                <a:ext cx="464" cy="46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29" name="Oval 72"/>
              <p:cNvSpPr>
                <a:spLocks noChangeArrowheads="1"/>
              </p:cNvSpPr>
              <p:nvPr/>
            </p:nvSpPr>
            <p:spPr bwMode="auto">
              <a:xfrm>
                <a:off x="1757" y="1671"/>
                <a:ext cx="465" cy="465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30" name="Oval 73"/>
              <p:cNvSpPr>
                <a:spLocks noChangeArrowheads="1"/>
              </p:cNvSpPr>
              <p:nvPr/>
            </p:nvSpPr>
            <p:spPr bwMode="auto">
              <a:xfrm>
                <a:off x="1601" y="2245"/>
                <a:ext cx="464" cy="46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31" name="Freeform 74"/>
              <p:cNvSpPr>
                <a:spLocks/>
              </p:cNvSpPr>
              <p:nvPr/>
            </p:nvSpPr>
            <p:spPr bwMode="auto">
              <a:xfrm>
                <a:off x="1504" y="1751"/>
                <a:ext cx="1161" cy="1001"/>
              </a:xfrm>
              <a:custGeom>
                <a:avLst/>
                <a:gdLst>
                  <a:gd name="T0" fmla="*/ 34 w 2323"/>
                  <a:gd name="T1" fmla="*/ 0 h 2002"/>
                  <a:gd name="T2" fmla="*/ 60 w 2323"/>
                  <a:gd name="T3" fmla="*/ 16 h 2002"/>
                  <a:gd name="T4" fmla="*/ 92 w 2323"/>
                  <a:gd name="T5" fmla="*/ 12 h 2002"/>
                  <a:gd name="T6" fmla="*/ 112 w 2323"/>
                  <a:gd name="T7" fmla="*/ 42 h 2002"/>
                  <a:gd name="T8" fmla="*/ 117 w 2323"/>
                  <a:gd name="T9" fmla="*/ 44 h 2002"/>
                  <a:gd name="T10" fmla="*/ 132 w 2323"/>
                  <a:gd name="T11" fmla="*/ 54 h 2002"/>
                  <a:gd name="T12" fmla="*/ 135 w 2323"/>
                  <a:gd name="T13" fmla="*/ 62 h 2002"/>
                  <a:gd name="T14" fmla="*/ 145 w 2323"/>
                  <a:gd name="T15" fmla="*/ 75 h 2002"/>
                  <a:gd name="T16" fmla="*/ 143 w 2323"/>
                  <a:gd name="T17" fmla="*/ 80 h 2002"/>
                  <a:gd name="T18" fmla="*/ 121 w 2323"/>
                  <a:gd name="T19" fmla="*/ 121 h 2002"/>
                  <a:gd name="T20" fmla="*/ 106 w 2323"/>
                  <a:gd name="T21" fmla="*/ 126 h 2002"/>
                  <a:gd name="T22" fmla="*/ 55 w 2323"/>
                  <a:gd name="T23" fmla="*/ 121 h 2002"/>
                  <a:gd name="T24" fmla="*/ 52 w 2323"/>
                  <a:gd name="T25" fmla="*/ 115 h 2002"/>
                  <a:gd name="T26" fmla="*/ 18 w 2323"/>
                  <a:gd name="T27" fmla="*/ 107 h 2002"/>
                  <a:gd name="T28" fmla="*/ 12 w 2323"/>
                  <a:gd name="T29" fmla="*/ 110 h 2002"/>
                  <a:gd name="T30" fmla="*/ 0 w 2323"/>
                  <a:gd name="T31" fmla="*/ 43 h 2002"/>
                  <a:gd name="T32" fmla="*/ 34 w 2323"/>
                  <a:gd name="T33" fmla="*/ 0 h 20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23"/>
                  <a:gd name="T52" fmla="*/ 0 h 2002"/>
                  <a:gd name="T53" fmla="*/ 2323 w 2323"/>
                  <a:gd name="T54" fmla="*/ 2002 h 20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23" h="2002">
                    <a:moveTo>
                      <a:pt x="548" y="0"/>
                    </a:moveTo>
                    <a:lnTo>
                      <a:pt x="970" y="248"/>
                    </a:lnTo>
                    <a:lnTo>
                      <a:pt x="1478" y="184"/>
                    </a:lnTo>
                    <a:lnTo>
                      <a:pt x="1802" y="665"/>
                    </a:lnTo>
                    <a:lnTo>
                      <a:pt x="1887" y="703"/>
                    </a:lnTo>
                    <a:lnTo>
                      <a:pt x="2115" y="855"/>
                    </a:lnTo>
                    <a:lnTo>
                      <a:pt x="2174" y="978"/>
                    </a:lnTo>
                    <a:lnTo>
                      <a:pt x="2323" y="1200"/>
                    </a:lnTo>
                    <a:lnTo>
                      <a:pt x="2298" y="1272"/>
                    </a:lnTo>
                    <a:lnTo>
                      <a:pt x="1946" y="1924"/>
                    </a:lnTo>
                    <a:lnTo>
                      <a:pt x="1699" y="2002"/>
                    </a:lnTo>
                    <a:lnTo>
                      <a:pt x="892" y="1930"/>
                    </a:lnTo>
                    <a:lnTo>
                      <a:pt x="833" y="1825"/>
                    </a:lnTo>
                    <a:lnTo>
                      <a:pt x="300" y="1708"/>
                    </a:lnTo>
                    <a:lnTo>
                      <a:pt x="202" y="1753"/>
                    </a:lnTo>
                    <a:lnTo>
                      <a:pt x="0" y="677"/>
                    </a:lnTo>
                    <a:lnTo>
                      <a:pt x="5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598" name="Text Box 75"/>
            <p:cNvSpPr txBox="1">
              <a:spLocks noChangeArrowheads="1"/>
            </p:cNvSpPr>
            <p:nvPr/>
          </p:nvSpPr>
          <p:spPr bwMode="auto">
            <a:xfrm>
              <a:off x="3898" y="1363"/>
              <a:ext cx="12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solidFill>
                    <a:srgbClr val="5F5F5F"/>
                  </a:solidFill>
                  <a:latin typeface="Arial" panose="020B0604020202020204" pitchFamily="34" charset="0"/>
                </a:rPr>
                <a:t>INTERNET</a:t>
              </a:r>
              <a:endParaRPr lang="en-US" altLang="zh-CN" sz="240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9" name="Freeform 76"/>
            <p:cNvSpPr>
              <a:spLocks/>
            </p:cNvSpPr>
            <p:nvPr/>
          </p:nvSpPr>
          <p:spPr bwMode="auto">
            <a:xfrm>
              <a:off x="2304" y="1556"/>
              <a:ext cx="1440" cy="270"/>
            </a:xfrm>
            <a:custGeom>
              <a:avLst/>
              <a:gdLst>
                <a:gd name="T0" fmla="*/ 30 w 1847"/>
                <a:gd name="T1" fmla="*/ 14 h 539"/>
                <a:gd name="T2" fmla="*/ 70 w 1847"/>
                <a:gd name="T3" fmla="*/ 14 h 539"/>
                <a:gd name="T4" fmla="*/ 85 w 1847"/>
                <a:gd name="T5" fmla="*/ 19 h 539"/>
                <a:gd name="T6" fmla="*/ 98 w 1847"/>
                <a:gd name="T7" fmla="*/ 13 h 539"/>
                <a:gd name="T8" fmla="*/ 111 w 1847"/>
                <a:gd name="T9" fmla="*/ 22 h 539"/>
                <a:gd name="T10" fmla="*/ 129 w 1847"/>
                <a:gd name="T11" fmla="*/ 6 h 539"/>
                <a:gd name="T12" fmla="*/ 151 w 1847"/>
                <a:gd name="T13" fmla="*/ 10 h 539"/>
                <a:gd name="T14" fmla="*/ 178 w 1847"/>
                <a:gd name="T15" fmla="*/ 28 h 539"/>
                <a:gd name="T16" fmla="*/ 186 w 1847"/>
                <a:gd name="T17" fmla="*/ 17 h 539"/>
                <a:gd name="T18" fmla="*/ 200 w 1847"/>
                <a:gd name="T19" fmla="*/ 14 h 539"/>
                <a:gd name="T20" fmla="*/ 235 w 1847"/>
                <a:gd name="T21" fmla="*/ 14 h 539"/>
                <a:gd name="T22" fmla="*/ 278 w 1847"/>
                <a:gd name="T23" fmla="*/ 14 h 539"/>
                <a:gd name="T24" fmla="*/ 292 w 1847"/>
                <a:gd name="T25" fmla="*/ 19 h 539"/>
                <a:gd name="T26" fmla="*/ 306 w 1847"/>
                <a:gd name="T27" fmla="*/ 13 h 539"/>
                <a:gd name="T28" fmla="*/ 319 w 1847"/>
                <a:gd name="T29" fmla="*/ 22 h 539"/>
                <a:gd name="T30" fmla="*/ 337 w 1847"/>
                <a:gd name="T31" fmla="*/ 6 h 539"/>
                <a:gd name="T32" fmla="*/ 360 w 1847"/>
                <a:gd name="T33" fmla="*/ 10 h 539"/>
                <a:gd name="T34" fmla="*/ 385 w 1847"/>
                <a:gd name="T35" fmla="*/ 28 h 539"/>
                <a:gd name="T36" fmla="*/ 393 w 1847"/>
                <a:gd name="T37" fmla="*/ 16 h 539"/>
                <a:gd name="T38" fmla="*/ 408 w 1847"/>
                <a:gd name="T39" fmla="*/ 14 h 539"/>
                <a:gd name="T40" fmla="*/ 443 w 1847"/>
                <a:gd name="T41" fmla="*/ 14 h 539"/>
                <a:gd name="T42" fmla="*/ 486 w 1847"/>
                <a:gd name="T43" fmla="*/ 14 h 539"/>
                <a:gd name="T44" fmla="*/ 501 w 1847"/>
                <a:gd name="T45" fmla="*/ 19 h 539"/>
                <a:gd name="T46" fmla="*/ 513 w 1847"/>
                <a:gd name="T47" fmla="*/ 13 h 539"/>
                <a:gd name="T48" fmla="*/ 526 w 1847"/>
                <a:gd name="T49" fmla="*/ 22 h 539"/>
                <a:gd name="T50" fmla="*/ 543 w 1847"/>
                <a:gd name="T51" fmla="*/ 6 h 539"/>
                <a:gd name="T52" fmla="*/ 568 w 1847"/>
                <a:gd name="T53" fmla="*/ 10 h 539"/>
                <a:gd name="T54" fmla="*/ 593 w 1847"/>
                <a:gd name="T55" fmla="*/ 31 h 539"/>
                <a:gd name="T56" fmla="*/ 601 w 1847"/>
                <a:gd name="T57" fmla="*/ 16 h 539"/>
                <a:gd name="T58" fmla="*/ 615 w 1847"/>
                <a:gd name="T59" fmla="*/ 14 h 539"/>
                <a:gd name="T60" fmla="*/ 678 w 1847"/>
                <a:gd name="T61" fmla="*/ 14 h 539"/>
                <a:gd name="T62" fmla="*/ 660 w 1847"/>
                <a:gd name="T63" fmla="*/ 19 h 539"/>
                <a:gd name="T64" fmla="*/ 611 w 1847"/>
                <a:gd name="T65" fmla="*/ 19 h 539"/>
                <a:gd name="T66" fmla="*/ 603 w 1847"/>
                <a:gd name="T67" fmla="*/ 27 h 539"/>
                <a:gd name="T68" fmla="*/ 586 w 1847"/>
                <a:gd name="T69" fmla="*/ 30 h 539"/>
                <a:gd name="T70" fmla="*/ 557 w 1847"/>
                <a:gd name="T71" fmla="*/ 10 h 539"/>
                <a:gd name="T72" fmla="*/ 539 w 1847"/>
                <a:gd name="T73" fmla="*/ 23 h 539"/>
                <a:gd name="T74" fmla="*/ 522 w 1847"/>
                <a:gd name="T75" fmla="*/ 27 h 539"/>
                <a:gd name="T76" fmla="*/ 510 w 1847"/>
                <a:gd name="T77" fmla="*/ 21 h 539"/>
                <a:gd name="T78" fmla="*/ 496 w 1847"/>
                <a:gd name="T79" fmla="*/ 22 h 539"/>
                <a:gd name="T80" fmla="*/ 479 w 1847"/>
                <a:gd name="T81" fmla="*/ 19 h 539"/>
                <a:gd name="T82" fmla="*/ 433 w 1847"/>
                <a:gd name="T83" fmla="*/ 19 h 539"/>
                <a:gd name="T84" fmla="*/ 405 w 1847"/>
                <a:gd name="T85" fmla="*/ 19 h 539"/>
                <a:gd name="T86" fmla="*/ 394 w 1847"/>
                <a:gd name="T87" fmla="*/ 27 h 539"/>
                <a:gd name="T88" fmla="*/ 379 w 1847"/>
                <a:gd name="T89" fmla="*/ 31 h 539"/>
                <a:gd name="T90" fmla="*/ 350 w 1847"/>
                <a:gd name="T91" fmla="*/ 10 h 539"/>
                <a:gd name="T92" fmla="*/ 332 w 1847"/>
                <a:gd name="T93" fmla="*/ 23 h 539"/>
                <a:gd name="T94" fmla="*/ 316 w 1847"/>
                <a:gd name="T95" fmla="*/ 27 h 539"/>
                <a:gd name="T96" fmla="*/ 303 w 1847"/>
                <a:gd name="T97" fmla="*/ 21 h 539"/>
                <a:gd name="T98" fmla="*/ 288 w 1847"/>
                <a:gd name="T99" fmla="*/ 22 h 539"/>
                <a:gd name="T100" fmla="*/ 272 w 1847"/>
                <a:gd name="T101" fmla="*/ 19 h 539"/>
                <a:gd name="T102" fmla="*/ 225 w 1847"/>
                <a:gd name="T103" fmla="*/ 19 h 539"/>
                <a:gd name="T104" fmla="*/ 197 w 1847"/>
                <a:gd name="T105" fmla="*/ 19 h 539"/>
                <a:gd name="T106" fmla="*/ 188 w 1847"/>
                <a:gd name="T107" fmla="*/ 27 h 539"/>
                <a:gd name="T108" fmla="*/ 171 w 1847"/>
                <a:gd name="T109" fmla="*/ 31 h 539"/>
                <a:gd name="T110" fmla="*/ 143 w 1847"/>
                <a:gd name="T111" fmla="*/ 10 h 539"/>
                <a:gd name="T112" fmla="*/ 123 w 1847"/>
                <a:gd name="T113" fmla="*/ 23 h 539"/>
                <a:gd name="T114" fmla="*/ 108 w 1847"/>
                <a:gd name="T115" fmla="*/ 27 h 539"/>
                <a:gd name="T116" fmla="*/ 95 w 1847"/>
                <a:gd name="T117" fmla="*/ 21 h 539"/>
                <a:gd name="T118" fmla="*/ 81 w 1847"/>
                <a:gd name="T119" fmla="*/ 22 h 539"/>
                <a:gd name="T120" fmla="*/ 63 w 1847"/>
                <a:gd name="T121" fmla="*/ 19 h 539"/>
                <a:gd name="T122" fmla="*/ 18 w 1847"/>
                <a:gd name="T123" fmla="*/ 19 h 5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7"/>
                <a:gd name="T187" fmla="*/ 0 h 539"/>
                <a:gd name="T188" fmla="*/ 1847 w 1847"/>
                <a:gd name="T189" fmla="*/ 539 h 5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7" h="539">
                  <a:moveTo>
                    <a:pt x="1" y="218"/>
                  </a:moveTo>
                  <a:lnTo>
                    <a:pt x="6" y="218"/>
                  </a:lnTo>
                  <a:lnTo>
                    <a:pt x="14" y="218"/>
                  </a:lnTo>
                  <a:lnTo>
                    <a:pt x="24" y="218"/>
                  </a:lnTo>
                  <a:lnTo>
                    <a:pt x="36" y="218"/>
                  </a:lnTo>
                  <a:lnTo>
                    <a:pt x="50" y="218"/>
                  </a:lnTo>
                  <a:lnTo>
                    <a:pt x="64" y="218"/>
                  </a:lnTo>
                  <a:lnTo>
                    <a:pt x="81" y="218"/>
                  </a:lnTo>
                  <a:lnTo>
                    <a:pt x="97" y="216"/>
                  </a:lnTo>
                  <a:lnTo>
                    <a:pt x="114" y="216"/>
                  </a:lnTo>
                  <a:lnTo>
                    <a:pt x="130" y="216"/>
                  </a:lnTo>
                  <a:lnTo>
                    <a:pt x="145" y="216"/>
                  </a:lnTo>
                  <a:lnTo>
                    <a:pt x="159" y="216"/>
                  </a:lnTo>
                  <a:lnTo>
                    <a:pt x="172" y="216"/>
                  </a:lnTo>
                  <a:lnTo>
                    <a:pt x="182" y="216"/>
                  </a:lnTo>
                  <a:lnTo>
                    <a:pt x="190" y="216"/>
                  </a:lnTo>
                  <a:lnTo>
                    <a:pt x="196" y="216"/>
                  </a:lnTo>
                  <a:lnTo>
                    <a:pt x="210" y="220"/>
                  </a:lnTo>
                  <a:lnTo>
                    <a:pt x="219" y="227"/>
                  </a:lnTo>
                  <a:lnTo>
                    <a:pt x="225" y="237"/>
                  </a:lnTo>
                  <a:lnTo>
                    <a:pt x="226" y="246"/>
                  </a:lnTo>
                  <a:lnTo>
                    <a:pt x="226" y="259"/>
                  </a:lnTo>
                  <a:lnTo>
                    <a:pt x="227" y="276"/>
                  </a:lnTo>
                  <a:lnTo>
                    <a:pt x="229" y="291"/>
                  </a:lnTo>
                  <a:lnTo>
                    <a:pt x="236" y="298"/>
                  </a:lnTo>
                  <a:lnTo>
                    <a:pt x="243" y="292"/>
                  </a:lnTo>
                  <a:lnTo>
                    <a:pt x="246" y="280"/>
                  </a:lnTo>
                  <a:lnTo>
                    <a:pt x="248" y="261"/>
                  </a:lnTo>
                  <a:lnTo>
                    <a:pt x="248" y="244"/>
                  </a:lnTo>
                  <a:lnTo>
                    <a:pt x="249" y="231"/>
                  </a:lnTo>
                  <a:lnTo>
                    <a:pt x="254" y="216"/>
                  </a:lnTo>
                  <a:lnTo>
                    <a:pt x="265" y="204"/>
                  </a:lnTo>
                  <a:lnTo>
                    <a:pt x="280" y="199"/>
                  </a:lnTo>
                  <a:lnTo>
                    <a:pt x="292" y="213"/>
                  </a:lnTo>
                  <a:lnTo>
                    <a:pt x="297" y="245"/>
                  </a:lnTo>
                  <a:lnTo>
                    <a:pt x="297" y="282"/>
                  </a:lnTo>
                  <a:lnTo>
                    <a:pt x="297" y="310"/>
                  </a:lnTo>
                  <a:lnTo>
                    <a:pt x="297" y="327"/>
                  </a:lnTo>
                  <a:lnTo>
                    <a:pt x="298" y="342"/>
                  </a:lnTo>
                  <a:lnTo>
                    <a:pt x="302" y="352"/>
                  </a:lnTo>
                  <a:lnTo>
                    <a:pt x="310" y="356"/>
                  </a:lnTo>
                  <a:lnTo>
                    <a:pt x="317" y="352"/>
                  </a:lnTo>
                  <a:lnTo>
                    <a:pt x="320" y="342"/>
                  </a:lnTo>
                  <a:lnTo>
                    <a:pt x="320" y="329"/>
                  </a:lnTo>
                  <a:lnTo>
                    <a:pt x="321" y="315"/>
                  </a:lnTo>
                  <a:lnTo>
                    <a:pt x="327" y="272"/>
                  </a:lnTo>
                  <a:lnTo>
                    <a:pt x="336" y="184"/>
                  </a:lnTo>
                  <a:lnTo>
                    <a:pt x="348" y="92"/>
                  </a:lnTo>
                  <a:lnTo>
                    <a:pt x="355" y="33"/>
                  </a:lnTo>
                  <a:lnTo>
                    <a:pt x="359" y="16"/>
                  </a:lnTo>
                  <a:lnTo>
                    <a:pt x="367" y="1"/>
                  </a:lnTo>
                  <a:lnTo>
                    <a:pt x="376" y="3"/>
                  </a:lnTo>
                  <a:lnTo>
                    <a:pt x="385" y="32"/>
                  </a:lnTo>
                  <a:lnTo>
                    <a:pt x="390" y="63"/>
                  </a:lnTo>
                  <a:lnTo>
                    <a:pt x="400" y="108"/>
                  </a:lnTo>
                  <a:lnTo>
                    <a:pt x="411" y="159"/>
                  </a:lnTo>
                  <a:lnTo>
                    <a:pt x="425" y="214"/>
                  </a:lnTo>
                  <a:lnTo>
                    <a:pt x="438" y="267"/>
                  </a:lnTo>
                  <a:lnTo>
                    <a:pt x="450" y="313"/>
                  </a:lnTo>
                  <a:lnTo>
                    <a:pt x="459" y="348"/>
                  </a:lnTo>
                  <a:lnTo>
                    <a:pt x="464" y="367"/>
                  </a:lnTo>
                  <a:lnTo>
                    <a:pt x="470" y="390"/>
                  </a:lnTo>
                  <a:lnTo>
                    <a:pt x="474" y="416"/>
                  </a:lnTo>
                  <a:lnTo>
                    <a:pt x="480" y="438"/>
                  </a:lnTo>
                  <a:lnTo>
                    <a:pt x="485" y="446"/>
                  </a:lnTo>
                  <a:lnTo>
                    <a:pt x="492" y="440"/>
                  </a:lnTo>
                  <a:lnTo>
                    <a:pt x="495" y="428"/>
                  </a:lnTo>
                  <a:lnTo>
                    <a:pt x="497" y="413"/>
                  </a:lnTo>
                  <a:lnTo>
                    <a:pt x="499" y="397"/>
                  </a:lnTo>
                  <a:lnTo>
                    <a:pt x="499" y="365"/>
                  </a:lnTo>
                  <a:lnTo>
                    <a:pt x="501" y="313"/>
                  </a:lnTo>
                  <a:lnTo>
                    <a:pt x="502" y="261"/>
                  </a:lnTo>
                  <a:lnTo>
                    <a:pt x="502" y="231"/>
                  </a:lnTo>
                  <a:lnTo>
                    <a:pt x="503" y="227"/>
                  </a:lnTo>
                  <a:lnTo>
                    <a:pt x="505" y="222"/>
                  </a:lnTo>
                  <a:lnTo>
                    <a:pt x="510" y="220"/>
                  </a:lnTo>
                  <a:lnTo>
                    <a:pt x="517" y="219"/>
                  </a:lnTo>
                  <a:lnTo>
                    <a:pt x="524" y="218"/>
                  </a:lnTo>
                  <a:lnTo>
                    <a:pt x="532" y="216"/>
                  </a:lnTo>
                  <a:lnTo>
                    <a:pt x="541" y="216"/>
                  </a:lnTo>
                  <a:lnTo>
                    <a:pt x="552" y="216"/>
                  </a:lnTo>
                  <a:lnTo>
                    <a:pt x="556" y="216"/>
                  </a:lnTo>
                  <a:lnTo>
                    <a:pt x="564" y="216"/>
                  </a:lnTo>
                  <a:lnTo>
                    <a:pt x="576" y="216"/>
                  </a:lnTo>
                  <a:lnTo>
                    <a:pt x="588" y="216"/>
                  </a:lnTo>
                  <a:lnTo>
                    <a:pt x="603" y="216"/>
                  </a:lnTo>
                  <a:lnTo>
                    <a:pt x="619" y="216"/>
                  </a:lnTo>
                  <a:lnTo>
                    <a:pt x="636" y="216"/>
                  </a:lnTo>
                  <a:lnTo>
                    <a:pt x="654" y="215"/>
                  </a:lnTo>
                  <a:lnTo>
                    <a:pt x="671" y="215"/>
                  </a:lnTo>
                  <a:lnTo>
                    <a:pt x="689" y="215"/>
                  </a:lnTo>
                  <a:lnTo>
                    <a:pt x="705" y="215"/>
                  </a:lnTo>
                  <a:lnTo>
                    <a:pt x="720" y="215"/>
                  </a:lnTo>
                  <a:lnTo>
                    <a:pt x="733" y="215"/>
                  </a:lnTo>
                  <a:lnTo>
                    <a:pt x="744" y="215"/>
                  </a:lnTo>
                  <a:lnTo>
                    <a:pt x="753" y="215"/>
                  </a:lnTo>
                  <a:lnTo>
                    <a:pt x="759" y="215"/>
                  </a:lnTo>
                  <a:lnTo>
                    <a:pt x="773" y="219"/>
                  </a:lnTo>
                  <a:lnTo>
                    <a:pt x="782" y="226"/>
                  </a:lnTo>
                  <a:lnTo>
                    <a:pt x="788" y="236"/>
                  </a:lnTo>
                  <a:lnTo>
                    <a:pt x="789" y="245"/>
                  </a:lnTo>
                  <a:lnTo>
                    <a:pt x="789" y="258"/>
                  </a:lnTo>
                  <a:lnTo>
                    <a:pt x="789" y="275"/>
                  </a:lnTo>
                  <a:lnTo>
                    <a:pt x="792" y="290"/>
                  </a:lnTo>
                  <a:lnTo>
                    <a:pt x="799" y="297"/>
                  </a:lnTo>
                  <a:lnTo>
                    <a:pt x="806" y="291"/>
                  </a:lnTo>
                  <a:lnTo>
                    <a:pt x="809" y="279"/>
                  </a:lnTo>
                  <a:lnTo>
                    <a:pt x="811" y="260"/>
                  </a:lnTo>
                  <a:lnTo>
                    <a:pt x="811" y="243"/>
                  </a:lnTo>
                  <a:lnTo>
                    <a:pt x="812" y="230"/>
                  </a:lnTo>
                  <a:lnTo>
                    <a:pt x="817" y="215"/>
                  </a:lnTo>
                  <a:lnTo>
                    <a:pt x="827" y="203"/>
                  </a:lnTo>
                  <a:lnTo>
                    <a:pt x="842" y="198"/>
                  </a:lnTo>
                  <a:lnTo>
                    <a:pt x="854" y="212"/>
                  </a:lnTo>
                  <a:lnTo>
                    <a:pt x="860" y="244"/>
                  </a:lnTo>
                  <a:lnTo>
                    <a:pt x="860" y="281"/>
                  </a:lnTo>
                  <a:lnTo>
                    <a:pt x="860" y="309"/>
                  </a:lnTo>
                  <a:lnTo>
                    <a:pt x="860" y="326"/>
                  </a:lnTo>
                  <a:lnTo>
                    <a:pt x="861" y="341"/>
                  </a:lnTo>
                  <a:lnTo>
                    <a:pt x="865" y="351"/>
                  </a:lnTo>
                  <a:lnTo>
                    <a:pt x="873" y="355"/>
                  </a:lnTo>
                  <a:lnTo>
                    <a:pt x="880" y="351"/>
                  </a:lnTo>
                  <a:lnTo>
                    <a:pt x="883" y="341"/>
                  </a:lnTo>
                  <a:lnTo>
                    <a:pt x="883" y="328"/>
                  </a:lnTo>
                  <a:lnTo>
                    <a:pt x="884" y="314"/>
                  </a:lnTo>
                  <a:lnTo>
                    <a:pt x="889" y="271"/>
                  </a:lnTo>
                  <a:lnTo>
                    <a:pt x="899" y="183"/>
                  </a:lnTo>
                  <a:lnTo>
                    <a:pt x="911" y="91"/>
                  </a:lnTo>
                  <a:lnTo>
                    <a:pt x="918" y="33"/>
                  </a:lnTo>
                  <a:lnTo>
                    <a:pt x="922" y="15"/>
                  </a:lnTo>
                  <a:lnTo>
                    <a:pt x="930" y="1"/>
                  </a:lnTo>
                  <a:lnTo>
                    <a:pt x="940" y="2"/>
                  </a:lnTo>
                  <a:lnTo>
                    <a:pt x="948" y="31"/>
                  </a:lnTo>
                  <a:lnTo>
                    <a:pt x="952" y="62"/>
                  </a:lnTo>
                  <a:lnTo>
                    <a:pt x="961" y="107"/>
                  </a:lnTo>
                  <a:lnTo>
                    <a:pt x="974" y="158"/>
                  </a:lnTo>
                  <a:lnTo>
                    <a:pt x="987" y="213"/>
                  </a:lnTo>
                  <a:lnTo>
                    <a:pt x="999" y="266"/>
                  </a:lnTo>
                  <a:lnTo>
                    <a:pt x="1012" y="312"/>
                  </a:lnTo>
                  <a:lnTo>
                    <a:pt x="1021" y="347"/>
                  </a:lnTo>
                  <a:lnTo>
                    <a:pt x="1026" y="366"/>
                  </a:lnTo>
                  <a:lnTo>
                    <a:pt x="1030" y="389"/>
                  </a:lnTo>
                  <a:lnTo>
                    <a:pt x="1036" y="415"/>
                  </a:lnTo>
                  <a:lnTo>
                    <a:pt x="1041" y="436"/>
                  </a:lnTo>
                  <a:lnTo>
                    <a:pt x="1047" y="445"/>
                  </a:lnTo>
                  <a:lnTo>
                    <a:pt x="1054" y="434"/>
                  </a:lnTo>
                  <a:lnTo>
                    <a:pt x="1057" y="411"/>
                  </a:lnTo>
                  <a:lnTo>
                    <a:pt x="1059" y="385"/>
                  </a:lnTo>
                  <a:lnTo>
                    <a:pt x="1059" y="364"/>
                  </a:lnTo>
                  <a:lnTo>
                    <a:pt x="1059" y="337"/>
                  </a:lnTo>
                  <a:lnTo>
                    <a:pt x="1062" y="296"/>
                  </a:lnTo>
                  <a:lnTo>
                    <a:pt x="1063" y="256"/>
                  </a:lnTo>
                  <a:lnTo>
                    <a:pt x="1063" y="231"/>
                  </a:lnTo>
                  <a:lnTo>
                    <a:pt x="1064" y="226"/>
                  </a:lnTo>
                  <a:lnTo>
                    <a:pt x="1067" y="222"/>
                  </a:lnTo>
                  <a:lnTo>
                    <a:pt x="1072" y="219"/>
                  </a:lnTo>
                  <a:lnTo>
                    <a:pt x="1078" y="218"/>
                  </a:lnTo>
                  <a:lnTo>
                    <a:pt x="1086" y="216"/>
                  </a:lnTo>
                  <a:lnTo>
                    <a:pt x="1094" y="215"/>
                  </a:lnTo>
                  <a:lnTo>
                    <a:pt x="1104" y="215"/>
                  </a:lnTo>
                  <a:lnTo>
                    <a:pt x="1115" y="215"/>
                  </a:lnTo>
                  <a:lnTo>
                    <a:pt x="1119" y="215"/>
                  </a:lnTo>
                  <a:lnTo>
                    <a:pt x="1127" y="215"/>
                  </a:lnTo>
                  <a:lnTo>
                    <a:pt x="1138" y="215"/>
                  </a:lnTo>
                  <a:lnTo>
                    <a:pt x="1151" y="215"/>
                  </a:lnTo>
                  <a:lnTo>
                    <a:pt x="1165" y="215"/>
                  </a:lnTo>
                  <a:lnTo>
                    <a:pt x="1181" y="215"/>
                  </a:lnTo>
                  <a:lnTo>
                    <a:pt x="1199" y="215"/>
                  </a:lnTo>
                  <a:lnTo>
                    <a:pt x="1216" y="214"/>
                  </a:lnTo>
                  <a:lnTo>
                    <a:pt x="1233" y="214"/>
                  </a:lnTo>
                  <a:lnTo>
                    <a:pt x="1250" y="214"/>
                  </a:lnTo>
                  <a:lnTo>
                    <a:pt x="1267" y="214"/>
                  </a:lnTo>
                  <a:lnTo>
                    <a:pt x="1281" y="214"/>
                  </a:lnTo>
                  <a:lnTo>
                    <a:pt x="1295" y="214"/>
                  </a:lnTo>
                  <a:lnTo>
                    <a:pt x="1306" y="214"/>
                  </a:lnTo>
                  <a:lnTo>
                    <a:pt x="1315" y="214"/>
                  </a:lnTo>
                  <a:lnTo>
                    <a:pt x="1321" y="214"/>
                  </a:lnTo>
                  <a:lnTo>
                    <a:pt x="1334" y="218"/>
                  </a:lnTo>
                  <a:lnTo>
                    <a:pt x="1344" y="224"/>
                  </a:lnTo>
                  <a:lnTo>
                    <a:pt x="1349" y="235"/>
                  </a:lnTo>
                  <a:lnTo>
                    <a:pt x="1351" y="244"/>
                  </a:lnTo>
                  <a:lnTo>
                    <a:pt x="1351" y="257"/>
                  </a:lnTo>
                  <a:lnTo>
                    <a:pt x="1351" y="274"/>
                  </a:lnTo>
                  <a:lnTo>
                    <a:pt x="1354" y="289"/>
                  </a:lnTo>
                  <a:lnTo>
                    <a:pt x="1360" y="296"/>
                  </a:lnTo>
                  <a:lnTo>
                    <a:pt x="1367" y="290"/>
                  </a:lnTo>
                  <a:lnTo>
                    <a:pt x="1371" y="277"/>
                  </a:lnTo>
                  <a:lnTo>
                    <a:pt x="1372" y="259"/>
                  </a:lnTo>
                  <a:lnTo>
                    <a:pt x="1372" y="242"/>
                  </a:lnTo>
                  <a:lnTo>
                    <a:pt x="1374" y="229"/>
                  </a:lnTo>
                  <a:lnTo>
                    <a:pt x="1379" y="214"/>
                  </a:lnTo>
                  <a:lnTo>
                    <a:pt x="1389" y="201"/>
                  </a:lnTo>
                  <a:lnTo>
                    <a:pt x="1404" y="197"/>
                  </a:lnTo>
                  <a:lnTo>
                    <a:pt x="1416" y="211"/>
                  </a:lnTo>
                  <a:lnTo>
                    <a:pt x="1422" y="243"/>
                  </a:lnTo>
                  <a:lnTo>
                    <a:pt x="1422" y="280"/>
                  </a:lnTo>
                  <a:lnTo>
                    <a:pt x="1422" y="307"/>
                  </a:lnTo>
                  <a:lnTo>
                    <a:pt x="1422" y="325"/>
                  </a:lnTo>
                  <a:lnTo>
                    <a:pt x="1423" y="340"/>
                  </a:lnTo>
                  <a:lnTo>
                    <a:pt x="1425" y="350"/>
                  </a:lnTo>
                  <a:lnTo>
                    <a:pt x="1433" y="354"/>
                  </a:lnTo>
                  <a:lnTo>
                    <a:pt x="1440" y="350"/>
                  </a:lnTo>
                  <a:lnTo>
                    <a:pt x="1444" y="340"/>
                  </a:lnTo>
                  <a:lnTo>
                    <a:pt x="1444" y="327"/>
                  </a:lnTo>
                  <a:lnTo>
                    <a:pt x="1445" y="313"/>
                  </a:lnTo>
                  <a:lnTo>
                    <a:pt x="1451" y="269"/>
                  </a:lnTo>
                  <a:lnTo>
                    <a:pt x="1460" y="182"/>
                  </a:lnTo>
                  <a:lnTo>
                    <a:pt x="1471" y="90"/>
                  </a:lnTo>
                  <a:lnTo>
                    <a:pt x="1478" y="32"/>
                  </a:lnTo>
                  <a:lnTo>
                    <a:pt x="1483" y="14"/>
                  </a:lnTo>
                  <a:lnTo>
                    <a:pt x="1491" y="0"/>
                  </a:lnTo>
                  <a:lnTo>
                    <a:pt x="1500" y="1"/>
                  </a:lnTo>
                  <a:lnTo>
                    <a:pt x="1508" y="30"/>
                  </a:lnTo>
                  <a:lnTo>
                    <a:pt x="1514" y="61"/>
                  </a:lnTo>
                  <a:lnTo>
                    <a:pt x="1523" y="106"/>
                  </a:lnTo>
                  <a:lnTo>
                    <a:pt x="1536" y="157"/>
                  </a:lnTo>
                  <a:lnTo>
                    <a:pt x="1549" y="212"/>
                  </a:lnTo>
                  <a:lnTo>
                    <a:pt x="1562" y="265"/>
                  </a:lnTo>
                  <a:lnTo>
                    <a:pt x="1574" y="311"/>
                  </a:lnTo>
                  <a:lnTo>
                    <a:pt x="1583" y="345"/>
                  </a:lnTo>
                  <a:lnTo>
                    <a:pt x="1588" y="365"/>
                  </a:lnTo>
                  <a:lnTo>
                    <a:pt x="1593" y="398"/>
                  </a:lnTo>
                  <a:lnTo>
                    <a:pt x="1599" y="450"/>
                  </a:lnTo>
                  <a:lnTo>
                    <a:pt x="1604" y="496"/>
                  </a:lnTo>
                  <a:lnTo>
                    <a:pt x="1610" y="517"/>
                  </a:lnTo>
                  <a:lnTo>
                    <a:pt x="1615" y="495"/>
                  </a:lnTo>
                  <a:lnTo>
                    <a:pt x="1620" y="447"/>
                  </a:lnTo>
                  <a:lnTo>
                    <a:pt x="1621" y="395"/>
                  </a:lnTo>
                  <a:lnTo>
                    <a:pt x="1622" y="363"/>
                  </a:lnTo>
                  <a:lnTo>
                    <a:pt x="1622" y="336"/>
                  </a:lnTo>
                  <a:lnTo>
                    <a:pt x="1625" y="295"/>
                  </a:lnTo>
                  <a:lnTo>
                    <a:pt x="1626" y="254"/>
                  </a:lnTo>
                  <a:lnTo>
                    <a:pt x="1626" y="230"/>
                  </a:lnTo>
                  <a:lnTo>
                    <a:pt x="1627" y="224"/>
                  </a:lnTo>
                  <a:lnTo>
                    <a:pt x="1629" y="221"/>
                  </a:lnTo>
                  <a:lnTo>
                    <a:pt x="1634" y="218"/>
                  </a:lnTo>
                  <a:lnTo>
                    <a:pt x="1641" y="216"/>
                  </a:lnTo>
                  <a:lnTo>
                    <a:pt x="1648" y="215"/>
                  </a:lnTo>
                  <a:lnTo>
                    <a:pt x="1656" y="214"/>
                  </a:lnTo>
                  <a:lnTo>
                    <a:pt x="1665" y="214"/>
                  </a:lnTo>
                  <a:lnTo>
                    <a:pt x="1675" y="214"/>
                  </a:lnTo>
                  <a:lnTo>
                    <a:pt x="1688" y="214"/>
                  </a:lnTo>
                  <a:lnTo>
                    <a:pt x="1709" y="214"/>
                  </a:lnTo>
                  <a:lnTo>
                    <a:pt x="1734" y="214"/>
                  </a:lnTo>
                  <a:lnTo>
                    <a:pt x="1764" y="213"/>
                  </a:lnTo>
                  <a:lnTo>
                    <a:pt x="1792" y="213"/>
                  </a:lnTo>
                  <a:lnTo>
                    <a:pt x="1817" y="213"/>
                  </a:lnTo>
                  <a:lnTo>
                    <a:pt x="1836" y="213"/>
                  </a:lnTo>
                  <a:lnTo>
                    <a:pt x="1846" y="213"/>
                  </a:lnTo>
                  <a:lnTo>
                    <a:pt x="1846" y="228"/>
                  </a:lnTo>
                  <a:lnTo>
                    <a:pt x="1847" y="256"/>
                  </a:lnTo>
                  <a:lnTo>
                    <a:pt x="1847" y="284"/>
                  </a:lnTo>
                  <a:lnTo>
                    <a:pt x="1847" y="299"/>
                  </a:lnTo>
                  <a:lnTo>
                    <a:pt x="1833" y="299"/>
                  </a:lnTo>
                  <a:lnTo>
                    <a:pt x="1812" y="299"/>
                  </a:lnTo>
                  <a:lnTo>
                    <a:pt x="1787" y="299"/>
                  </a:lnTo>
                  <a:lnTo>
                    <a:pt x="1759" y="299"/>
                  </a:lnTo>
                  <a:lnTo>
                    <a:pt x="1732" y="299"/>
                  </a:lnTo>
                  <a:lnTo>
                    <a:pt x="1707" y="299"/>
                  </a:lnTo>
                  <a:lnTo>
                    <a:pt x="1688" y="301"/>
                  </a:lnTo>
                  <a:lnTo>
                    <a:pt x="1675" y="301"/>
                  </a:lnTo>
                  <a:lnTo>
                    <a:pt x="1667" y="301"/>
                  </a:lnTo>
                  <a:lnTo>
                    <a:pt x="1660" y="301"/>
                  </a:lnTo>
                  <a:lnTo>
                    <a:pt x="1653" y="302"/>
                  </a:lnTo>
                  <a:lnTo>
                    <a:pt x="1648" y="303"/>
                  </a:lnTo>
                  <a:lnTo>
                    <a:pt x="1643" y="305"/>
                  </a:lnTo>
                  <a:lnTo>
                    <a:pt x="1640" y="307"/>
                  </a:lnTo>
                  <a:lnTo>
                    <a:pt x="1638" y="311"/>
                  </a:lnTo>
                  <a:lnTo>
                    <a:pt x="1637" y="315"/>
                  </a:lnTo>
                  <a:lnTo>
                    <a:pt x="1636" y="342"/>
                  </a:lnTo>
                  <a:lnTo>
                    <a:pt x="1634" y="385"/>
                  </a:lnTo>
                  <a:lnTo>
                    <a:pt x="1631" y="428"/>
                  </a:lnTo>
                  <a:lnTo>
                    <a:pt x="1630" y="456"/>
                  </a:lnTo>
                  <a:lnTo>
                    <a:pt x="1628" y="477"/>
                  </a:lnTo>
                  <a:lnTo>
                    <a:pt x="1623" y="503"/>
                  </a:lnTo>
                  <a:lnTo>
                    <a:pt x="1617" y="526"/>
                  </a:lnTo>
                  <a:lnTo>
                    <a:pt x="1610" y="537"/>
                  </a:lnTo>
                  <a:lnTo>
                    <a:pt x="1603" y="527"/>
                  </a:lnTo>
                  <a:lnTo>
                    <a:pt x="1595" y="507"/>
                  </a:lnTo>
                  <a:lnTo>
                    <a:pt x="1587" y="480"/>
                  </a:lnTo>
                  <a:lnTo>
                    <a:pt x="1581" y="458"/>
                  </a:lnTo>
                  <a:lnTo>
                    <a:pt x="1576" y="439"/>
                  </a:lnTo>
                  <a:lnTo>
                    <a:pt x="1567" y="404"/>
                  </a:lnTo>
                  <a:lnTo>
                    <a:pt x="1555" y="358"/>
                  </a:lnTo>
                  <a:lnTo>
                    <a:pt x="1543" y="305"/>
                  </a:lnTo>
                  <a:lnTo>
                    <a:pt x="1530" y="250"/>
                  </a:lnTo>
                  <a:lnTo>
                    <a:pt x="1519" y="199"/>
                  </a:lnTo>
                  <a:lnTo>
                    <a:pt x="1509" y="154"/>
                  </a:lnTo>
                  <a:lnTo>
                    <a:pt x="1504" y="123"/>
                  </a:lnTo>
                  <a:lnTo>
                    <a:pt x="1498" y="94"/>
                  </a:lnTo>
                  <a:lnTo>
                    <a:pt x="1492" y="92"/>
                  </a:lnTo>
                  <a:lnTo>
                    <a:pt x="1488" y="107"/>
                  </a:lnTo>
                  <a:lnTo>
                    <a:pt x="1485" y="124"/>
                  </a:lnTo>
                  <a:lnTo>
                    <a:pt x="1478" y="183"/>
                  </a:lnTo>
                  <a:lnTo>
                    <a:pt x="1468" y="275"/>
                  </a:lnTo>
                  <a:lnTo>
                    <a:pt x="1459" y="363"/>
                  </a:lnTo>
                  <a:lnTo>
                    <a:pt x="1454" y="407"/>
                  </a:lnTo>
                  <a:lnTo>
                    <a:pt x="1452" y="420"/>
                  </a:lnTo>
                  <a:lnTo>
                    <a:pt x="1448" y="433"/>
                  </a:lnTo>
                  <a:lnTo>
                    <a:pt x="1443" y="442"/>
                  </a:lnTo>
                  <a:lnTo>
                    <a:pt x="1433" y="447"/>
                  </a:lnTo>
                  <a:lnTo>
                    <a:pt x="1424" y="443"/>
                  </a:lnTo>
                  <a:lnTo>
                    <a:pt x="1418" y="433"/>
                  </a:lnTo>
                  <a:lnTo>
                    <a:pt x="1415" y="418"/>
                  </a:lnTo>
                  <a:lnTo>
                    <a:pt x="1414" y="401"/>
                  </a:lnTo>
                  <a:lnTo>
                    <a:pt x="1414" y="372"/>
                  </a:lnTo>
                  <a:lnTo>
                    <a:pt x="1413" y="333"/>
                  </a:lnTo>
                  <a:lnTo>
                    <a:pt x="1408" y="298"/>
                  </a:lnTo>
                  <a:lnTo>
                    <a:pt x="1400" y="283"/>
                  </a:lnTo>
                  <a:lnTo>
                    <a:pt x="1389" y="289"/>
                  </a:lnTo>
                  <a:lnTo>
                    <a:pt x="1383" y="304"/>
                  </a:lnTo>
                  <a:lnTo>
                    <a:pt x="1380" y="321"/>
                  </a:lnTo>
                  <a:lnTo>
                    <a:pt x="1380" y="335"/>
                  </a:lnTo>
                  <a:lnTo>
                    <a:pt x="1379" y="352"/>
                  </a:lnTo>
                  <a:lnTo>
                    <a:pt x="1375" y="371"/>
                  </a:lnTo>
                  <a:lnTo>
                    <a:pt x="1368" y="383"/>
                  </a:lnTo>
                  <a:lnTo>
                    <a:pt x="1360" y="389"/>
                  </a:lnTo>
                  <a:lnTo>
                    <a:pt x="1352" y="382"/>
                  </a:lnTo>
                  <a:lnTo>
                    <a:pt x="1346" y="367"/>
                  </a:lnTo>
                  <a:lnTo>
                    <a:pt x="1341" y="350"/>
                  </a:lnTo>
                  <a:lnTo>
                    <a:pt x="1340" y="337"/>
                  </a:lnTo>
                  <a:lnTo>
                    <a:pt x="1340" y="327"/>
                  </a:lnTo>
                  <a:lnTo>
                    <a:pt x="1339" y="314"/>
                  </a:lnTo>
                  <a:lnTo>
                    <a:pt x="1333" y="305"/>
                  </a:lnTo>
                  <a:lnTo>
                    <a:pt x="1321" y="301"/>
                  </a:lnTo>
                  <a:lnTo>
                    <a:pt x="1315" y="301"/>
                  </a:lnTo>
                  <a:lnTo>
                    <a:pt x="1307" y="301"/>
                  </a:lnTo>
                  <a:lnTo>
                    <a:pt x="1296" y="301"/>
                  </a:lnTo>
                  <a:lnTo>
                    <a:pt x="1284" y="301"/>
                  </a:lnTo>
                  <a:lnTo>
                    <a:pt x="1269" y="301"/>
                  </a:lnTo>
                  <a:lnTo>
                    <a:pt x="1254" y="301"/>
                  </a:lnTo>
                  <a:lnTo>
                    <a:pt x="1238" y="301"/>
                  </a:lnTo>
                  <a:lnTo>
                    <a:pt x="1220" y="301"/>
                  </a:lnTo>
                  <a:lnTo>
                    <a:pt x="1204" y="301"/>
                  </a:lnTo>
                  <a:lnTo>
                    <a:pt x="1188" y="301"/>
                  </a:lnTo>
                  <a:lnTo>
                    <a:pt x="1173" y="301"/>
                  </a:lnTo>
                  <a:lnTo>
                    <a:pt x="1159" y="301"/>
                  </a:lnTo>
                  <a:lnTo>
                    <a:pt x="1147" y="301"/>
                  </a:lnTo>
                  <a:lnTo>
                    <a:pt x="1136" y="301"/>
                  </a:lnTo>
                  <a:lnTo>
                    <a:pt x="1128" y="301"/>
                  </a:lnTo>
                  <a:lnTo>
                    <a:pt x="1124" y="301"/>
                  </a:lnTo>
                  <a:lnTo>
                    <a:pt x="1113" y="301"/>
                  </a:lnTo>
                  <a:lnTo>
                    <a:pt x="1104" y="301"/>
                  </a:lnTo>
                  <a:lnTo>
                    <a:pt x="1096" y="302"/>
                  </a:lnTo>
                  <a:lnTo>
                    <a:pt x="1089" y="303"/>
                  </a:lnTo>
                  <a:lnTo>
                    <a:pt x="1082" y="305"/>
                  </a:lnTo>
                  <a:lnTo>
                    <a:pt x="1078" y="307"/>
                  </a:lnTo>
                  <a:lnTo>
                    <a:pt x="1075" y="312"/>
                  </a:lnTo>
                  <a:lnTo>
                    <a:pt x="1074" y="317"/>
                  </a:lnTo>
                  <a:lnTo>
                    <a:pt x="1073" y="343"/>
                  </a:lnTo>
                  <a:lnTo>
                    <a:pt x="1071" y="386"/>
                  </a:lnTo>
                  <a:lnTo>
                    <a:pt x="1068" y="430"/>
                  </a:lnTo>
                  <a:lnTo>
                    <a:pt x="1067" y="457"/>
                  </a:lnTo>
                  <a:lnTo>
                    <a:pt x="1065" y="478"/>
                  </a:lnTo>
                  <a:lnTo>
                    <a:pt x="1060" y="504"/>
                  </a:lnTo>
                  <a:lnTo>
                    <a:pt x="1055" y="527"/>
                  </a:lnTo>
                  <a:lnTo>
                    <a:pt x="1047" y="538"/>
                  </a:lnTo>
                  <a:lnTo>
                    <a:pt x="1040" y="529"/>
                  </a:lnTo>
                  <a:lnTo>
                    <a:pt x="1033" y="508"/>
                  </a:lnTo>
                  <a:lnTo>
                    <a:pt x="1025" y="481"/>
                  </a:lnTo>
                  <a:lnTo>
                    <a:pt x="1018" y="460"/>
                  </a:lnTo>
                  <a:lnTo>
                    <a:pt x="1013" y="440"/>
                  </a:lnTo>
                  <a:lnTo>
                    <a:pt x="1004" y="405"/>
                  </a:lnTo>
                  <a:lnTo>
                    <a:pt x="992" y="359"/>
                  </a:lnTo>
                  <a:lnTo>
                    <a:pt x="980" y="306"/>
                  </a:lnTo>
                  <a:lnTo>
                    <a:pt x="967" y="251"/>
                  </a:lnTo>
                  <a:lnTo>
                    <a:pt x="956" y="200"/>
                  </a:lnTo>
                  <a:lnTo>
                    <a:pt x="948" y="155"/>
                  </a:lnTo>
                  <a:lnTo>
                    <a:pt x="942" y="12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7" y="108"/>
                  </a:lnTo>
                  <a:lnTo>
                    <a:pt x="925" y="125"/>
                  </a:lnTo>
                  <a:lnTo>
                    <a:pt x="918" y="184"/>
                  </a:lnTo>
                  <a:lnTo>
                    <a:pt x="907" y="276"/>
                  </a:lnTo>
                  <a:lnTo>
                    <a:pt x="898" y="364"/>
                  </a:lnTo>
                  <a:lnTo>
                    <a:pt x="893" y="408"/>
                  </a:lnTo>
                  <a:lnTo>
                    <a:pt x="891" y="421"/>
                  </a:lnTo>
                  <a:lnTo>
                    <a:pt x="888" y="434"/>
                  </a:lnTo>
                  <a:lnTo>
                    <a:pt x="882" y="443"/>
                  </a:lnTo>
                  <a:lnTo>
                    <a:pt x="873" y="447"/>
                  </a:lnTo>
                  <a:lnTo>
                    <a:pt x="864" y="443"/>
                  </a:lnTo>
                  <a:lnTo>
                    <a:pt x="858" y="433"/>
                  </a:lnTo>
                  <a:lnTo>
                    <a:pt x="854" y="419"/>
                  </a:lnTo>
                  <a:lnTo>
                    <a:pt x="852" y="402"/>
                  </a:lnTo>
                  <a:lnTo>
                    <a:pt x="852" y="373"/>
                  </a:lnTo>
                  <a:lnTo>
                    <a:pt x="851" y="334"/>
                  </a:lnTo>
                  <a:lnTo>
                    <a:pt x="847" y="299"/>
                  </a:lnTo>
                  <a:lnTo>
                    <a:pt x="838" y="284"/>
                  </a:lnTo>
                  <a:lnTo>
                    <a:pt x="828" y="290"/>
                  </a:lnTo>
                  <a:lnTo>
                    <a:pt x="822" y="305"/>
                  </a:lnTo>
                  <a:lnTo>
                    <a:pt x="820" y="322"/>
                  </a:lnTo>
                  <a:lnTo>
                    <a:pt x="820" y="336"/>
                  </a:lnTo>
                  <a:lnTo>
                    <a:pt x="819" y="354"/>
                  </a:lnTo>
                  <a:lnTo>
                    <a:pt x="814" y="372"/>
                  </a:lnTo>
                  <a:lnTo>
                    <a:pt x="807" y="385"/>
                  </a:lnTo>
                  <a:lnTo>
                    <a:pt x="799" y="390"/>
                  </a:lnTo>
                  <a:lnTo>
                    <a:pt x="791" y="383"/>
                  </a:lnTo>
                  <a:lnTo>
                    <a:pt x="785" y="368"/>
                  </a:lnTo>
                  <a:lnTo>
                    <a:pt x="781" y="351"/>
                  </a:lnTo>
                  <a:lnTo>
                    <a:pt x="779" y="339"/>
                  </a:lnTo>
                  <a:lnTo>
                    <a:pt x="779" y="328"/>
                  </a:lnTo>
                  <a:lnTo>
                    <a:pt x="777" y="315"/>
                  </a:lnTo>
                  <a:lnTo>
                    <a:pt x="771" y="306"/>
                  </a:lnTo>
                  <a:lnTo>
                    <a:pt x="759" y="302"/>
                  </a:lnTo>
                  <a:lnTo>
                    <a:pt x="753" y="302"/>
                  </a:lnTo>
                  <a:lnTo>
                    <a:pt x="745" y="302"/>
                  </a:lnTo>
                  <a:lnTo>
                    <a:pt x="735" y="302"/>
                  </a:lnTo>
                  <a:lnTo>
                    <a:pt x="722" y="302"/>
                  </a:lnTo>
                  <a:lnTo>
                    <a:pt x="707" y="302"/>
                  </a:lnTo>
                  <a:lnTo>
                    <a:pt x="692" y="302"/>
                  </a:lnTo>
                  <a:lnTo>
                    <a:pt x="676" y="302"/>
                  </a:lnTo>
                  <a:lnTo>
                    <a:pt x="660" y="302"/>
                  </a:lnTo>
                  <a:lnTo>
                    <a:pt x="642" y="302"/>
                  </a:lnTo>
                  <a:lnTo>
                    <a:pt x="626" y="302"/>
                  </a:lnTo>
                  <a:lnTo>
                    <a:pt x="611" y="302"/>
                  </a:lnTo>
                  <a:lnTo>
                    <a:pt x="598" y="302"/>
                  </a:lnTo>
                  <a:lnTo>
                    <a:pt x="586" y="302"/>
                  </a:lnTo>
                  <a:lnTo>
                    <a:pt x="576" y="302"/>
                  </a:lnTo>
                  <a:lnTo>
                    <a:pt x="568" y="302"/>
                  </a:lnTo>
                  <a:lnTo>
                    <a:pt x="563" y="302"/>
                  </a:lnTo>
                  <a:lnTo>
                    <a:pt x="553" y="302"/>
                  </a:lnTo>
                  <a:lnTo>
                    <a:pt x="543" y="302"/>
                  </a:lnTo>
                  <a:lnTo>
                    <a:pt x="534" y="303"/>
                  </a:lnTo>
                  <a:lnTo>
                    <a:pt x="527" y="304"/>
                  </a:lnTo>
                  <a:lnTo>
                    <a:pt x="520" y="305"/>
                  </a:lnTo>
                  <a:lnTo>
                    <a:pt x="516" y="309"/>
                  </a:lnTo>
                  <a:lnTo>
                    <a:pt x="514" y="312"/>
                  </a:lnTo>
                  <a:lnTo>
                    <a:pt x="512" y="318"/>
                  </a:lnTo>
                  <a:lnTo>
                    <a:pt x="511" y="343"/>
                  </a:lnTo>
                  <a:lnTo>
                    <a:pt x="510" y="386"/>
                  </a:lnTo>
                  <a:lnTo>
                    <a:pt x="508" y="430"/>
                  </a:lnTo>
                  <a:lnTo>
                    <a:pt x="507" y="458"/>
                  </a:lnTo>
                  <a:lnTo>
                    <a:pt x="504" y="479"/>
                  </a:lnTo>
                  <a:lnTo>
                    <a:pt x="500" y="506"/>
                  </a:lnTo>
                  <a:lnTo>
                    <a:pt x="493" y="529"/>
                  </a:lnTo>
                  <a:lnTo>
                    <a:pt x="486" y="539"/>
                  </a:lnTo>
                  <a:lnTo>
                    <a:pt x="479" y="530"/>
                  </a:lnTo>
                  <a:lnTo>
                    <a:pt x="471" y="509"/>
                  </a:lnTo>
                  <a:lnTo>
                    <a:pt x="463" y="483"/>
                  </a:lnTo>
                  <a:lnTo>
                    <a:pt x="456" y="461"/>
                  </a:lnTo>
                  <a:lnTo>
                    <a:pt x="451" y="441"/>
                  </a:lnTo>
                  <a:lnTo>
                    <a:pt x="443" y="407"/>
                  </a:lnTo>
                  <a:lnTo>
                    <a:pt x="432" y="360"/>
                  </a:lnTo>
                  <a:lnTo>
                    <a:pt x="419" y="307"/>
                  </a:lnTo>
                  <a:lnTo>
                    <a:pt x="406" y="252"/>
                  </a:lnTo>
                  <a:lnTo>
                    <a:pt x="395" y="201"/>
                  </a:lnTo>
                  <a:lnTo>
                    <a:pt x="386" y="157"/>
                  </a:lnTo>
                  <a:lnTo>
                    <a:pt x="380" y="125"/>
                  </a:lnTo>
                  <a:lnTo>
                    <a:pt x="374" y="95"/>
                  </a:lnTo>
                  <a:lnTo>
                    <a:pt x="368" y="94"/>
                  </a:lnTo>
                  <a:lnTo>
                    <a:pt x="364" y="109"/>
                  </a:lnTo>
                  <a:lnTo>
                    <a:pt x="362" y="127"/>
                  </a:lnTo>
                  <a:lnTo>
                    <a:pt x="355" y="185"/>
                  </a:lnTo>
                  <a:lnTo>
                    <a:pt x="344" y="277"/>
                  </a:lnTo>
                  <a:lnTo>
                    <a:pt x="335" y="365"/>
                  </a:lnTo>
                  <a:lnTo>
                    <a:pt x="330" y="409"/>
                  </a:lnTo>
                  <a:lnTo>
                    <a:pt x="328" y="423"/>
                  </a:lnTo>
                  <a:lnTo>
                    <a:pt x="325" y="435"/>
                  </a:lnTo>
                  <a:lnTo>
                    <a:pt x="319" y="445"/>
                  </a:lnTo>
                  <a:lnTo>
                    <a:pt x="310" y="448"/>
                  </a:lnTo>
                  <a:lnTo>
                    <a:pt x="301" y="445"/>
                  </a:lnTo>
                  <a:lnTo>
                    <a:pt x="295" y="434"/>
                  </a:lnTo>
                  <a:lnTo>
                    <a:pt x="291" y="420"/>
                  </a:lnTo>
                  <a:lnTo>
                    <a:pt x="290" y="403"/>
                  </a:lnTo>
                  <a:lnTo>
                    <a:pt x="290" y="374"/>
                  </a:lnTo>
                  <a:lnTo>
                    <a:pt x="289" y="335"/>
                  </a:lnTo>
                  <a:lnTo>
                    <a:pt x="284" y="301"/>
                  </a:lnTo>
                  <a:lnTo>
                    <a:pt x="275" y="286"/>
                  </a:lnTo>
                  <a:lnTo>
                    <a:pt x="265" y="291"/>
                  </a:lnTo>
                  <a:lnTo>
                    <a:pt x="259" y="306"/>
                  </a:lnTo>
                  <a:lnTo>
                    <a:pt x="257" y="324"/>
                  </a:lnTo>
                  <a:lnTo>
                    <a:pt x="257" y="337"/>
                  </a:lnTo>
                  <a:lnTo>
                    <a:pt x="256" y="355"/>
                  </a:lnTo>
                  <a:lnTo>
                    <a:pt x="251" y="373"/>
                  </a:lnTo>
                  <a:lnTo>
                    <a:pt x="244" y="386"/>
                  </a:lnTo>
                  <a:lnTo>
                    <a:pt x="236" y="392"/>
                  </a:lnTo>
                  <a:lnTo>
                    <a:pt x="228" y="385"/>
                  </a:lnTo>
                  <a:lnTo>
                    <a:pt x="222" y="370"/>
                  </a:lnTo>
                  <a:lnTo>
                    <a:pt x="218" y="352"/>
                  </a:lnTo>
                  <a:lnTo>
                    <a:pt x="216" y="340"/>
                  </a:lnTo>
                  <a:lnTo>
                    <a:pt x="216" y="329"/>
                  </a:lnTo>
                  <a:lnTo>
                    <a:pt x="215" y="317"/>
                  </a:lnTo>
                  <a:lnTo>
                    <a:pt x="210" y="307"/>
                  </a:lnTo>
                  <a:lnTo>
                    <a:pt x="197" y="303"/>
                  </a:lnTo>
                  <a:lnTo>
                    <a:pt x="191" y="303"/>
                  </a:lnTo>
                  <a:lnTo>
                    <a:pt x="183" y="303"/>
                  </a:lnTo>
                  <a:lnTo>
                    <a:pt x="172" y="303"/>
                  </a:lnTo>
                  <a:lnTo>
                    <a:pt x="159" y="303"/>
                  </a:lnTo>
                  <a:lnTo>
                    <a:pt x="145" y="303"/>
                  </a:lnTo>
                  <a:lnTo>
                    <a:pt x="130" y="303"/>
                  </a:lnTo>
                  <a:lnTo>
                    <a:pt x="113" y="303"/>
                  </a:lnTo>
                  <a:lnTo>
                    <a:pt x="97" y="303"/>
                  </a:lnTo>
                  <a:lnTo>
                    <a:pt x="81" y="303"/>
                  </a:lnTo>
                  <a:lnTo>
                    <a:pt x="64" y="303"/>
                  </a:lnTo>
                  <a:lnTo>
                    <a:pt x="48" y="303"/>
                  </a:lnTo>
                  <a:lnTo>
                    <a:pt x="35" y="303"/>
                  </a:lnTo>
                  <a:lnTo>
                    <a:pt x="23" y="303"/>
                  </a:lnTo>
                  <a:lnTo>
                    <a:pt x="13" y="303"/>
                  </a:lnTo>
                  <a:lnTo>
                    <a:pt x="5" y="303"/>
                  </a:lnTo>
                  <a:lnTo>
                    <a:pt x="0" y="303"/>
                  </a:lnTo>
                  <a:lnTo>
                    <a:pt x="1" y="21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600" name="Group 77"/>
            <p:cNvGrpSpPr>
              <a:grpSpLocks/>
            </p:cNvGrpSpPr>
            <p:nvPr/>
          </p:nvGrpSpPr>
          <p:grpSpPr bwMode="auto">
            <a:xfrm rot="-807260">
              <a:off x="464" y="1013"/>
              <a:ext cx="1872" cy="1339"/>
              <a:chOff x="1236" y="1671"/>
              <a:chExt cx="1559" cy="1197"/>
            </a:xfrm>
          </p:grpSpPr>
          <p:sp>
            <p:nvSpPr>
              <p:cNvPr id="24706" name="Oval 78"/>
              <p:cNvSpPr>
                <a:spLocks noChangeArrowheads="1"/>
              </p:cNvSpPr>
              <p:nvPr/>
            </p:nvSpPr>
            <p:spPr bwMode="auto">
              <a:xfrm>
                <a:off x="1236" y="1775"/>
                <a:ext cx="464" cy="4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24707" name="Group 79"/>
              <p:cNvGrpSpPr>
                <a:grpSpLocks/>
              </p:cNvGrpSpPr>
              <p:nvPr/>
            </p:nvGrpSpPr>
            <p:grpSpPr bwMode="auto">
              <a:xfrm>
                <a:off x="1363" y="1880"/>
                <a:ext cx="911" cy="883"/>
                <a:chOff x="1363" y="1880"/>
                <a:chExt cx="911" cy="883"/>
              </a:xfrm>
            </p:grpSpPr>
            <p:sp>
              <p:nvSpPr>
                <p:cNvPr id="24718" name="Oval 80"/>
                <p:cNvSpPr>
                  <a:spLocks noChangeArrowheads="1"/>
                </p:cNvSpPr>
                <p:nvPr/>
              </p:nvSpPr>
              <p:spPr bwMode="auto">
                <a:xfrm>
                  <a:off x="1392" y="1880"/>
                  <a:ext cx="882" cy="88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719" name="Freeform 81"/>
                <p:cNvSpPr>
                  <a:spLocks/>
                </p:cNvSpPr>
                <p:nvPr/>
              </p:nvSpPr>
              <p:spPr bwMode="auto">
                <a:xfrm>
                  <a:off x="1363" y="1984"/>
                  <a:ext cx="182" cy="235"/>
                </a:xfrm>
                <a:custGeom>
                  <a:avLst/>
                  <a:gdLst>
                    <a:gd name="T0" fmla="*/ 20 w 364"/>
                    <a:gd name="T1" fmla="*/ 0 h 470"/>
                    <a:gd name="T2" fmla="*/ 0 w 364"/>
                    <a:gd name="T3" fmla="*/ 26 h 470"/>
                    <a:gd name="T4" fmla="*/ 10 w 364"/>
                    <a:gd name="T5" fmla="*/ 30 h 470"/>
                    <a:gd name="T6" fmla="*/ 23 w 364"/>
                    <a:gd name="T7" fmla="*/ 3 h 470"/>
                    <a:gd name="T8" fmla="*/ 20 w 364"/>
                    <a:gd name="T9" fmla="*/ 0 h 4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4"/>
                    <a:gd name="T16" fmla="*/ 0 h 470"/>
                    <a:gd name="T17" fmla="*/ 364 w 364"/>
                    <a:gd name="T18" fmla="*/ 470 h 4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4" h="470">
                      <a:moveTo>
                        <a:pt x="311" y="0"/>
                      </a:moveTo>
                      <a:lnTo>
                        <a:pt x="0" y="412"/>
                      </a:lnTo>
                      <a:lnTo>
                        <a:pt x="154" y="470"/>
                      </a:lnTo>
                      <a:lnTo>
                        <a:pt x="364" y="42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708" name="Oval 82"/>
              <p:cNvSpPr>
                <a:spLocks noChangeArrowheads="1"/>
              </p:cNvSpPr>
              <p:nvPr/>
            </p:nvSpPr>
            <p:spPr bwMode="auto">
              <a:xfrm>
                <a:off x="1705" y="1985"/>
                <a:ext cx="881" cy="88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09" name="Oval 83"/>
              <p:cNvSpPr>
                <a:spLocks noChangeArrowheads="1"/>
              </p:cNvSpPr>
              <p:nvPr/>
            </p:nvSpPr>
            <p:spPr bwMode="auto">
              <a:xfrm>
                <a:off x="2487" y="2141"/>
                <a:ext cx="308" cy="30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10" name="Oval 84"/>
              <p:cNvSpPr>
                <a:spLocks noChangeArrowheads="1"/>
              </p:cNvSpPr>
              <p:nvPr/>
            </p:nvSpPr>
            <p:spPr bwMode="auto">
              <a:xfrm>
                <a:off x="2383" y="2611"/>
                <a:ext cx="203" cy="20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11" name="Oval 85"/>
              <p:cNvSpPr>
                <a:spLocks noChangeArrowheads="1"/>
              </p:cNvSpPr>
              <p:nvPr/>
            </p:nvSpPr>
            <p:spPr bwMode="auto">
              <a:xfrm>
                <a:off x="2383" y="2037"/>
                <a:ext cx="203" cy="20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12" name="Oval 86"/>
              <p:cNvSpPr>
                <a:spLocks noChangeArrowheads="1"/>
              </p:cNvSpPr>
              <p:nvPr/>
            </p:nvSpPr>
            <p:spPr bwMode="auto">
              <a:xfrm>
                <a:off x="2435" y="2350"/>
                <a:ext cx="308" cy="30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13" name="Oval 87"/>
              <p:cNvSpPr>
                <a:spLocks noChangeArrowheads="1"/>
              </p:cNvSpPr>
              <p:nvPr/>
            </p:nvSpPr>
            <p:spPr bwMode="auto">
              <a:xfrm>
                <a:off x="1497" y="1671"/>
                <a:ext cx="464" cy="46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14" name="Oval 88"/>
              <p:cNvSpPr>
                <a:spLocks noChangeArrowheads="1"/>
              </p:cNvSpPr>
              <p:nvPr/>
            </p:nvSpPr>
            <p:spPr bwMode="auto">
              <a:xfrm>
                <a:off x="1966" y="1775"/>
                <a:ext cx="464" cy="4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15" name="Oval 89"/>
              <p:cNvSpPr>
                <a:spLocks noChangeArrowheads="1"/>
              </p:cNvSpPr>
              <p:nvPr/>
            </p:nvSpPr>
            <p:spPr bwMode="auto">
              <a:xfrm>
                <a:off x="1757" y="1671"/>
                <a:ext cx="465" cy="46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16" name="Oval 90"/>
              <p:cNvSpPr>
                <a:spLocks noChangeArrowheads="1"/>
              </p:cNvSpPr>
              <p:nvPr/>
            </p:nvSpPr>
            <p:spPr bwMode="auto">
              <a:xfrm>
                <a:off x="1601" y="2245"/>
                <a:ext cx="464" cy="4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717" name="Freeform 91"/>
              <p:cNvSpPr>
                <a:spLocks/>
              </p:cNvSpPr>
              <p:nvPr/>
            </p:nvSpPr>
            <p:spPr bwMode="auto">
              <a:xfrm>
                <a:off x="1504" y="1751"/>
                <a:ext cx="1161" cy="1001"/>
              </a:xfrm>
              <a:custGeom>
                <a:avLst/>
                <a:gdLst>
                  <a:gd name="T0" fmla="*/ 34 w 2323"/>
                  <a:gd name="T1" fmla="*/ 0 h 2002"/>
                  <a:gd name="T2" fmla="*/ 60 w 2323"/>
                  <a:gd name="T3" fmla="*/ 16 h 2002"/>
                  <a:gd name="T4" fmla="*/ 92 w 2323"/>
                  <a:gd name="T5" fmla="*/ 12 h 2002"/>
                  <a:gd name="T6" fmla="*/ 112 w 2323"/>
                  <a:gd name="T7" fmla="*/ 42 h 2002"/>
                  <a:gd name="T8" fmla="*/ 117 w 2323"/>
                  <a:gd name="T9" fmla="*/ 44 h 2002"/>
                  <a:gd name="T10" fmla="*/ 132 w 2323"/>
                  <a:gd name="T11" fmla="*/ 54 h 2002"/>
                  <a:gd name="T12" fmla="*/ 135 w 2323"/>
                  <a:gd name="T13" fmla="*/ 62 h 2002"/>
                  <a:gd name="T14" fmla="*/ 145 w 2323"/>
                  <a:gd name="T15" fmla="*/ 75 h 2002"/>
                  <a:gd name="T16" fmla="*/ 143 w 2323"/>
                  <a:gd name="T17" fmla="*/ 80 h 2002"/>
                  <a:gd name="T18" fmla="*/ 121 w 2323"/>
                  <a:gd name="T19" fmla="*/ 121 h 2002"/>
                  <a:gd name="T20" fmla="*/ 106 w 2323"/>
                  <a:gd name="T21" fmla="*/ 126 h 2002"/>
                  <a:gd name="T22" fmla="*/ 55 w 2323"/>
                  <a:gd name="T23" fmla="*/ 121 h 2002"/>
                  <a:gd name="T24" fmla="*/ 52 w 2323"/>
                  <a:gd name="T25" fmla="*/ 115 h 2002"/>
                  <a:gd name="T26" fmla="*/ 18 w 2323"/>
                  <a:gd name="T27" fmla="*/ 107 h 2002"/>
                  <a:gd name="T28" fmla="*/ 12 w 2323"/>
                  <a:gd name="T29" fmla="*/ 110 h 2002"/>
                  <a:gd name="T30" fmla="*/ 0 w 2323"/>
                  <a:gd name="T31" fmla="*/ 43 h 2002"/>
                  <a:gd name="T32" fmla="*/ 34 w 2323"/>
                  <a:gd name="T33" fmla="*/ 0 h 20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23"/>
                  <a:gd name="T52" fmla="*/ 0 h 2002"/>
                  <a:gd name="T53" fmla="*/ 2323 w 2323"/>
                  <a:gd name="T54" fmla="*/ 2002 h 20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23" h="2002">
                    <a:moveTo>
                      <a:pt x="548" y="0"/>
                    </a:moveTo>
                    <a:lnTo>
                      <a:pt x="970" y="248"/>
                    </a:lnTo>
                    <a:lnTo>
                      <a:pt x="1478" y="184"/>
                    </a:lnTo>
                    <a:lnTo>
                      <a:pt x="1802" y="665"/>
                    </a:lnTo>
                    <a:lnTo>
                      <a:pt x="1887" y="703"/>
                    </a:lnTo>
                    <a:lnTo>
                      <a:pt x="2115" y="855"/>
                    </a:lnTo>
                    <a:lnTo>
                      <a:pt x="2174" y="978"/>
                    </a:lnTo>
                    <a:lnTo>
                      <a:pt x="2323" y="1200"/>
                    </a:lnTo>
                    <a:lnTo>
                      <a:pt x="2298" y="1272"/>
                    </a:lnTo>
                    <a:lnTo>
                      <a:pt x="1946" y="1924"/>
                    </a:lnTo>
                    <a:lnTo>
                      <a:pt x="1699" y="2002"/>
                    </a:lnTo>
                    <a:lnTo>
                      <a:pt x="892" y="1930"/>
                    </a:lnTo>
                    <a:lnTo>
                      <a:pt x="833" y="1825"/>
                    </a:lnTo>
                    <a:lnTo>
                      <a:pt x="300" y="1708"/>
                    </a:lnTo>
                    <a:lnTo>
                      <a:pt x="202" y="1753"/>
                    </a:lnTo>
                    <a:lnTo>
                      <a:pt x="0" y="67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601" name="Group 92"/>
            <p:cNvGrpSpPr>
              <a:grpSpLocks/>
            </p:cNvGrpSpPr>
            <p:nvPr/>
          </p:nvGrpSpPr>
          <p:grpSpPr bwMode="auto">
            <a:xfrm>
              <a:off x="666" y="1239"/>
              <a:ext cx="390" cy="439"/>
              <a:chOff x="2063" y="2304"/>
              <a:chExt cx="803" cy="903"/>
            </a:xfrm>
          </p:grpSpPr>
          <p:grpSp>
            <p:nvGrpSpPr>
              <p:cNvPr id="24681" name="Group 93"/>
              <p:cNvGrpSpPr>
                <a:grpSpLocks/>
              </p:cNvGrpSpPr>
              <p:nvPr/>
            </p:nvGrpSpPr>
            <p:grpSpPr bwMode="auto">
              <a:xfrm>
                <a:off x="2193" y="2306"/>
                <a:ext cx="673" cy="753"/>
                <a:chOff x="2193" y="2306"/>
                <a:chExt cx="673" cy="753"/>
              </a:xfrm>
            </p:grpSpPr>
            <p:sp>
              <p:nvSpPr>
                <p:cNvPr id="24700" name="Freeform 94"/>
                <p:cNvSpPr>
                  <a:spLocks/>
                </p:cNvSpPr>
                <p:nvPr/>
              </p:nvSpPr>
              <p:spPr bwMode="auto">
                <a:xfrm>
                  <a:off x="2419" y="2859"/>
                  <a:ext cx="148" cy="146"/>
                </a:xfrm>
                <a:custGeom>
                  <a:avLst/>
                  <a:gdLst>
                    <a:gd name="T0" fmla="*/ 2 w 297"/>
                    <a:gd name="T1" fmla="*/ 0 h 291"/>
                    <a:gd name="T2" fmla="*/ 0 w 297"/>
                    <a:gd name="T3" fmla="*/ 2 h 291"/>
                    <a:gd name="T4" fmla="*/ 17 w 297"/>
                    <a:gd name="T5" fmla="*/ 19 h 291"/>
                    <a:gd name="T6" fmla="*/ 18 w 297"/>
                    <a:gd name="T7" fmla="*/ 16 h 291"/>
                    <a:gd name="T8" fmla="*/ 2 w 297"/>
                    <a:gd name="T9" fmla="*/ 0 h 2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7"/>
                    <a:gd name="T16" fmla="*/ 0 h 291"/>
                    <a:gd name="T17" fmla="*/ 297 w 297"/>
                    <a:gd name="T18" fmla="*/ 291 h 2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7" h="291">
                      <a:moveTo>
                        <a:pt x="33" y="0"/>
                      </a:moveTo>
                      <a:lnTo>
                        <a:pt x="0" y="25"/>
                      </a:lnTo>
                      <a:lnTo>
                        <a:pt x="272" y="291"/>
                      </a:lnTo>
                      <a:lnTo>
                        <a:pt x="297" y="25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01" name="Freeform 95"/>
                <p:cNvSpPr>
                  <a:spLocks/>
                </p:cNvSpPr>
                <p:nvPr/>
              </p:nvSpPr>
              <p:spPr bwMode="auto">
                <a:xfrm>
                  <a:off x="2193" y="2306"/>
                  <a:ext cx="673" cy="674"/>
                </a:xfrm>
                <a:custGeom>
                  <a:avLst/>
                  <a:gdLst>
                    <a:gd name="T0" fmla="*/ 0 w 1346"/>
                    <a:gd name="T1" fmla="*/ 36 h 1349"/>
                    <a:gd name="T2" fmla="*/ 37 w 1346"/>
                    <a:gd name="T3" fmla="*/ 0 h 1349"/>
                    <a:gd name="T4" fmla="*/ 85 w 1346"/>
                    <a:gd name="T5" fmla="*/ 47 h 1349"/>
                    <a:gd name="T6" fmla="*/ 49 w 1346"/>
                    <a:gd name="T7" fmla="*/ 84 h 1349"/>
                    <a:gd name="T8" fmla="*/ 0 w 1346"/>
                    <a:gd name="T9" fmla="*/ 36 h 13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6"/>
                    <a:gd name="T16" fmla="*/ 0 h 1349"/>
                    <a:gd name="T17" fmla="*/ 1346 w 1346"/>
                    <a:gd name="T18" fmla="*/ 1349 h 13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6" h="1349">
                      <a:moveTo>
                        <a:pt x="0" y="579"/>
                      </a:moveTo>
                      <a:lnTo>
                        <a:pt x="577" y="0"/>
                      </a:lnTo>
                      <a:lnTo>
                        <a:pt x="1346" y="767"/>
                      </a:lnTo>
                      <a:lnTo>
                        <a:pt x="774" y="1349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02" name="Freeform 96"/>
                <p:cNvSpPr>
                  <a:spLocks/>
                </p:cNvSpPr>
                <p:nvPr/>
              </p:nvSpPr>
              <p:spPr bwMode="auto">
                <a:xfrm>
                  <a:off x="2578" y="2691"/>
                  <a:ext cx="288" cy="368"/>
                </a:xfrm>
                <a:custGeom>
                  <a:avLst/>
                  <a:gdLst>
                    <a:gd name="T0" fmla="*/ 36 w 576"/>
                    <a:gd name="T1" fmla="*/ 0 h 737"/>
                    <a:gd name="T2" fmla="*/ 1 w 576"/>
                    <a:gd name="T3" fmla="*/ 35 h 737"/>
                    <a:gd name="T4" fmla="*/ 0 w 576"/>
                    <a:gd name="T5" fmla="*/ 46 h 737"/>
                    <a:gd name="T6" fmla="*/ 36 w 576"/>
                    <a:gd name="T7" fmla="*/ 10 h 737"/>
                    <a:gd name="T8" fmla="*/ 36 w 576"/>
                    <a:gd name="T9" fmla="*/ 0 h 7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6"/>
                    <a:gd name="T16" fmla="*/ 0 h 737"/>
                    <a:gd name="T17" fmla="*/ 576 w 576"/>
                    <a:gd name="T18" fmla="*/ 737 h 7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6" h="737">
                      <a:moveTo>
                        <a:pt x="576" y="0"/>
                      </a:moveTo>
                      <a:lnTo>
                        <a:pt x="1" y="573"/>
                      </a:lnTo>
                      <a:lnTo>
                        <a:pt x="0" y="737"/>
                      </a:lnTo>
                      <a:lnTo>
                        <a:pt x="576" y="161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03" name="Freeform 97"/>
                <p:cNvSpPr>
                  <a:spLocks/>
                </p:cNvSpPr>
                <p:nvPr/>
              </p:nvSpPr>
              <p:spPr bwMode="auto">
                <a:xfrm>
                  <a:off x="2193" y="2595"/>
                  <a:ext cx="385" cy="464"/>
                </a:xfrm>
                <a:custGeom>
                  <a:avLst/>
                  <a:gdLst>
                    <a:gd name="T0" fmla="*/ 0 w 769"/>
                    <a:gd name="T1" fmla="*/ 0 h 929"/>
                    <a:gd name="T2" fmla="*/ 0 w 769"/>
                    <a:gd name="T3" fmla="*/ 9 h 929"/>
                    <a:gd name="T4" fmla="*/ 49 w 769"/>
                    <a:gd name="T5" fmla="*/ 58 h 929"/>
                    <a:gd name="T6" fmla="*/ 49 w 769"/>
                    <a:gd name="T7" fmla="*/ 47 h 929"/>
                    <a:gd name="T8" fmla="*/ 46 w 769"/>
                    <a:gd name="T9" fmla="*/ 45 h 929"/>
                    <a:gd name="T10" fmla="*/ 46 w 769"/>
                    <a:gd name="T11" fmla="*/ 51 h 929"/>
                    <a:gd name="T12" fmla="*/ 29 w 769"/>
                    <a:gd name="T13" fmla="*/ 34 h 929"/>
                    <a:gd name="T14" fmla="*/ 29 w 769"/>
                    <a:gd name="T15" fmla="*/ 28 h 929"/>
                    <a:gd name="T16" fmla="*/ 0 w 769"/>
                    <a:gd name="T17" fmla="*/ 0 h 9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9"/>
                    <a:gd name="T28" fmla="*/ 0 h 929"/>
                    <a:gd name="T29" fmla="*/ 769 w 769"/>
                    <a:gd name="T30" fmla="*/ 929 h 9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9" h="929">
                      <a:moveTo>
                        <a:pt x="0" y="0"/>
                      </a:moveTo>
                      <a:lnTo>
                        <a:pt x="0" y="154"/>
                      </a:lnTo>
                      <a:lnTo>
                        <a:pt x="769" y="929"/>
                      </a:lnTo>
                      <a:lnTo>
                        <a:pt x="769" y="765"/>
                      </a:lnTo>
                      <a:lnTo>
                        <a:pt x="723" y="720"/>
                      </a:lnTo>
                      <a:lnTo>
                        <a:pt x="723" y="820"/>
                      </a:lnTo>
                      <a:lnTo>
                        <a:pt x="458" y="554"/>
                      </a:lnTo>
                      <a:lnTo>
                        <a:pt x="461" y="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04" name="Freeform 98"/>
                <p:cNvSpPr>
                  <a:spLocks/>
                </p:cNvSpPr>
                <p:nvPr/>
              </p:nvSpPr>
              <p:spPr bwMode="auto">
                <a:xfrm>
                  <a:off x="2433" y="2815"/>
                  <a:ext cx="134" cy="163"/>
                </a:xfrm>
                <a:custGeom>
                  <a:avLst/>
                  <a:gdLst>
                    <a:gd name="T0" fmla="*/ 0 w 269"/>
                    <a:gd name="T1" fmla="*/ 0 h 325"/>
                    <a:gd name="T2" fmla="*/ 16 w 269"/>
                    <a:gd name="T3" fmla="*/ 17 h 325"/>
                    <a:gd name="T4" fmla="*/ 15 w 269"/>
                    <a:gd name="T5" fmla="*/ 18 h 325"/>
                    <a:gd name="T6" fmla="*/ 15 w 269"/>
                    <a:gd name="T7" fmla="*/ 21 h 325"/>
                    <a:gd name="T8" fmla="*/ 0 w 269"/>
                    <a:gd name="T9" fmla="*/ 6 h 325"/>
                    <a:gd name="T10" fmla="*/ 0 w 269"/>
                    <a:gd name="T11" fmla="*/ 0 h 3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9"/>
                    <a:gd name="T19" fmla="*/ 0 h 325"/>
                    <a:gd name="T20" fmla="*/ 269 w 269"/>
                    <a:gd name="T21" fmla="*/ 325 h 3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9" h="325">
                      <a:moveTo>
                        <a:pt x="0" y="0"/>
                      </a:moveTo>
                      <a:lnTo>
                        <a:pt x="269" y="263"/>
                      </a:lnTo>
                      <a:lnTo>
                        <a:pt x="247" y="286"/>
                      </a:lnTo>
                      <a:lnTo>
                        <a:pt x="243" y="325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05" name="Freeform 99"/>
                <p:cNvSpPr>
                  <a:spLocks/>
                </p:cNvSpPr>
                <p:nvPr/>
              </p:nvSpPr>
              <p:spPr bwMode="auto">
                <a:xfrm>
                  <a:off x="2422" y="2815"/>
                  <a:ext cx="12" cy="54"/>
                </a:xfrm>
                <a:custGeom>
                  <a:avLst/>
                  <a:gdLst>
                    <a:gd name="T0" fmla="*/ 2 w 23"/>
                    <a:gd name="T1" fmla="*/ 0 h 108"/>
                    <a:gd name="T2" fmla="*/ 0 w 23"/>
                    <a:gd name="T3" fmla="*/ 1 h 108"/>
                    <a:gd name="T4" fmla="*/ 0 w 23"/>
                    <a:gd name="T5" fmla="*/ 7 h 108"/>
                    <a:gd name="T6" fmla="*/ 2 w 23"/>
                    <a:gd name="T7" fmla="*/ 6 h 108"/>
                    <a:gd name="T8" fmla="*/ 2 w 23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08"/>
                    <a:gd name="T17" fmla="*/ 23 w 2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08">
                      <a:moveTo>
                        <a:pt x="23" y="0"/>
                      </a:moveTo>
                      <a:lnTo>
                        <a:pt x="0" y="15"/>
                      </a:lnTo>
                      <a:lnTo>
                        <a:pt x="0" y="108"/>
                      </a:lnTo>
                      <a:lnTo>
                        <a:pt x="21" y="8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82" name="Group 100"/>
              <p:cNvGrpSpPr>
                <a:grpSpLocks/>
              </p:cNvGrpSpPr>
              <p:nvPr/>
            </p:nvGrpSpPr>
            <p:grpSpPr bwMode="auto">
              <a:xfrm>
                <a:off x="2308" y="2304"/>
                <a:ext cx="401" cy="546"/>
                <a:chOff x="2308" y="2304"/>
                <a:chExt cx="401" cy="546"/>
              </a:xfrm>
            </p:grpSpPr>
            <p:sp>
              <p:nvSpPr>
                <p:cNvPr id="24692" name="Freeform 101"/>
                <p:cNvSpPr>
                  <a:spLocks/>
                </p:cNvSpPr>
                <p:nvPr/>
              </p:nvSpPr>
              <p:spPr bwMode="auto">
                <a:xfrm>
                  <a:off x="2309" y="2304"/>
                  <a:ext cx="400" cy="546"/>
                </a:xfrm>
                <a:custGeom>
                  <a:avLst/>
                  <a:gdLst>
                    <a:gd name="T0" fmla="*/ 21 w 801"/>
                    <a:gd name="T1" fmla="*/ 0 h 1091"/>
                    <a:gd name="T2" fmla="*/ 16 w 801"/>
                    <a:gd name="T3" fmla="*/ 7 h 1091"/>
                    <a:gd name="T4" fmla="*/ 12 w 801"/>
                    <a:gd name="T5" fmla="*/ 3 h 1091"/>
                    <a:gd name="T6" fmla="*/ 0 w 801"/>
                    <a:gd name="T7" fmla="*/ 15 h 1091"/>
                    <a:gd name="T8" fmla="*/ 3 w 801"/>
                    <a:gd name="T9" fmla="*/ 19 h 1091"/>
                    <a:gd name="T10" fmla="*/ 0 w 801"/>
                    <a:gd name="T11" fmla="*/ 22 h 1091"/>
                    <a:gd name="T12" fmla="*/ 0 w 801"/>
                    <a:gd name="T13" fmla="*/ 37 h 1091"/>
                    <a:gd name="T14" fmla="*/ 30 w 801"/>
                    <a:gd name="T15" fmla="*/ 69 h 1091"/>
                    <a:gd name="T16" fmla="*/ 40 w 801"/>
                    <a:gd name="T17" fmla="*/ 56 h 1091"/>
                    <a:gd name="T18" fmla="*/ 42 w 801"/>
                    <a:gd name="T19" fmla="*/ 53 h 1091"/>
                    <a:gd name="T20" fmla="*/ 44 w 801"/>
                    <a:gd name="T21" fmla="*/ 46 h 1091"/>
                    <a:gd name="T22" fmla="*/ 49 w 801"/>
                    <a:gd name="T23" fmla="*/ 37 h 1091"/>
                    <a:gd name="T24" fmla="*/ 50 w 801"/>
                    <a:gd name="T25" fmla="*/ 19 h 1091"/>
                    <a:gd name="T26" fmla="*/ 31 w 801"/>
                    <a:gd name="T27" fmla="*/ 0 h 1091"/>
                    <a:gd name="T28" fmla="*/ 23 w 801"/>
                    <a:gd name="T29" fmla="*/ 2 h 1091"/>
                    <a:gd name="T30" fmla="*/ 21 w 801"/>
                    <a:gd name="T31" fmla="*/ 1 h 1091"/>
                    <a:gd name="T32" fmla="*/ 21 w 801"/>
                    <a:gd name="T33" fmla="*/ 0 h 10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1"/>
                    <a:gd name="T52" fmla="*/ 0 h 1091"/>
                    <a:gd name="T53" fmla="*/ 801 w 801"/>
                    <a:gd name="T54" fmla="*/ 1091 h 10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1" h="1091">
                      <a:moveTo>
                        <a:pt x="345" y="0"/>
                      </a:moveTo>
                      <a:lnTo>
                        <a:pt x="263" y="100"/>
                      </a:lnTo>
                      <a:lnTo>
                        <a:pt x="201" y="46"/>
                      </a:lnTo>
                      <a:lnTo>
                        <a:pt x="0" y="240"/>
                      </a:lnTo>
                      <a:lnTo>
                        <a:pt x="57" y="296"/>
                      </a:lnTo>
                      <a:lnTo>
                        <a:pt x="1" y="337"/>
                      </a:lnTo>
                      <a:lnTo>
                        <a:pt x="0" y="588"/>
                      </a:lnTo>
                      <a:lnTo>
                        <a:pt x="493" y="1091"/>
                      </a:lnTo>
                      <a:lnTo>
                        <a:pt x="653" y="895"/>
                      </a:lnTo>
                      <a:lnTo>
                        <a:pt x="682" y="837"/>
                      </a:lnTo>
                      <a:lnTo>
                        <a:pt x="711" y="725"/>
                      </a:lnTo>
                      <a:lnTo>
                        <a:pt x="799" y="592"/>
                      </a:lnTo>
                      <a:lnTo>
                        <a:pt x="801" y="295"/>
                      </a:lnTo>
                      <a:lnTo>
                        <a:pt x="498" y="0"/>
                      </a:lnTo>
                      <a:lnTo>
                        <a:pt x="374" y="29"/>
                      </a:lnTo>
                      <a:lnTo>
                        <a:pt x="340" y="4"/>
                      </a:lnTo>
                      <a:lnTo>
                        <a:pt x="3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3" name="Freeform 102"/>
                <p:cNvSpPr>
                  <a:spLocks/>
                </p:cNvSpPr>
                <p:nvPr/>
              </p:nvSpPr>
              <p:spPr bwMode="auto">
                <a:xfrm>
                  <a:off x="2647" y="2519"/>
                  <a:ext cx="14" cy="216"/>
                </a:xfrm>
                <a:custGeom>
                  <a:avLst/>
                  <a:gdLst>
                    <a:gd name="T0" fmla="*/ 2 w 27"/>
                    <a:gd name="T1" fmla="*/ 0 h 433"/>
                    <a:gd name="T2" fmla="*/ 0 w 27"/>
                    <a:gd name="T3" fmla="*/ 5 h 433"/>
                    <a:gd name="T4" fmla="*/ 0 w 27"/>
                    <a:gd name="T5" fmla="*/ 27 h 433"/>
                    <a:gd name="T6" fmla="*/ 2 w 27"/>
                    <a:gd name="T7" fmla="*/ 19 h 433"/>
                    <a:gd name="T8" fmla="*/ 2 w 27"/>
                    <a:gd name="T9" fmla="*/ 0 h 4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33"/>
                    <a:gd name="T17" fmla="*/ 27 w 27"/>
                    <a:gd name="T18" fmla="*/ 433 h 4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33">
                      <a:moveTo>
                        <a:pt x="27" y="0"/>
                      </a:moveTo>
                      <a:lnTo>
                        <a:pt x="0" y="81"/>
                      </a:lnTo>
                      <a:lnTo>
                        <a:pt x="0" y="433"/>
                      </a:lnTo>
                      <a:lnTo>
                        <a:pt x="27" y="30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4" name="Freeform 103"/>
                <p:cNvSpPr>
                  <a:spLocks/>
                </p:cNvSpPr>
                <p:nvPr/>
              </p:nvSpPr>
              <p:spPr bwMode="auto">
                <a:xfrm>
                  <a:off x="2563" y="2573"/>
                  <a:ext cx="77" cy="268"/>
                </a:xfrm>
                <a:custGeom>
                  <a:avLst/>
                  <a:gdLst>
                    <a:gd name="T0" fmla="*/ 9 w 155"/>
                    <a:gd name="T1" fmla="*/ 0 h 537"/>
                    <a:gd name="T2" fmla="*/ 0 w 155"/>
                    <a:gd name="T3" fmla="*/ 11 h 537"/>
                    <a:gd name="T4" fmla="*/ 0 w 155"/>
                    <a:gd name="T5" fmla="*/ 33 h 537"/>
                    <a:gd name="T6" fmla="*/ 9 w 155"/>
                    <a:gd name="T7" fmla="*/ 21 h 537"/>
                    <a:gd name="T8" fmla="*/ 9 w 155"/>
                    <a:gd name="T9" fmla="*/ 0 h 5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"/>
                    <a:gd name="T16" fmla="*/ 0 h 537"/>
                    <a:gd name="T17" fmla="*/ 155 w 155"/>
                    <a:gd name="T18" fmla="*/ 537 h 5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" h="537">
                      <a:moveTo>
                        <a:pt x="155" y="0"/>
                      </a:moveTo>
                      <a:lnTo>
                        <a:pt x="0" y="186"/>
                      </a:lnTo>
                      <a:lnTo>
                        <a:pt x="0" y="537"/>
                      </a:lnTo>
                      <a:lnTo>
                        <a:pt x="155" y="346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5" name="Freeform 104"/>
                <p:cNvSpPr>
                  <a:spLocks/>
                </p:cNvSpPr>
                <p:nvPr/>
              </p:nvSpPr>
              <p:spPr bwMode="auto">
                <a:xfrm>
                  <a:off x="2665" y="2463"/>
                  <a:ext cx="44" cy="206"/>
                </a:xfrm>
                <a:custGeom>
                  <a:avLst/>
                  <a:gdLst>
                    <a:gd name="T0" fmla="*/ 6 w 88"/>
                    <a:gd name="T1" fmla="*/ 0 h 412"/>
                    <a:gd name="T2" fmla="*/ 0 w 88"/>
                    <a:gd name="T3" fmla="*/ 7 h 412"/>
                    <a:gd name="T4" fmla="*/ 0 w 88"/>
                    <a:gd name="T5" fmla="*/ 26 h 412"/>
                    <a:gd name="T6" fmla="*/ 6 w 88"/>
                    <a:gd name="T7" fmla="*/ 17 h 412"/>
                    <a:gd name="T8" fmla="*/ 6 w 88"/>
                    <a:gd name="T9" fmla="*/ 0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412"/>
                    <a:gd name="T17" fmla="*/ 88 w 88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412">
                      <a:moveTo>
                        <a:pt x="88" y="0"/>
                      </a:moveTo>
                      <a:lnTo>
                        <a:pt x="0" y="106"/>
                      </a:lnTo>
                      <a:lnTo>
                        <a:pt x="0" y="412"/>
                      </a:lnTo>
                      <a:lnTo>
                        <a:pt x="88" y="264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6" name="Freeform 105"/>
                <p:cNvSpPr>
                  <a:spLocks/>
                </p:cNvSpPr>
                <p:nvPr/>
              </p:nvSpPr>
              <p:spPr bwMode="auto">
                <a:xfrm>
                  <a:off x="2411" y="2327"/>
                  <a:ext cx="246" cy="227"/>
                </a:xfrm>
                <a:custGeom>
                  <a:avLst/>
                  <a:gdLst>
                    <a:gd name="T0" fmla="*/ 8 w 493"/>
                    <a:gd name="T1" fmla="*/ 0 h 452"/>
                    <a:gd name="T2" fmla="*/ 0 w 493"/>
                    <a:gd name="T3" fmla="*/ 0 h 452"/>
                    <a:gd name="T4" fmla="*/ 28 w 493"/>
                    <a:gd name="T5" fmla="*/ 29 h 452"/>
                    <a:gd name="T6" fmla="*/ 30 w 493"/>
                    <a:gd name="T7" fmla="*/ 23 h 452"/>
                    <a:gd name="T8" fmla="*/ 8 w 493"/>
                    <a:gd name="T9" fmla="*/ 0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3"/>
                    <a:gd name="T16" fmla="*/ 0 h 452"/>
                    <a:gd name="T17" fmla="*/ 493 w 493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3" h="452">
                      <a:moveTo>
                        <a:pt x="133" y="0"/>
                      </a:moveTo>
                      <a:lnTo>
                        <a:pt x="0" y="0"/>
                      </a:lnTo>
                      <a:lnTo>
                        <a:pt x="453" y="452"/>
                      </a:lnTo>
                      <a:lnTo>
                        <a:pt x="493" y="357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7" name="Freeform 106"/>
                <p:cNvSpPr>
                  <a:spLocks/>
                </p:cNvSpPr>
                <p:nvPr/>
              </p:nvSpPr>
              <p:spPr bwMode="auto">
                <a:xfrm>
                  <a:off x="2308" y="2423"/>
                  <a:ext cx="240" cy="418"/>
                </a:xfrm>
                <a:custGeom>
                  <a:avLst/>
                  <a:gdLst>
                    <a:gd name="T0" fmla="*/ 0 w 481"/>
                    <a:gd name="T1" fmla="*/ 0 h 837"/>
                    <a:gd name="T2" fmla="*/ 0 w 481"/>
                    <a:gd name="T3" fmla="*/ 22 h 837"/>
                    <a:gd name="T4" fmla="*/ 30 w 481"/>
                    <a:gd name="T5" fmla="*/ 52 h 837"/>
                    <a:gd name="T6" fmla="*/ 30 w 481"/>
                    <a:gd name="T7" fmla="*/ 30 h 837"/>
                    <a:gd name="T8" fmla="*/ 0 w 481"/>
                    <a:gd name="T9" fmla="*/ 0 h 8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1"/>
                    <a:gd name="T16" fmla="*/ 0 h 837"/>
                    <a:gd name="T17" fmla="*/ 481 w 481"/>
                    <a:gd name="T18" fmla="*/ 837 h 8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1" h="837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81" y="837"/>
                      </a:lnTo>
                      <a:lnTo>
                        <a:pt x="481" y="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8" name="Freeform 107"/>
                <p:cNvSpPr>
                  <a:spLocks/>
                </p:cNvSpPr>
                <p:nvPr/>
              </p:nvSpPr>
              <p:spPr bwMode="auto">
                <a:xfrm>
                  <a:off x="2333" y="2458"/>
                  <a:ext cx="194" cy="333"/>
                </a:xfrm>
                <a:custGeom>
                  <a:avLst/>
                  <a:gdLst>
                    <a:gd name="T0" fmla="*/ 0 w 389"/>
                    <a:gd name="T1" fmla="*/ 0 h 667"/>
                    <a:gd name="T2" fmla="*/ 0 w 389"/>
                    <a:gd name="T3" fmla="*/ 17 h 667"/>
                    <a:gd name="T4" fmla="*/ 24 w 389"/>
                    <a:gd name="T5" fmla="*/ 41 h 667"/>
                    <a:gd name="T6" fmla="*/ 24 w 389"/>
                    <a:gd name="T7" fmla="*/ 24 h 667"/>
                    <a:gd name="T8" fmla="*/ 0 w 389"/>
                    <a:gd name="T9" fmla="*/ 0 h 6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9"/>
                    <a:gd name="T16" fmla="*/ 0 h 667"/>
                    <a:gd name="T17" fmla="*/ 389 w 389"/>
                    <a:gd name="T18" fmla="*/ 667 h 6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9" h="667">
                      <a:moveTo>
                        <a:pt x="0" y="0"/>
                      </a:moveTo>
                      <a:lnTo>
                        <a:pt x="0" y="275"/>
                      </a:lnTo>
                      <a:lnTo>
                        <a:pt x="389" y="667"/>
                      </a:lnTo>
                      <a:lnTo>
                        <a:pt x="389" y="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9" name="Freeform 108"/>
                <p:cNvSpPr>
                  <a:spLocks/>
                </p:cNvSpPr>
                <p:nvPr/>
              </p:nvSpPr>
              <p:spPr bwMode="auto">
                <a:xfrm>
                  <a:off x="2483" y="2309"/>
                  <a:ext cx="220" cy="192"/>
                </a:xfrm>
                <a:custGeom>
                  <a:avLst/>
                  <a:gdLst>
                    <a:gd name="T0" fmla="*/ 0 w 439"/>
                    <a:gd name="T1" fmla="*/ 3 h 384"/>
                    <a:gd name="T2" fmla="*/ 9 w 439"/>
                    <a:gd name="T3" fmla="*/ 0 h 384"/>
                    <a:gd name="T4" fmla="*/ 28 w 439"/>
                    <a:gd name="T5" fmla="*/ 19 h 384"/>
                    <a:gd name="T6" fmla="*/ 22 w 439"/>
                    <a:gd name="T7" fmla="*/ 24 h 384"/>
                    <a:gd name="T8" fmla="*/ 0 w 439"/>
                    <a:gd name="T9" fmla="*/ 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384"/>
                    <a:gd name="T17" fmla="*/ 439 w 439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384">
                      <a:moveTo>
                        <a:pt x="0" y="35"/>
                      </a:moveTo>
                      <a:lnTo>
                        <a:pt x="144" y="0"/>
                      </a:lnTo>
                      <a:lnTo>
                        <a:pt x="439" y="291"/>
                      </a:lnTo>
                      <a:lnTo>
                        <a:pt x="350" y="384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83" name="Group 109"/>
              <p:cNvGrpSpPr>
                <a:grpSpLocks/>
              </p:cNvGrpSpPr>
              <p:nvPr/>
            </p:nvGrpSpPr>
            <p:grpSpPr bwMode="auto">
              <a:xfrm>
                <a:off x="2063" y="2701"/>
                <a:ext cx="488" cy="506"/>
                <a:chOff x="2063" y="2701"/>
                <a:chExt cx="488" cy="506"/>
              </a:xfrm>
            </p:grpSpPr>
            <p:sp>
              <p:nvSpPr>
                <p:cNvPr id="24684" name="Freeform 110"/>
                <p:cNvSpPr>
                  <a:spLocks/>
                </p:cNvSpPr>
                <p:nvPr/>
              </p:nvSpPr>
              <p:spPr bwMode="auto">
                <a:xfrm>
                  <a:off x="2427" y="3066"/>
                  <a:ext cx="122" cy="139"/>
                </a:xfrm>
                <a:custGeom>
                  <a:avLst/>
                  <a:gdLst>
                    <a:gd name="T0" fmla="*/ 16 w 243"/>
                    <a:gd name="T1" fmla="*/ 0 h 279"/>
                    <a:gd name="T2" fmla="*/ 16 w 243"/>
                    <a:gd name="T3" fmla="*/ 2 h 279"/>
                    <a:gd name="T4" fmla="*/ 1 w 243"/>
                    <a:gd name="T5" fmla="*/ 17 h 279"/>
                    <a:gd name="T6" fmla="*/ 0 w 243"/>
                    <a:gd name="T7" fmla="*/ 15 h 279"/>
                    <a:gd name="T8" fmla="*/ 16 w 243"/>
                    <a:gd name="T9" fmla="*/ 0 h 2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279"/>
                    <a:gd name="T17" fmla="*/ 243 w 243"/>
                    <a:gd name="T18" fmla="*/ 279 h 2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279">
                      <a:moveTo>
                        <a:pt x="243" y="0"/>
                      </a:moveTo>
                      <a:lnTo>
                        <a:pt x="243" y="37"/>
                      </a:lnTo>
                      <a:lnTo>
                        <a:pt x="3" y="279"/>
                      </a:lnTo>
                      <a:lnTo>
                        <a:pt x="0" y="245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85" name="Freeform 111"/>
                <p:cNvSpPr>
                  <a:spLocks/>
                </p:cNvSpPr>
                <p:nvPr/>
              </p:nvSpPr>
              <p:spPr bwMode="auto">
                <a:xfrm>
                  <a:off x="2063" y="2701"/>
                  <a:ext cx="488" cy="489"/>
                </a:xfrm>
                <a:custGeom>
                  <a:avLst/>
                  <a:gdLst>
                    <a:gd name="T0" fmla="*/ 16 w 976"/>
                    <a:gd name="T1" fmla="*/ 0 h 977"/>
                    <a:gd name="T2" fmla="*/ 0 w 976"/>
                    <a:gd name="T3" fmla="*/ 16 h 977"/>
                    <a:gd name="T4" fmla="*/ 46 w 976"/>
                    <a:gd name="T5" fmla="*/ 62 h 977"/>
                    <a:gd name="T6" fmla="*/ 61 w 976"/>
                    <a:gd name="T7" fmla="*/ 46 h 977"/>
                    <a:gd name="T8" fmla="*/ 16 w 976"/>
                    <a:gd name="T9" fmla="*/ 0 h 9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6"/>
                    <a:gd name="T16" fmla="*/ 0 h 977"/>
                    <a:gd name="T17" fmla="*/ 976 w 976"/>
                    <a:gd name="T18" fmla="*/ 977 h 9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6" h="977">
                      <a:moveTo>
                        <a:pt x="248" y="0"/>
                      </a:moveTo>
                      <a:lnTo>
                        <a:pt x="0" y="249"/>
                      </a:lnTo>
                      <a:lnTo>
                        <a:pt x="728" y="977"/>
                      </a:lnTo>
                      <a:lnTo>
                        <a:pt x="976" y="728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86" name="Freeform 112"/>
                <p:cNvSpPr>
                  <a:spLocks/>
                </p:cNvSpPr>
                <p:nvPr/>
              </p:nvSpPr>
              <p:spPr bwMode="auto">
                <a:xfrm>
                  <a:off x="2179" y="2724"/>
                  <a:ext cx="339" cy="339"/>
                </a:xfrm>
                <a:custGeom>
                  <a:avLst/>
                  <a:gdLst>
                    <a:gd name="T0" fmla="*/ 2 w 677"/>
                    <a:gd name="T1" fmla="*/ 0 h 678"/>
                    <a:gd name="T2" fmla="*/ 0 w 677"/>
                    <a:gd name="T3" fmla="*/ 3 h 678"/>
                    <a:gd name="T4" fmla="*/ 41 w 677"/>
                    <a:gd name="T5" fmla="*/ 43 h 678"/>
                    <a:gd name="T6" fmla="*/ 43 w 677"/>
                    <a:gd name="T7" fmla="*/ 41 h 678"/>
                    <a:gd name="T8" fmla="*/ 2 w 677"/>
                    <a:gd name="T9" fmla="*/ 0 h 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7"/>
                    <a:gd name="T16" fmla="*/ 0 h 678"/>
                    <a:gd name="T17" fmla="*/ 677 w 677"/>
                    <a:gd name="T18" fmla="*/ 678 h 6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7" h="678">
                      <a:moveTo>
                        <a:pt x="29" y="0"/>
                      </a:moveTo>
                      <a:lnTo>
                        <a:pt x="0" y="34"/>
                      </a:lnTo>
                      <a:lnTo>
                        <a:pt x="643" y="678"/>
                      </a:lnTo>
                      <a:lnTo>
                        <a:pt x="677" y="64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87" name="Freeform 113"/>
                <p:cNvSpPr>
                  <a:spLocks/>
                </p:cNvSpPr>
                <p:nvPr/>
              </p:nvSpPr>
              <p:spPr bwMode="auto">
                <a:xfrm>
                  <a:off x="2109" y="2754"/>
                  <a:ext cx="250" cy="255"/>
                </a:xfrm>
                <a:custGeom>
                  <a:avLst/>
                  <a:gdLst>
                    <a:gd name="T0" fmla="*/ 6 w 502"/>
                    <a:gd name="T1" fmla="*/ 0 h 511"/>
                    <a:gd name="T2" fmla="*/ 0 w 502"/>
                    <a:gd name="T3" fmla="*/ 6 h 511"/>
                    <a:gd name="T4" fmla="*/ 2 w 502"/>
                    <a:gd name="T5" fmla="*/ 8 h 511"/>
                    <a:gd name="T6" fmla="*/ 0 w 502"/>
                    <a:gd name="T7" fmla="*/ 10 h 511"/>
                    <a:gd name="T8" fmla="*/ 21 w 502"/>
                    <a:gd name="T9" fmla="*/ 31 h 511"/>
                    <a:gd name="T10" fmla="*/ 23 w 502"/>
                    <a:gd name="T11" fmla="*/ 29 h 511"/>
                    <a:gd name="T12" fmla="*/ 24 w 502"/>
                    <a:gd name="T13" fmla="*/ 31 h 511"/>
                    <a:gd name="T14" fmla="*/ 31 w 502"/>
                    <a:gd name="T15" fmla="*/ 25 h 511"/>
                    <a:gd name="T16" fmla="*/ 6 w 502"/>
                    <a:gd name="T17" fmla="*/ 0 h 5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2"/>
                    <a:gd name="T28" fmla="*/ 0 h 511"/>
                    <a:gd name="T29" fmla="*/ 502 w 502"/>
                    <a:gd name="T30" fmla="*/ 511 h 5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2" h="5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37" y="137"/>
                      </a:lnTo>
                      <a:lnTo>
                        <a:pt x="0" y="173"/>
                      </a:lnTo>
                      <a:lnTo>
                        <a:pt x="337" y="511"/>
                      </a:lnTo>
                      <a:lnTo>
                        <a:pt x="370" y="478"/>
                      </a:lnTo>
                      <a:lnTo>
                        <a:pt x="398" y="507"/>
                      </a:lnTo>
                      <a:lnTo>
                        <a:pt x="502" y="403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88" name="Freeform 114"/>
                <p:cNvSpPr>
                  <a:spLocks/>
                </p:cNvSpPr>
                <p:nvPr/>
              </p:nvSpPr>
              <p:spPr bwMode="auto">
                <a:xfrm>
                  <a:off x="2340" y="2971"/>
                  <a:ext cx="78" cy="79"/>
                </a:xfrm>
                <a:custGeom>
                  <a:avLst/>
                  <a:gdLst>
                    <a:gd name="T0" fmla="*/ 4 w 156"/>
                    <a:gd name="T1" fmla="*/ 0 h 157"/>
                    <a:gd name="T2" fmla="*/ 0 w 156"/>
                    <a:gd name="T3" fmla="*/ 4 h 157"/>
                    <a:gd name="T4" fmla="*/ 7 w 156"/>
                    <a:gd name="T5" fmla="*/ 10 h 157"/>
                    <a:gd name="T6" fmla="*/ 10 w 156"/>
                    <a:gd name="T7" fmla="*/ 7 h 157"/>
                    <a:gd name="T8" fmla="*/ 4 w 156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157"/>
                    <a:gd name="T17" fmla="*/ 156 w 156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157">
                      <a:moveTo>
                        <a:pt x="58" y="0"/>
                      </a:moveTo>
                      <a:lnTo>
                        <a:pt x="0" y="58"/>
                      </a:lnTo>
                      <a:lnTo>
                        <a:pt x="99" y="157"/>
                      </a:lnTo>
                      <a:lnTo>
                        <a:pt x="156" y="99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89" name="Freeform 115"/>
                <p:cNvSpPr>
                  <a:spLocks/>
                </p:cNvSpPr>
                <p:nvPr/>
              </p:nvSpPr>
              <p:spPr bwMode="auto">
                <a:xfrm>
                  <a:off x="2369" y="3029"/>
                  <a:ext cx="113" cy="121"/>
                </a:xfrm>
                <a:custGeom>
                  <a:avLst/>
                  <a:gdLst>
                    <a:gd name="T0" fmla="*/ 7 w 227"/>
                    <a:gd name="T1" fmla="*/ 0 h 242"/>
                    <a:gd name="T2" fmla="*/ 3 w 227"/>
                    <a:gd name="T3" fmla="*/ 5 h 242"/>
                    <a:gd name="T4" fmla="*/ 4 w 227"/>
                    <a:gd name="T5" fmla="*/ 5 h 242"/>
                    <a:gd name="T6" fmla="*/ 0 w 227"/>
                    <a:gd name="T7" fmla="*/ 10 h 242"/>
                    <a:gd name="T8" fmla="*/ 5 w 227"/>
                    <a:gd name="T9" fmla="*/ 16 h 242"/>
                    <a:gd name="T10" fmla="*/ 14 w 227"/>
                    <a:gd name="T11" fmla="*/ 7 h 242"/>
                    <a:gd name="T12" fmla="*/ 7 w 227"/>
                    <a:gd name="T13" fmla="*/ 0 h 2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7"/>
                    <a:gd name="T22" fmla="*/ 0 h 242"/>
                    <a:gd name="T23" fmla="*/ 227 w 227"/>
                    <a:gd name="T24" fmla="*/ 242 h 2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7" h="242">
                      <a:moveTo>
                        <a:pt x="123" y="0"/>
                      </a:moveTo>
                      <a:lnTo>
                        <a:pt x="57" y="68"/>
                      </a:lnTo>
                      <a:lnTo>
                        <a:pt x="66" y="78"/>
                      </a:lnTo>
                      <a:lnTo>
                        <a:pt x="0" y="146"/>
                      </a:lnTo>
                      <a:lnTo>
                        <a:pt x="94" y="242"/>
                      </a:lnTo>
                      <a:lnTo>
                        <a:pt x="227" y="104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0" name="Freeform 116"/>
                <p:cNvSpPr>
                  <a:spLocks/>
                </p:cNvSpPr>
                <p:nvPr/>
              </p:nvSpPr>
              <p:spPr bwMode="auto">
                <a:xfrm>
                  <a:off x="2304" y="3022"/>
                  <a:ext cx="70" cy="70"/>
                </a:xfrm>
                <a:custGeom>
                  <a:avLst/>
                  <a:gdLst>
                    <a:gd name="T0" fmla="*/ 7 w 140"/>
                    <a:gd name="T1" fmla="*/ 1 h 140"/>
                    <a:gd name="T2" fmla="*/ 8 w 140"/>
                    <a:gd name="T3" fmla="*/ 3 h 140"/>
                    <a:gd name="T4" fmla="*/ 7 w 140"/>
                    <a:gd name="T5" fmla="*/ 4 h 140"/>
                    <a:gd name="T6" fmla="*/ 9 w 140"/>
                    <a:gd name="T7" fmla="*/ 7 h 140"/>
                    <a:gd name="T8" fmla="*/ 7 w 140"/>
                    <a:gd name="T9" fmla="*/ 9 h 140"/>
                    <a:gd name="T10" fmla="*/ 0 w 140"/>
                    <a:gd name="T11" fmla="*/ 3 h 140"/>
                    <a:gd name="T12" fmla="*/ 3 w 140"/>
                    <a:gd name="T13" fmla="*/ 0 h 140"/>
                    <a:gd name="T14" fmla="*/ 5 w 140"/>
                    <a:gd name="T15" fmla="*/ 3 h 140"/>
                    <a:gd name="T16" fmla="*/ 7 w 140"/>
                    <a:gd name="T17" fmla="*/ 1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0"/>
                    <a:gd name="T28" fmla="*/ 0 h 140"/>
                    <a:gd name="T29" fmla="*/ 140 w 140"/>
                    <a:gd name="T30" fmla="*/ 140 h 1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0" h="140">
                      <a:moveTo>
                        <a:pt x="104" y="12"/>
                      </a:moveTo>
                      <a:lnTo>
                        <a:pt x="128" y="34"/>
                      </a:lnTo>
                      <a:lnTo>
                        <a:pt x="100" y="64"/>
                      </a:lnTo>
                      <a:lnTo>
                        <a:pt x="140" y="105"/>
                      </a:lnTo>
                      <a:lnTo>
                        <a:pt x="105" y="140"/>
                      </a:lnTo>
                      <a:lnTo>
                        <a:pt x="0" y="34"/>
                      </a:lnTo>
                      <a:lnTo>
                        <a:pt x="35" y="0"/>
                      </a:lnTo>
                      <a:lnTo>
                        <a:pt x="75" y="39"/>
                      </a:lnTo>
                      <a:lnTo>
                        <a:pt x="104" y="1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1" name="Freeform 117"/>
                <p:cNvSpPr>
                  <a:spLocks/>
                </p:cNvSpPr>
                <p:nvPr/>
              </p:nvSpPr>
              <p:spPr bwMode="auto">
                <a:xfrm>
                  <a:off x="2065" y="2825"/>
                  <a:ext cx="363" cy="382"/>
                </a:xfrm>
                <a:custGeom>
                  <a:avLst/>
                  <a:gdLst>
                    <a:gd name="T0" fmla="*/ 0 w 726"/>
                    <a:gd name="T1" fmla="*/ 0 h 765"/>
                    <a:gd name="T2" fmla="*/ 0 w 726"/>
                    <a:gd name="T3" fmla="*/ 2 h 765"/>
                    <a:gd name="T4" fmla="*/ 46 w 726"/>
                    <a:gd name="T5" fmla="*/ 47 h 765"/>
                    <a:gd name="T6" fmla="*/ 46 w 726"/>
                    <a:gd name="T7" fmla="*/ 45 h 765"/>
                    <a:gd name="T8" fmla="*/ 0 w 726"/>
                    <a:gd name="T9" fmla="*/ 0 h 7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765"/>
                    <a:gd name="T17" fmla="*/ 726 w 726"/>
                    <a:gd name="T18" fmla="*/ 765 h 7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765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726" y="765"/>
                      </a:lnTo>
                      <a:lnTo>
                        <a:pt x="723" y="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4602" name="Group 118"/>
            <p:cNvGrpSpPr>
              <a:grpSpLocks/>
            </p:cNvGrpSpPr>
            <p:nvPr/>
          </p:nvGrpSpPr>
          <p:grpSpPr bwMode="auto">
            <a:xfrm flipH="1">
              <a:off x="1196" y="974"/>
              <a:ext cx="391" cy="439"/>
              <a:chOff x="2063" y="2304"/>
              <a:chExt cx="803" cy="903"/>
            </a:xfrm>
          </p:grpSpPr>
          <p:grpSp>
            <p:nvGrpSpPr>
              <p:cNvPr id="24656" name="Group 119"/>
              <p:cNvGrpSpPr>
                <a:grpSpLocks/>
              </p:cNvGrpSpPr>
              <p:nvPr/>
            </p:nvGrpSpPr>
            <p:grpSpPr bwMode="auto">
              <a:xfrm>
                <a:off x="2193" y="2306"/>
                <a:ext cx="673" cy="753"/>
                <a:chOff x="2193" y="2306"/>
                <a:chExt cx="673" cy="753"/>
              </a:xfrm>
            </p:grpSpPr>
            <p:sp>
              <p:nvSpPr>
                <p:cNvPr id="24675" name="Freeform 120"/>
                <p:cNvSpPr>
                  <a:spLocks/>
                </p:cNvSpPr>
                <p:nvPr/>
              </p:nvSpPr>
              <p:spPr bwMode="auto">
                <a:xfrm>
                  <a:off x="2419" y="2859"/>
                  <a:ext cx="148" cy="146"/>
                </a:xfrm>
                <a:custGeom>
                  <a:avLst/>
                  <a:gdLst>
                    <a:gd name="T0" fmla="*/ 2 w 297"/>
                    <a:gd name="T1" fmla="*/ 0 h 291"/>
                    <a:gd name="T2" fmla="*/ 0 w 297"/>
                    <a:gd name="T3" fmla="*/ 2 h 291"/>
                    <a:gd name="T4" fmla="*/ 17 w 297"/>
                    <a:gd name="T5" fmla="*/ 19 h 291"/>
                    <a:gd name="T6" fmla="*/ 18 w 297"/>
                    <a:gd name="T7" fmla="*/ 16 h 291"/>
                    <a:gd name="T8" fmla="*/ 2 w 297"/>
                    <a:gd name="T9" fmla="*/ 0 h 2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7"/>
                    <a:gd name="T16" fmla="*/ 0 h 291"/>
                    <a:gd name="T17" fmla="*/ 297 w 297"/>
                    <a:gd name="T18" fmla="*/ 291 h 2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7" h="291">
                      <a:moveTo>
                        <a:pt x="33" y="0"/>
                      </a:moveTo>
                      <a:lnTo>
                        <a:pt x="0" y="25"/>
                      </a:lnTo>
                      <a:lnTo>
                        <a:pt x="272" y="291"/>
                      </a:lnTo>
                      <a:lnTo>
                        <a:pt x="297" y="25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76" name="Freeform 121"/>
                <p:cNvSpPr>
                  <a:spLocks/>
                </p:cNvSpPr>
                <p:nvPr/>
              </p:nvSpPr>
              <p:spPr bwMode="auto">
                <a:xfrm>
                  <a:off x="2193" y="2306"/>
                  <a:ext cx="673" cy="674"/>
                </a:xfrm>
                <a:custGeom>
                  <a:avLst/>
                  <a:gdLst>
                    <a:gd name="T0" fmla="*/ 0 w 1346"/>
                    <a:gd name="T1" fmla="*/ 36 h 1349"/>
                    <a:gd name="T2" fmla="*/ 37 w 1346"/>
                    <a:gd name="T3" fmla="*/ 0 h 1349"/>
                    <a:gd name="T4" fmla="*/ 85 w 1346"/>
                    <a:gd name="T5" fmla="*/ 47 h 1349"/>
                    <a:gd name="T6" fmla="*/ 49 w 1346"/>
                    <a:gd name="T7" fmla="*/ 84 h 1349"/>
                    <a:gd name="T8" fmla="*/ 0 w 1346"/>
                    <a:gd name="T9" fmla="*/ 36 h 13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6"/>
                    <a:gd name="T16" fmla="*/ 0 h 1349"/>
                    <a:gd name="T17" fmla="*/ 1346 w 1346"/>
                    <a:gd name="T18" fmla="*/ 1349 h 13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6" h="1349">
                      <a:moveTo>
                        <a:pt x="0" y="579"/>
                      </a:moveTo>
                      <a:lnTo>
                        <a:pt x="577" y="0"/>
                      </a:lnTo>
                      <a:lnTo>
                        <a:pt x="1346" y="767"/>
                      </a:lnTo>
                      <a:lnTo>
                        <a:pt x="774" y="1349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77" name="Freeform 122"/>
                <p:cNvSpPr>
                  <a:spLocks/>
                </p:cNvSpPr>
                <p:nvPr/>
              </p:nvSpPr>
              <p:spPr bwMode="auto">
                <a:xfrm>
                  <a:off x="2578" y="2691"/>
                  <a:ext cx="288" cy="368"/>
                </a:xfrm>
                <a:custGeom>
                  <a:avLst/>
                  <a:gdLst>
                    <a:gd name="T0" fmla="*/ 36 w 576"/>
                    <a:gd name="T1" fmla="*/ 0 h 737"/>
                    <a:gd name="T2" fmla="*/ 1 w 576"/>
                    <a:gd name="T3" fmla="*/ 35 h 737"/>
                    <a:gd name="T4" fmla="*/ 0 w 576"/>
                    <a:gd name="T5" fmla="*/ 46 h 737"/>
                    <a:gd name="T6" fmla="*/ 36 w 576"/>
                    <a:gd name="T7" fmla="*/ 10 h 737"/>
                    <a:gd name="T8" fmla="*/ 36 w 576"/>
                    <a:gd name="T9" fmla="*/ 0 h 7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6"/>
                    <a:gd name="T16" fmla="*/ 0 h 737"/>
                    <a:gd name="T17" fmla="*/ 576 w 576"/>
                    <a:gd name="T18" fmla="*/ 737 h 7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6" h="737">
                      <a:moveTo>
                        <a:pt x="576" y="0"/>
                      </a:moveTo>
                      <a:lnTo>
                        <a:pt x="1" y="573"/>
                      </a:lnTo>
                      <a:lnTo>
                        <a:pt x="0" y="737"/>
                      </a:lnTo>
                      <a:lnTo>
                        <a:pt x="576" y="161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78" name="Freeform 123"/>
                <p:cNvSpPr>
                  <a:spLocks/>
                </p:cNvSpPr>
                <p:nvPr/>
              </p:nvSpPr>
              <p:spPr bwMode="auto">
                <a:xfrm>
                  <a:off x="2193" y="2595"/>
                  <a:ext cx="385" cy="464"/>
                </a:xfrm>
                <a:custGeom>
                  <a:avLst/>
                  <a:gdLst>
                    <a:gd name="T0" fmla="*/ 0 w 769"/>
                    <a:gd name="T1" fmla="*/ 0 h 929"/>
                    <a:gd name="T2" fmla="*/ 0 w 769"/>
                    <a:gd name="T3" fmla="*/ 9 h 929"/>
                    <a:gd name="T4" fmla="*/ 49 w 769"/>
                    <a:gd name="T5" fmla="*/ 58 h 929"/>
                    <a:gd name="T6" fmla="*/ 49 w 769"/>
                    <a:gd name="T7" fmla="*/ 47 h 929"/>
                    <a:gd name="T8" fmla="*/ 46 w 769"/>
                    <a:gd name="T9" fmla="*/ 45 h 929"/>
                    <a:gd name="T10" fmla="*/ 46 w 769"/>
                    <a:gd name="T11" fmla="*/ 51 h 929"/>
                    <a:gd name="T12" fmla="*/ 29 w 769"/>
                    <a:gd name="T13" fmla="*/ 34 h 929"/>
                    <a:gd name="T14" fmla="*/ 29 w 769"/>
                    <a:gd name="T15" fmla="*/ 28 h 929"/>
                    <a:gd name="T16" fmla="*/ 0 w 769"/>
                    <a:gd name="T17" fmla="*/ 0 h 9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9"/>
                    <a:gd name="T28" fmla="*/ 0 h 929"/>
                    <a:gd name="T29" fmla="*/ 769 w 769"/>
                    <a:gd name="T30" fmla="*/ 929 h 9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9" h="929">
                      <a:moveTo>
                        <a:pt x="0" y="0"/>
                      </a:moveTo>
                      <a:lnTo>
                        <a:pt x="0" y="154"/>
                      </a:lnTo>
                      <a:lnTo>
                        <a:pt x="769" y="929"/>
                      </a:lnTo>
                      <a:lnTo>
                        <a:pt x="769" y="765"/>
                      </a:lnTo>
                      <a:lnTo>
                        <a:pt x="723" y="720"/>
                      </a:lnTo>
                      <a:lnTo>
                        <a:pt x="723" y="820"/>
                      </a:lnTo>
                      <a:lnTo>
                        <a:pt x="458" y="554"/>
                      </a:lnTo>
                      <a:lnTo>
                        <a:pt x="461" y="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79" name="Freeform 124"/>
                <p:cNvSpPr>
                  <a:spLocks/>
                </p:cNvSpPr>
                <p:nvPr/>
              </p:nvSpPr>
              <p:spPr bwMode="auto">
                <a:xfrm>
                  <a:off x="2433" y="2815"/>
                  <a:ext cx="134" cy="163"/>
                </a:xfrm>
                <a:custGeom>
                  <a:avLst/>
                  <a:gdLst>
                    <a:gd name="T0" fmla="*/ 0 w 269"/>
                    <a:gd name="T1" fmla="*/ 0 h 325"/>
                    <a:gd name="T2" fmla="*/ 16 w 269"/>
                    <a:gd name="T3" fmla="*/ 17 h 325"/>
                    <a:gd name="T4" fmla="*/ 15 w 269"/>
                    <a:gd name="T5" fmla="*/ 18 h 325"/>
                    <a:gd name="T6" fmla="*/ 15 w 269"/>
                    <a:gd name="T7" fmla="*/ 21 h 325"/>
                    <a:gd name="T8" fmla="*/ 0 w 269"/>
                    <a:gd name="T9" fmla="*/ 6 h 325"/>
                    <a:gd name="T10" fmla="*/ 0 w 269"/>
                    <a:gd name="T11" fmla="*/ 0 h 3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9"/>
                    <a:gd name="T19" fmla="*/ 0 h 325"/>
                    <a:gd name="T20" fmla="*/ 269 w 269"/>
                    <a:gd name="T21" fmla="*/ 325 h 3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9" h="325">
                      <a:moveTo>
                        <a:pt x="0" y="0"/>
                      </a:moveTo>
                      <a:lnTo>
                        <a:pt x="269" y="263"/>
                      </a:lnTo>
                      <a:lnTo>
                        <a:pt x="247" y="286"/>
                      </a:lnTo>
                      <a:lnTo>
                        <a:pt x="243" y="325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80" name="Freeform 125"/>
                <p:cNvSpPr>
                  <a:spLocks/>
                </p:cNvSpPr>
                <p:nvPr/>
              </p:nvSpPr>
              <p:spPr bwMode="auto">
                <a:xfrm>
                  <a:off x="2422" y="2815"/>
                  <a:ext cx="12" cy="54"/>
                </a:xfrm>
                <a:custGeom>
                  <a:avLst/>
                  <a:gdLst>
                    <a:gd name="T0" fmla="*/ 2 w 23"/>
                    <a:gd name="T1" fmla="*/ 0 h 108"/>
                    <a:gd name="T2" fmla="*/ 0 w 23"/>
                    <a:gd name="T3" fmla="*/ 1 h 108"/>
                    <a:gd name="T4" fmla="*/ 0 w 23"/>
                    <a:gd name="T5" fmla="*/ 7 h 108"/>
                    <a:gd name="T6" fmla="*/ 2 w 23"/>
                    <a:gd name="T7" fmla="*/ 6 h 108"/>
                    <a:gd name="T8" fmla="*/ 2 w 23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08"/>
                    <a:gd name="T17" fmla="*/ 23 w 2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08">
                      <a:moveTo>
                        <a:pt x="23" y="0"/>
                      </a:moveTo>
                      <a:lnTo>
                        <a:pt x="0" y="15"/>
                      </a:lnTo>
                      <a:lnTo>
                        <a:pt x="0" y="108"/>
                      </a:lnTo>
                      <a:lnTo>
                        <a:pt x="21" y="8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57" name="Group 126"/>
              <p:cNvGrpSpPr>
                <a:grpSpLocks/>
              </p:cNvGrpSpPr>
              <p:nvPr/>
            </p:nvGrpSpPr>
            <p:grpSpPr bwMode="auto">
              <a:xfrm>
                <a:off x="2308" y="2304"/>
                <a:ext cx="401" cy="546"/>
                <a:chOff x="2308" y="2304"/>
                <a:chExt cx="401" cy="546"/>
              </a:xfrm>
            </p:grpSpPr>
            <p:sp>
              <p:nvSpPr>
                <p:cNvPr id="24667" name="Freeform 127"/>
                <p:cNvSpPr>
                  <a:spLocks/>
                </p:cNvSpPr>
                <p:nvPr/>
              </p:nvSpPr>
              <p:spPr bwMode="auto">
                <a:xfrm>
                  <a:off x="2309" y="2304"/>
                  <a:ext cx="400" cy="546"/>
                </a:xfrm>
                <a:custGeom>
                  <a:avLst/>
                  <a:gdLst>
                    <a:gd name="T0" fmla="*/ 21 w 801"/>
                    <a:gd name="T1" fmla="*/ 0 h 1091"/>
                    <a:gd name="T2" fmla="*/ 16 w 801"/>
                    <a:gd name="T3" fmla="*/ 7 h 1091"/>
                    <a:gd name="T4" fmla="*/ 12 w 801"/>
                    <a:gd name="T5" fmla="*/ 3 h 1091"/>
                    <a:gd name="T6" fmla="*/ 0 w 801"/>
                    <a:gd name="T7" fmla="*/ 15 h 1091"/>
                    <a:gd name="T8" fmla="*/ 3 w 801"/>
                    <a:gd name="T9" fmla="*/ 19 h 1091"/>
                    <a:gd name="T10" fmla="*/ 0 w 801"/>
                    <a:gd name="T11" fmla="*/ 22 h 1091"/>
                    <a:gd name="T12" fmla="*/ 0 w 801"/>
                    <a:gd name="T13" fmla="*/ 37 h 1091"/>
                    <a:gd name="T14" fmla="*/ 30 w 801"/>
                    <a:gd name="T15" fmla="*/ 69 h 1091"/>
                    <a:gd name="T16" fmla="*/ 40 w 801"/>
                    <a:gd name="T17" fmla="*/ 56 h 1091"/>
                    <a:gd name="T18" fmla="*/ 42 w 801"/>
                    <a:gd name="T19" fmla="*/ 53 h 1091"/>
                    <a:gd name="T20" fmla="*/ 44 w 801"/>
                    <a:gd name="T21" fmla="*/ 46 h 1091"/>
                    <a:gd name="T22" fmla="*/ 49 w 801"/>
                    <a:gd name="T23" fmla="*/ 37 h 1091"/>
                    <a:gd name="T24" fmla="*/ 50 w 801"/>
                    <a:gd name="T25" fmla="*/ 19 h 1091"/>
                    <a:gd name="T26" fmla="*/ 31 w 801"/>
                    <a:gd name="T27" fmla="*/ 0 h 1091"/>
                    <a:gd name="T28" fmla="*/ 23 w 801"/>
                    <a:gd name="T29" fmla="*/ 2 h 1091"/>
                    <a:gd name="T30" fmla="*/ 21 w 801"/>
                    <a:gd name="T31" fmla="*/ 1 h 1091"/>
                    <a:gd name="T32" fmla="*/ 21 w 801"/>
                    <a:gd name="T33" fmla="*/ 0 h 10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1"/>
                    <a:gd name="T52" fmla="*/ 0 h 1091"/>
                    <a:gd name="T53" fmla="*/ 801 w 801"/>
                    <a:gd name="T54" fmla="*/ 1091 h 10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1" h="1091">
                      <a:moveTo>
                        <a:pt x="345" y="0"/>
                      </a:moveTo>
                      <a:lnTo>
                        <a:pt x="263" y="100"/>
                      </a:lnTo>
                      <a:lnTo>
                        <a:pt x="201" y="46"/>
                      </a:lnTo>
                      <a:lnTo>
                        <a:pt x="0" y="240"/>
                      </a:lnTo>
                      <a:lnTo>
                        <a:pt x="57" y="296"/>
                      </a:lnTo>
                      <a:lnTo>
                        <a:pt x="1" y="337"/>
                      </a:lnTo>
                      <a:lnTo>
                        <a:pt x="0" y="588"/>
                      </a:lnTo>
                      <a:lnTo>
                        <a:pt x="493" y="1091"/>
                      </a:lnTo>
                      <a:lnTo>
                        <a:pt x="653" y="895"/>
                      </a:lnTo>
                      <a:lnTo>
                        <a:pt x="682" y="837"/>
                      </a:lnTo>
                      <a:lnTo>
                        <a:pt x="711" y="725"/>
                      </a:lnTo>
                      <a:lnTo>
                        <a:pt x="799" y="592"/>
                      </a:lnTo>
                      <a:lnTo>
                        <a:pt x="801" y="295"/>
                      </a:lnTo>
                      <a:lnTo>
                        <a:pt x="498" y="0"/>
                      </a:lnTo>
                      <a:lnTo>
                        <a:pt x="374" y="29"/>
                      </a:lnTo>
                      <a:lnTo>
                        <a:pt x="340" y="4"/>
                      </a:lnTo>
                      <a:lnTo>
                        <a:pt x="3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68" name="Freeform 128"/>
                <p:cNvSpPr>
                  <a:spLocks/>
                </p:cNvSpPr>
                <p:nvPr/>
              </p:nvSpPr>
              <p:spPr bwMode="auto">
                <a:xfrm>
                  <a:off x="2647" y="2519"/>
                  <a:ext cx="14" cy="216"/>
                </a:xfrm>
                <a:custGeom>
                  <a:avLst/>
                  <a:gdLst>
                    <a:gd name="T0" fmla="*/ 2 w 27"/>
                    <a:gd name="T1" fmla="*/ 0 h 433"/>
                    <a:gd name="T2" fmla="*/ 0 w 27"/>
                    <a:gd name="T3" fmla="*/ 5 h 433"/>
                    <a:gd name="T4" fmla="*/ 0 w 27"/>
                    <a:gd name="T5" fmla="*/ 27 h 433"/>
                    <a:gd name="T6" fmla="*/ 2 w 27"/>
                    <a:gd name="T7" fmla="*/ 19 h 433"/>
                    <a:gd name="T8" fmla="*/ 2 w 27"/>
                    <a:gd name="T9" fmla="*/ 0 h 4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33"/>
                    <a:gd name="T17" fmla="*/ 27 w 27"/>
                    <a:gd name="T18" fmla="*/ 433 h 4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33">
                      <a:moveTo>
                        <a:pt x="27" y="0"/>
                      </a:moveTo>
                      <a:lnTo>
                        <a:pt x="0" y="81"/>
                      </a:lnTo>
                      <a:lnTo>
                        <a:pt x="0" y="433"/>
                      </a:lnTo>
                      <a:lnTo>
                        <a:pt x="27" y="30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69" name="Freeform 129"/>
                <p:cNvSpPr>
                  <a:spLocks/>
                </p:cNvSpPr>
                <p:nvPr/>
              </p:nvSpPr>
              <p:spPr bwMode="auto">
                <a:xfrm>
                  <a:off x="2563" y="2573"/>
                  <a:ext cx="77" cy="268"/>
                </a:xfrm>
                <a:custGeom>
                  <a:avLst/>
                  <a:gdLst>
                    <a:gd name="T0" fmla="*/ 9 w 155"/>
                    <a:gd name="T1" fmla="*/ 0 h 537"/>
                    <a:gd name="T2" fmla="*/ 0 w 155"/>
                    <a:gd name="T3" fmla="*/ 11 h 537"/>
                    <a:gd name="T4" fmla="*/ 0 w 155"/>
                    <a:gd name="T5" fmla="*/ 33 h 537"/>
                    <a:gd name="T6" fmla="*/ 9 w 155"/>
                    <a:gd name="T7" fmla="*/ 21 h 537"/>
                    <a:gd name="T8" fmla="*/ 9 w 155"/>
                    <a:gd name="T9" fmla="*/ 0 h 5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"/>
                    <a:gd name="T16" fmla="*/ 0 h 537"/>
                    <a:gd name="T17" fmla="*/ 155 w 155"/>
                    <a:gd name="T18" fmla="*/ 537 h 5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" h="537">
                      <a:moveTo>
                        <a:pt x="155" y="0"/>
                      </a:moveTo>
                      <a:lnTo>
                        <a:pt x="0" y="186"/>
                      </a:lnTo>
                      <a:lnTo>
                        <a:pt x="0" y="537"/>
                      </a:lnTo>
                      <a:lnTo>
                        <a:pt x="155" y="346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70" name="Freeform 130"/>
                <p:cNvSpPr>
                  <a:spLocks/>
                </p:cNvSpPr>
                <p:nvPr/>
              </p:nvSpPr>
              <p:spPr bwMode="auto">
                <a:xfrm>
                  <a:off x="2665" y="2463"/>
                  <a:ext cx="44" cy="206"/>
                </a:xfrm>
                <a:custGeom>
                  <a:avLst/>
                  <a:gdLst>
                    <a:gd name="T0" fmla="*/ 6 w 88"/>
                    <a:gd name="T1" fmla="*/ 0 h 412"/>
                    <a:gd name="T2" fmla="*/ 0 w 88"/>
                    <a:gd name="T3" fmla="*/ 7 h 412"/>
                    <a:gd name="T4" fmla="*/ 0 w 88"/>
                    <a:gd name="T5" fmla="*/ 26 h 412"/>
                    <a:gd name="T6" fmla="*/ 6 w 88"/>
                    <a:gd name="T7" fmla="*/ 17 h 412"/>
                    <a:gd name="T8" fmla="*/ 6 w 88"/>
                    <a:gd name="T9" fmla="*/ 0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412"/>
                    <a:gd name="T17" fmla="*/ 88 w 88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412">
                      <a:moveTo>
                        <a:pt x="88" y="0"/>
                      </a:moveTo>
                      <a:lnTo>
                        <a:pt x="0" y="106"/>
                      </a:lnTo>
                      <a:lnTo>
                        <a:pt x="0" y="412"/>
                      </a:lnTo>
                      <a:lnTo>
                        <a:pt x="88" y="264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71" name="Freeform 131"/>
                <p:cNvSpPr>
                  <a:spLocks/>
                </p:cNvSpPr>
                <p:nvPr/>
              </p:nvSpPr>
              <p:spPr bwMode="auto">
                <a:xfrm>
                  <a:off x="2411" y="2327"/>
                  <a:ext cx="246" cy="227"/>
                </a:xfrm>
                <a:custGeom>
                  <a:avLst/>
                  <a:gdLst>
                    <a:gd name="T0" fmla="*/ 8 w 493"/>
                    <a:gd name="T1" fmla="*/ 0 h 452"/>
                    <a:gd name="T2" fmla="*/ 0 w 493"/>
                    <a:gd name="T3" fmla="*/ 0 h 452"/>
                    <a:gd name="T4" fmla="*/ 28 w 493"/>
                    <a:gd name="T5" fmla="*/ 29 h 452"/>
                    <a:gd name="T6" fmla="*/ 30 w 493"/>
                    <a:gd name="T7" fmla="*/ 23 h 452"/>
                    <a:gd name="T8" fmla="*/ 8 w 493"/>
                    <a:gd name="T9" fmla="*/ 0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3"/>
                    <a:gd name="T16" fmla="*/ 0 h 452"/>
                    <a:gd name="T17" fmla="*/ 493 w 493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3" h="452">
                      <a:moveTo>
                        <a:pt x="133" y="0"/>
                      </a:moveTo>
                      <a:lnTo>
                        <a:pt x="0" y="0"/>
                      </a:lnTo>
                      <a:lnTo>
                        <a:pt x="453" y="452"/>
                      </a:lnTo>
                      <a:lnTo>
                        <a:pt x="493" y="357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72" name="Freeform 132"/>
                <p:cNvSpPr>
                  <a:spLocks/>
                </p:cNvSpPr>
                <p:nvPr/>
              </p:nvSpPr>
              <p:spPr bwMode="auto">
                <a:xfrm>
                  <a:off x="2308" y="2423"/>
                  <a:ext cx="240" cy="418"/>
                </a:xfrm>
                <a:custGeom>
                  <a:avLst/>
                  <a:gdLst>
                    <a:gd name="T0" fmla="*/ 0 w 481"/>
                    <a:gd name="T1" fmla="*/ 0 h 837"/>
                    <a:gd name="T2" fmla="*/ 0 w 481"/>
                    <a:gd name="T3" fmla="*/ 22 h 837"/>
                    <a:gd name="T4" fmla="*/ 30 w 481"/>
                    <a:gd name="T5" fmla="*/ 52 h 837"/>
                    <a:gd name="T6" fmla="*/ 30 w 481"/>
                    <a:gd name="T7" fmla="*/ 30 h 837"/>
                    <a:gd name="T8" fmla="*/ 0 w 481"/>
                    <a:gd name="T9" fmla="*/ 0 h 8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1"/>
                    <a:gd name="T16" fmla="*/ 0 h 837"/>
                    <a:gd name="T17" fmla="*/ 481 w 481"/>
                    <a:gd name="T18" fmla="*/ 837 h 8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1" h="837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81" y="837"/>
                      </a:lnTo>
                      <a:lnTo>
                        <a:pt x="481" y="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73" name="Freeform 133"/>
                <p:cNvSpPr>
                  <a:spLocks/>
                </p:cNvSpPr>
                <p:nvPr/>
              </p:nvSpPr>
              <p:spPr bwMode="auto">
                <a:xfrm>
                  <a:off x="2333" y="2458"/>
                  <a:ext cx="194" cy="333"/>
                </a:xfrm>
                <a:custGeom>
                  <a:avLst/>
                  <a:gdLst>
                    <a:gd name="T0" fmla="*/ 0 w 389"/>
                    <a:gd name="T1" fmla="*/ 0 h 667"/>
                    <a:gd name="T2" fmla="*/ 0 w 389"/>
                    <a:gd name="T3" fmla="*/ 17 h 667"/>
                    <a:gd name="T4" fmla="*/ 24 w 389"/>
                    <a:gd name="T5" fmla="*/ 41 h 667"/>
                    <a:gd name="T6" fmla="*/ 24 w 389"/>
                    <a:gd name="T7" fmla="*/ 24 h 667"/>
                    <a:gd name="T8" fmla="*/ 0 w 389"/>
                    <a:gd name="T9" fmla="*/ 0 h 6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9"/>
                    <a:gd name="T16" fmla="*/ 0 h 667"/>
                    <a:gd name="T17" fmla="*/ 389 w 389"/>
                    <a:gd name="T18" fmla="*/ 667 h 6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9" h="667">
                      <a:moveTo>
                        <a:pt x="0" y="0"/>
                      </a:moveTo>
                      <a:lnTo>
                        <a:pt x="0" y="275"/>
                      </a:lnTo>
                      <a:lnTo>
                        <a:pt x="389" y="667"/>
                      </a:lnTo>
                      <a:lnTo>
                        <a:pt x="389" y="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74" name="Freeform 134"/>
                <p:cNvSpPr>
                  <a:spLocks/>
                </p:cNvSpPr>
                <p:nvPr/>
              </p:nvSpPr>
              <p:spPr bwMode="auto">
                <a:xfrm>
                  <a:off x="2483" y="2309"/>
                  <a:ext cx="220" cy="192"/>
                </a:xfrm>
                <a:custGeom>
                  <a:avLst/>
                  <a:gdLst>
                    <a:gd name="T0" fmla="*/ 0 w 439"/>
                    <a:gd name="T1" fmla="*/ 3 h 384"/>
                    <a:gd name="T2" fmla="*/ 9 w 439"/>
                    <a:gd name="T3" fmla="*/ 0 h 384"/>
                    <a:gd name="T4" fmla="*/ 28 w 439"/>
                    <a:gd name="T5" fmla="*/ 19 h 384"/>
                    <a:gd name="T6" fmla="*/ 22 w 439"/>
                    <a:gd name="T7" fmla="*/ 24 h 384"/>
                    <a:gd name="T8" fmla="*/ 0 w 439"/>
                    <a:gd name="T9" fmla="*/ 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384"/>
                    <a:gd name="T17" fmla="*/ 439 w 439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384">
                      <a:moveTo>
                        <a:pt x="0" y="35"/>
                      </a:moveTo>
                      <a:lnTo>
                        <a:pt x="144" y="0"/>
                      </a:lnTo>
                      <a:lnTo>
                        <a:pt x="439" y="291"/>
                      </a:lnTo>
                      <a:lnTo>
                        <a:pt x="350" y="384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58" name="Group 135"/>
              <p:cNvGrpSpPr>
                <a:grpSpLocks/>
              </p:cNvGrpSpPr>
              <p:nvPr/>
            </p:nvGrpSpPr>
            <p:grpSpPr bwMode="auto">
              <a:xfrm>
                <a:off x="2063" y="2701"/>
                <a:ext cx="488" cy="506"/>
                <a:chOff x="2063" y="2701"/>
                <a:chExt cx="488" cy="506"/>
              </a:xfrm>
            </p:grpSpPr>
            <p:sp>
              <p:nvSpPr>
                <p:cNvPr id="24659" name="Freeform 136"/>
                <p:cNvSpPr>
                  <a:spLocks/>
                </p:cNvSpPr>
                <p:nvPr/>
              </p:nvSpPr>
              <p:spPr bwMode="auto">
                <a:xfrm>
                  <a:off x="2427" y="3066"/>
                  <a:ext cx="122" cy="139"/>
                </a:xfrm>
                <a:custGeom>
                  <a:avLst/>
                  <a:gdLst>
                    <a:gd name="T0" fmla="*/ 16 w 243"/>
                    <a:gd name="T1" fmla="*/ 0 h 279"/>
                    <a:gd name="T2" fmla="*/ 16 w 243"/>
                    <a:gd name="T3" fmla="*/ 2 h 279"/>
                    <a:gd name="T4" fmla="*/ 1 w 243"/>
                    <a:gd name="T5" fmla="*/ 17 h 279"/>
                    <a:gd name="T6" fmla="*/ 0 w 243"/>
                    <a:gd name="T7" fmla="*/ 15 h 279"/>
                    <a:gd name="T8" fmla="*/ 16 w 243"/>
                    <a:gd name="T9" fmla="*/ 0 h 2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279"/>
                    <a:gd name="T17" fmla="*/ 243 w 243"/>
                    <a:gd name="T18" fmla="*/ 279 h 2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279">
                      <a:moveTo>
                        <a:pt x="243" y="0"/>
                      </a:moveTo>
                      <a:lnTo>
                        <a:pt x="243" y="37"/>
                      </a:lnTo>
                      <a:lnTo>
                        <a:pt x="3" y="279"/>
                      </a:lnTo>
                      <a:lnTo>
                        <a:pt x="0" y="245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60" name="Freeform 137"/>
                <p:cNvSpPr>
                  <a:spLocks/>
                </p:cNvSpPr>
                <p:nvPr/>
              </p:nvSpPr>
              <p:spPr bwMode="auto">
                <a:xfrm>
                  <a:off x="2063" y="2701"/>
                  <a:ext cx="488" cy="489"/>
                </a:xfrm>
                <a:custGeom>
                  <a:avLst/>
                  <a:gdLst>
                    <a:gd name="T0" fmla="*/ 16 w 976"/>
                    <a:gd name="T1" fmla="*/ 0 h 977"/>
                    <a:gd name="T2" fmla="*/ 0 w 976"/>
                    <a:gd name="T3" fmla="*/ 16 h 977"/>
                    <a:gd name="T4" fmla="*/ 46 w 976"/>
                    <a:gd name="T5" fmla="*/ 62 h 977"/>
                    <a:gd name="T6" fmla="*/ 61 w 976"/>
                    <a:gd name="T7" fmla="*/ 46 h 977"/>
                    <a:gd name="T8" fmla="*/ 16 w 976"/>
                    <a:gd name="T9" fmla="*/ 0 h 9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6"/>
                    <a:gd name="T16" fmla="*/ 0 h 977"/>
                    <a:gd name="T17" fmla="*/ 976 w 976"/>
                    <a:gd name="T18" fmla="*/ 977 h 9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6" h="977">
                      <a:moveTo>
                        <a:pt x="248" y="0"/>
                      </a:moveTo>
                      <a:lnTo>
                        <a:pt x="0" y="249"/>
                      </a:lnTo>
                      <a:lnTo>
                        <a:pt x="728" y="977"/>
                      </a:lnTo>
                      <a:lnTo>
                        <a:pt x="976" y="728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61" name="Freeform 138"/>
                <p:cNvSpPr>
                  <a:spLocks/>
                </p:cNvSpPr>
                <p:nvPr/>
              </p:nvSpPr>
              <p:spPr bwMode="auto">
                <a:xfrm>
                  <a:off x="2179" y="2724"/>
                  <a:ext cx="339" cy="339"/>
                </a:xfrm>
                <a:custGeom>
                  <a:avLst/>
                  <a:gdLst>
                    <a:gd name="T0" fmla="*/ 2 w 677"/>
                    <a:gd name="T1" fmla="*/ 0 h 678"/>
                    <a:gd name="T2" fmla="*/ 0 w 677"/>
                    <a:gd name="T3" fmla="*/ 3 h 678"/>
                    <a:gd name="T4" fmla="*/ 41 w 677"/>
                    <a:gd name="T5" fmla="*/ 43 h 678"/>
                    <a:gd name="T6" fmla="*/ 43 w 677"/>
                    <a:gd name="T7" fmla="*/ 41 h 678"/>
                    <a:gd name="T8" fmla="*/ 2 w 677"/>
                    <a:gd name="T9" fmla="*/ 0 h 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7"/>
                    <a:gd name="T16" fmla="*/ 0 h 678"/>
                    <a:gd name="T17" fmla="*/ 677 w 677"/>
                    <a:gd name="T18" fmla="*/ 678 h 6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7" h="678">
                      <a:moveTo>
                        <a:pt x="29" y="0"/>
                      </a:moveTo>
                      <a:lnTo>
                        <a:pt x="0" y="34"/>
                      </a:lnTo>
                      <a:lnTo>
                        <a:pt x="643" y="678"/>
                      </a:lnTo>
                      <a:lnTo>
                        <a:pt x="677" y="64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62" name="Freeform 139"/>
                <p:cNvSpPr>
                  <a:spLocks/>
                </p:cNvSpPr>
                <p:nvPr/>
              </p:nvSpPr>
              <p:spPr bwMode="auto">
                <a:xfrm>
                  <a:off x="2109" y="2754"/>
                  <a:ext cx="250" cy="255"/>
                </a:xfrm>
                <a:custGeom>
                  <a:avLst/>
                  <a:gdLst>
                    <a:gd name="T0" fmla="*/ 6 w 502"/>
                    <a:gd name="T1" fmla="*/ 0 h 511"/>
                    <a:gd name="T2" fmla="*/ 0 w 502"/>
                    <a:gd name="T3" fmla="*/ 6 h 511"/>
                    <a:gd name="T4" fmla="*/ 2 w 502"/>
                    <a:gd name="T5" fmla="*/ 8 h 511"/>
                    <a:gd name="T6" fmla="*/ 0 w 502"/>
                    <a:gd name="T7" fmla="*/ 10 h 511"/>
                    <a:gd name="T8" fmla="*/ 21 w 502"/>
                    <a:gd name="T9" fmla="*/ 31 h 511"/>
                    <a:gd name="T10" fmla="*/ 23 w 502"/>
                    <a:gd name="T11" fmla="*/ 29 h 511"/>
                    <a:gd name="T12" fmla="*/ 24 w 502"/>
                    <a:gd name="T13" fmla="*/ 31 h 511"/>
                    <a:gd name="T14" fmla="*/ 31 w 502"/>
                    <a:gd name="T15" fmla="*/ 25 h 511"/>
                    <a:gd name="T16" fmla="*/ 6 w 502"/>
                    <a:gd name="T17" fmla="*/ 0 h 5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2"/>
                    <a:gd name="T28" fmla="*/ 0 h 511"/>
                    <a:gd name="T29" fmla="*/ 502 w 502"/>
                    <a:gd name="T30" fmla="*/ 511 h 5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2" h="5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37" y="137"/>
                      </a:lnTo>
                      <a:lnTo>
                        <a:pt x="0" y="173"/>
                      </a:lnTo>
                      <a:lnTo>
                        <a:pt x="337" y="511"/>
                      </a:lnTo>
                      <a:lnTo>
                        <a:pt x="370" y="478"/>
                      </a:lnTo>
                      <a:lnTo>
                        <a:pt x="398" y="507"/>
                      </a:lnTo>
                      <a:lnTo>
                        <a:pt x="502" y="403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63" name="Freeform 140"/>
                <p:cNvSpPr>
                  <a:spLocks/>
                </p:cNvSpPr>
                <p:nvPr/>
              </p:nvSpPr>
              <p:spPr bwMode="auto">
                <a:xfrm>
                  <a:off x="2340" y="2971"/>
                  <a:ext cx="78" cy="79"/>
                </a:xfrm>
                <a:custGeom>
                  <a:avLst/>
                  <a:gdLst>
                    <a:gd name="T0" fmla="*/ 4 w 156"/>
                    <a:gd name="T1" fmla="*/ 0 h 157"/>
                    <a:gd name="T2" fmla="*/ 0 w 156"/>
                    <a:gd name="T3" fmla="*/ 4 h 157"/>
                    <a:gd name="T4" fmla="*/ 7 w 156"/>
                    <a:gd name="T5" fmla="*/ 10 h 157"/>
                    <a:gd name="T6" fmla="*/ 10 w 156"/>
                    <a:gd name="T7" fmla="*/ 7 h 157"/>
                    <a:gd name="T8" fmla="*/ 4 w 156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157"/>
                    <a:gd name="T17" fmla="*/ 156 w 156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157">
                      <a:moveTo>
                        <a:pt x="58" y="0"/>
                      </a:moveTo>
                      <a:lnTo>
                        <a:pt x="0" y="58"/>
                      </a:lnTo>
                      <a:lnTo>
                        <a:pt x="99" y="157"/>
                      </a:lnTo>
                      <a:lnTo>
                        <a:pt x="156" y="99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64" name="Freeform 141"/>
                <p:cNvSpPr>
                  <a:spLocks/>
                </p:cNvSpPr>
                <p:nvPr/>
              </p:nvSpPr>
              <p:spPr bwMode="auto">
                <a:xfrm>
                  <a:off x="2369" y="3029"/>
                  <a:ext cx="113" cy="121"/>
                </a:xfrm>
                <a:custGeom>
                  <a:avLst/>
                  <a:gdLst>
                    <a:gd name="T0" fmla="*/ 7 w 227"/>
                    <a:gd name="T1" fmla="*/ 0 h 242"/>
                    <a:gd name="T2" fmla="*/ 3 w 227"/>
                    <a:gd name="T3" fmla="*/ 5 h 242"/>
                    <a:gd name="T4" fmla="*/ 4 w 227"/>
                    <a:gd name="T5" fmla="*/ 5 h 242"/>
                    <a:gd name="T6" fmla="*/ 0 w 227"/>
                    <a:gd name="T7" fmla="*/ 10 h 242"/>
                    <a:gd name="T8" fmla="*/ 5 w 227"/>
                    <a:gd name="T9" fmla="*/ 16 h 242"/>
                    <a:gd name="T10" fmla="*/ 14 w 227"/>
                    <a:gd name="T11" fmla="*/ 7 h 242"/>
                    <a:gd name="T12" fmla="*/ 7 w 227"/>
                    <a:gd name="T13" fmla="*/ 0 h 2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7"/>
                    <a:gd name="T22" fmla="*/ 0 h 242"/>
                    <a:gd name="T23" fmla="*/ 227 w 227"/>
                    <a:gd name="T24" fmla="*/ 242 h 2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7" h="242">
                      <a:moveTo>
                        <a:pt x="123" y="0"/>
                      </a:moveTo>
                      <a:lnTo>
                        <a:pt x="57" y="68"/>
                      </a:lnTo>
                      <a:lnTo>
                        <a:pt x="66" y="78"/>
                      </a:lnTo>
                      <a:lnTo>
                        <a:pt x="0" y="146"/>
                      </a:lnTo>
                      <a:lnTo>
                        <a:pt x="94" y="242"/>
                      </a:lnTo>
                      <a:lnTo>
                        <a:pt x="227" y="104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65" name="Freeform 142"/>
                <p:cNvSpPr>
                  <a:spLocks/>
                </p:cNvSpPr>
                <p:nvPr/>
              </p:nvSpPr>
              <p:spPr bwMode="auto">
                <a:xfrm>
                  <a:off x="2304" y="3022"/>
                  <a:ext cx="70" cy="70"/>
                </a:xfrm>
                <a:custGeom>
                  <a:avLst/>
                  <a:gdLst>
                    <a:gd name="T0" fmla="*/ 7 w 140"/>
                    <a:gd name="T1" fmla="*/ 1 h 140"/>
                    <a:gd name="T2" fmla="*/ 8 w 140"/>
                    <a:gd name="T3" fmla="*/ 3 h 140"/>
                    <a:gd name="T4" fmla="*/ 7 w 140"/>
                    <a:gd name="T5" fmla="*/ 4 h 140"/>
                    <a:gd name="T6" fmla="*/ 9 w 140"/>
                    <a:gd name="T7" fmla="*/ 7 h 140"/>
                    <a:gd name="T8" fmla="*/ 7 w 140"/>
                    <a:gd name="T9" fmla="*/ 9 h 140"/>
                    <a:gd name="T10" fmla="*/ 0 w 140"/>
                    <a:gd name="T11" fmla="*/ 3 h 140"/>
                    <a:gd name="T12" fmla="*/ 3 w 140"/>
                    <a:gd name="T13" fmla="*/ 0 h 140"/>
                    <a:gd name="T14" fmla="*/ 5 w 140"/>
                    <a:gd name="T15" fmla="*/ 3 h 140"/>
                    <a:gd name="T16" fmla="*/ 7 w 140"/>
                    <a:gd name="T17" fmla="*/ 1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0"/>
                    <a:gd name="T28" fmla="*/ 0 h 140"/>
                    <a:gd name="T29" fmla="*/ 140 w 140"/>
                    <a:gd name="T30" fmla="*/ 140 h 1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0" h="140">
                      <a:moveTo>
                        <a:pt x="104" y="12"/>
                      </a:moveTo>
                      <a:lnTo>
                        <a:pt x="128" y="34"/>
                      </a:lnTo>
                      <a:lnTo>
                        <a:pt x="100" y="64"/>
                      </a:lnTo>
                      <a:lnTo>
                        <a:pt x="140" y="105"/>
                      </a:lnTo>
                      <a:lnTo>
                        <a:pt x="105" y="140"/>
                      </a:lnTo>
                      <a:lnTo>
                        <a:pt x="0" y="34"/>
                      </a:lnTo>
                      <a:lnTo>
                        <a:pt x="35" y="0"/>
                      </a:lnTo>
                      <a:lnTo>
                        <a:pt x="75" y="39"/>
                      </a:lnTo>
                      <a:lnTo>
                        <a:pt x="104" y="1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66" name="Freeform 143"/>
                <p:cNvSpPr>
                  <a:spLocks/>
                </p:cNvSpPr>
                <p:nvPr/>
              </p:nvSpPr>
              <p:spPr bwMode="auto">
                <a:xfrm>
                  <a:off x="2065" y="2825"/>
                  <a:ext cx="363" cy="382"/>
                </a:xfrm>
                <a:custGeom>
                  <a:avLst/>
                  <a:gdLst>
                    <a:gd name="T0" fmla="*/ 0 w 726"/>
                    <a:gd name="T1" fmla="*/ 0 h 765"/>
                    <a:gd name="T2" fmla="*/ 0 w 726"/>
                    <a:gd name="T3" fmla="*/ 2 h 765"/>
                    <a:gd name="T4" fmla="*/ 46 w 726"/>
                    <a:gd name="T5" fmla="*/ 47 h 765"/>
                    <a:gd name="T6" fmla="*/ 46 w 726"/>
                    <a:gd name="T7" fmla="*/ 45 h 765"/>
                    <a:gd name="T8" fmla="*/ 0 w 726"/>
                    <a:gd name="T9" fmla="*/ 0 h 7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765"/>
                    <a:gd name="T17" fmla="*/ 726 w 726"/>
                    <a:gd name="T18" fmla="*/ 765 h 7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765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726" y="765"/>
                      </a:lnTo>
                      <a:lnTo>
                        <a:pt x="723" y="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4603" name="Group 144"/>
            <p:cNvGrpSpPr>
              <a:grpSpLocks/>
            </p:cNvGrpSpPr>
            <p:nvPr/>
          </p:nvGrpSpPr>
          <p:grpSpPr bwMode="auto">
            <a:xfrm flipH="1">
              <a:off x="1721" y="1344"/>
              <a:ext cx="391" cy="439"/>
              <a:chOff x="2063" y="2304"/>
              <a:chExt cx="803" cy="903"/>
            </a:xfrm>
          </p:grpSpPr>
          <p:grpSp>
            <p:nvGrpSpPr>
              <p:cNvPr id="24631" name="Group 145"/>
              <p:cNvGrpSpPr>
                <a:grpSpLocks/>
              </p:cNvGrpSpPr>
              <p:nvPr/>
            </p:nvGrpSpPr>
            <p:grpSpPr bwMode="auto">
              <a:xfrm>
                <a:off x="2193" y="2306"/>
                <a:ext cx="673" cy="753"/>
                <a:chOff x="2193" y="2306"/>
                <a:chExt cx="673" cy="753"/>
              </a:xfrm>
            </p:grpSpPr>
            <p:sp>
              <p:nvSpPr>
                <p:cNvPr id="24650" name="Freeform 146"/>
                <p:cNvSpPr>
                  <a:spLocks/>
                </p:cNvSpPr>
                <p:nvPr/>
              </p:nvSpPr>
              <p:spPr bwMode="auto">
                <a:xfrm>
                  <a:off x="2419" y="2859"/>
                  <a:ext cx="148" cy="146"/>
                </a:xfrm>
                <a:custGeom>
                  <a:avLst/>
                  <a:gdLst>
                    <a:gd name="T0" fmla="*/ 2 w 297"/>
                    <a:gd name="T1" fmla="*/ 0 h 291"/>
                    <a:gd name="T2" fmla="*/ 0 w 297"/>
                    <a:gd name="T3" fmla="*/ 2 h 291"/>
                    <a:gd name="T4" fmla="*/ 17 w 297"/>
                    <a:gd name="T5" fmla="*/ 19 h 291"/>
                    <a:gd name="T6" fmla="*/ 18 w 297"/>
                    <a:gd name="T7" fmla="*/ 16 h 291"/>
                    <a:gd name="T8" fmla="*/ 2 w 297"/>
                    <a:gd name="T9" fmla="*/ 0 h 2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7"/>
                    <a:gd name="T16" fmla="*/ 0 h 291"/>
                    <a:gd name="T17" fmla="*/ 297 w 297"/>
                    <a:gd name="T18" fmla="*/ 291 h 2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7" h="291">
                      <a:moveTo>
                        <a:pt x="33" y="0"/>
                      </a:moveTo>
                      <a:lnTo>
                        <a:pt x="0" y="25"/>
                      </a:lnTo>
                      <a:lnTo>
                        <a:pt x="272" y="291"/>
                      </a:lnTo>
                      <a:lnTo>
                        <a:pt x="297" y="25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51" name="Freeform 147"/>
                <p:cNvSpPr>
                  <a:spLocks/>
                </p:cNvSpPr>
                <p:nvPr/>
              </p:nvSpPr>
              <p:spPr bwMode="auto">
                <a:xfrm>
                  <a:off x="2193" y="2306"/>
                  <a:ext cx="673" cy="674"/>
                </a:xfrm>
                <a:custGeom>
                  <a:avLst/>
                  <a:gdLst>
                    <a:gd name="T0" fmla="*/ 0 w 1346"/>
                    <a:gd name="T1" fmla="*/ 36 h 1349"/>
                    <a:gd name="T2" fmla="*/ 37 w 1346"/>
                    <a:gd name="T3" fmla="*/ 0 h 1349"/>
                    <a:gd name="T4" fmla="*/ 85 w 1346"/>
                    <a:gd name="T5" fmla="*/ 47 h 1349"/>
                    <a:gd name="T6" fmla="*/ 49 w 1346"/>
                    <a:gd name="T7" fmla="*/ 84 h 1349"/>
                    <a:gd name="T8" fmla="*/ 0 w 1346"/>
                    <a:gd name="T9" fmla="*/ 36 h 13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6"/>
                    <a:gd name="T16" fmla="*/ 0 h 1349"/>
                    <a:gd name="T17" fmla="*/ 1346 w 1346"/>
                    <a:gd name="T18" fmla="*/ 1349 h 13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6" h="1349">
                      <a:moveTo>
                        <a:pt x="0" y="579"/>
                      </a:moveTo>
                      <a:lnTo>
                        <a:pt x="577" y="0"/>
                      </a:lnTo>
                      <a:lnTo>
                        <a:pt x="1346" y="767"/>
                      </a:lnTo>
                      <a:lnTo>
                        <a:pt x="774" y="1349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52" name="Freeform 148"/>
                <p:cNvSpPr>
                  <a:spLocks/>
                </p:cNvSpPr>
                <p:nvPr/>
              </p:nvSpPr>
              <p:spPr bwMode="auto">
                <a:xfrm>
                  <a:off x="2578" y="2691"/>
                  <a:ext cx="288" cy="368"/>
                </a:xfrm>
                <a:custGeom>
                  <a:avLst/>
                  <a:gdLst>
                    <a:gd name="T0" fmla="*/ 36 w 576"/>
                    <a:gd name="T1" fmla="*/ 0 h 737"/>
                    <a:gd name="T2" fmla="*/ 1 w 576"/>
                    <a:gd name="T3" fmla="*/ 35 h 737"/>
                    <a:gd name="T4" fmla="*/ 0 w 576"/>
                    <a:gd name="T5" fmla="*/ 46 h 737"/>
                    <a:gd name="T6" fmla="*/ 36 w 576"/>
                    <a:gd name="T7" fmla="*/ 10 h 737"/>
                    <a:gd name="T8" fmla="*/ 36 w 576"/>
                    <a:gd name="T9" fmla="*/ 0 h 7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6"/>
                    <a:gd name="T16" fmla="*/ 0 h 737"/>
                    <a:gd name="T17" fmla="*/ 576 w 576"/>
                    <a:gd name="T18" fmla="*/ 737 h 7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6" h="737">
                      <a:moveTo>
                        <a:pt x="576" y="0"/>
                      </a:moveTo>
                      <a:lnTo>
                        <a:pt x="1" y="573"/>
                      </a:lnTo>
                      <a:lnTo>
                        <a:pt x="0" y="737"/>
                      </a:lnTo>
                      <a:lnTo>
                        <a:pt x="576" y="161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53" name="Freeform 149"/>
                <p:cNvSpPr>
                  <a:spLocks/>
                </p:cNvSpPr>
                <p:nvPr/>
              </p:nvSpPr>
              <p:spPr bwMode="auto">
                <a:xfrm>
                  <a:off x="2193" y="2595"/>
                  <a:ext cx="385" cy="464"/>
                </a:xfrm>
                <a:custGeom>
                  <a:avLst/>
                  <a:gdLst>
                    <a:gd name="T0" fmla="*/ 0 w 769"/>
                    <a:gd name="T1" fmla="*/ 0 h 929"/>
                    <a:gd name="T2" fmla="*/ 0 w 769"/>
                    <a:gd name="T3" fmla="*/ 9 h 929"/>
                    <a:gd name="T4" fmla="*/ 49 w 769"/>
                    <a:gd name="T5" fmla="*/ 58 h 929"/>
                    <a:gd name="T6" fmla="*/ 49 w 769"/>
                    <a:gd name="T7" fmla="*/ 47 h 929"/>
                    <a:gd name="T8" fmla="*/ 46 w 769"/>
                    <a:gd name="T9" fmla="*/ 45 h 929"/>
                    <a:gd name="T10" fmla="*/ 46 w 769"/>
                    <a:gd name="T11" fmla="*/ 51 h 929"/>
                    <a:gd name="T12" fmla="*/ 29 w 769"/>
                    <a:gd name="T13" fmla="*/ 34 h 929"/>
                    <a:gd name="T14" fmla="*/ 29 w 769"/>
                    <a:gd name="T15" fmla="*/ 28 h 929"/>
                    <a:gd name="T16" fmla="*/ 0 w 769"/>
                    <a:gd name="T17" fmla="*/ 0 h 9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9"/>
                    <a:gd name="T28" fmla="*/ 0 h 929"/>
                    <a:gd name="T29" fmla="*/ 769 w 769"/>
                    <a:gd name="T30" fmla="*/ 929 h 9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9" h="929">
                      <a:moveTo>
                        <a:pt x="0" y="0"/>
                      </a:moveTo>
                      <a:lnTo>
                        <a:pt x="0" y="154"/>
                      </a:lnTo>
                      <a:lnTo>
                        <a:pt x="769" y="929"/>
                      </a:lnTo>
                      <a:lnTo>
                        <a:pt x="769" y="765"/>
                      </a:lnTo>
                      <a:lnTo>
                        <a:pt x="723" y="720"/>
                      </a:lnTo>
                      <a:lnTo>
                        <a:pt x="723" y="820"/>
                      </a:lnTo>
                      <a:lnTo>
                        <a:pt x="458" y="554"/>
                      </a:lnTo>
                      <a:lnTo>
                        <a:pt x="461" y="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54" name="Freeform 150"/>
                <p:cNvSpPr>
                  <a:spLocks/>
                </p:cNvSpPr>
                <p:nvPr/>
              </p:nvSpPr>
              <p:spPr bwMode="auto">
                <a:xfrm>
                  <a:off x="2433" y="2815"/>
                  <a:ext cx="134" cy="163"/>
                </a:xfrm>
                <a:custGeom>
                  <a:avLst/>
                  <a:gdLst>
                    <a:gd name="T0" fmla="*/ 0 w 269"/>
                    <a:gd name="T1" fmla="*/ 0 h 325"/>
                    <a:gd name="T2" fmla="*/ 16 w 269"/>
                    <a:gd name="T3" fmla="*/ 17 h 325"/>
                    <a:gd name="T4" fmla="*/ 15 w 269"/>
                    <a:gd name="T5" fmla="*/ 18 h 325"/>
                    <a:gd name="T6" fmla="*/ 15 w 269"/>
                    <a:gd name="T7" fmla="*/ 21 h 325"/>
                    <a:gd name="T8" fmla="*/ 0 w 269"/>
                    <a:gd name="T9" fmla="*/ 6 h 325"/>
                    <a:gd name="T10" fmla="*/ 0 w 269"/>
                    <a:gd name="T11" fmla="*/ 0 h 3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9"/>
                    <a:gd name="T19" fmla="*/ 0 h 325"/>
                    <a:gd name="T20" fmla="*/ 269 w 269"/>
                    <a:gd name="T21" fmla="*/ 325 h 3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9" h="325">
                      <a:moveTo>
                        <a:pt x="0" y="0"/>
                      </a:moveTo>
                      <a:lnTo>
                        <a:pt x="269" y="263"/>
                      </a:lnTo>
                      <a:lnTo>
                        <a:pt x="247" y="286"/>
                      </a:lnTo>
                      <a:lnTo>
                        <a:pt x="243" y="325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55" name="Freeform 151"/>
                <p:cNvSpPr>
                  <a:spLocks/>
                </p:cNvSpPr>
                <p:nvPr/>
              </p:nvSpPr>
              <p:spPr bwMode="auto">
                <a:xfrm>
                  <a:off x="2422" y="2815"/>
                  <a:ext cx="12" cy="54"/>
                </a:xfrm>
                <a:custGeom>
                  <a:avLst/>
                  <a:gdLst>
                    <a:gd name="T0" fmla="*/ 2 w 23"/>
                    <a:gd name="T1" fmla="*/ 0 h 108"/>
                    <a:gd name="T2" fmla="*/ 0 w 23"/>
                    <a:gd name="T3" fmla="*/ 1 h 108"/>
                    <a:gd name="T4" fmla="*/ 0 w 23"/>
                    <a:gd name="T5" fmla="*/ 7 h 108"/>
                    <a:gd name="T6" fmla="*/ 2 w 23"/>
                    <a:gd name="T7" fmla="*/ 6 h 108"/>
                    <a:gd name="T8" fmla="*/ 2 w 23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08"/>
                    <a:gd name="T17" fmla="*/ 23 w 2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08">
                      <a:moveTo>
                        <a:pt x="23" y="0"/>
                      </a:moveTo>
                      <a:lnTo>
                        <a:pt x="0" y="15"/>
                      </a:lnTo>
                      <a:lnTo>
                        <a:pt x="0" y="108"/>
                      </a:lnTo>
                      <a:lnTo>
                        <a:pt x="21" y="8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32" name="Group 152"/>
              <p:cNvGrpSpPr>
                <a:grpSpLocks/>
              </p:cNvGrpSpPr>
              <p:nvPr/>
            </p:nvGrpSpPr>
            <p:grpSpPr bwMode="auto">
              <a:xfrm>
                <a:off x="2308" y="2304"/>
                <a:ext cx="401" cy="546"/>
                <a:chOff x="2308" y="2304"/>
                <a:chExt cx="401" cy="546"/>
              </a:xfrm>
            </p:grpSpPr>
            <p:sp>
              <p:nvSpPr>
                <p:cNvPr id="24642" name="Freeform 153"/>
                <p:cNvSpPr>
                  <a:spLocks/>
                </p:cNvSpPr>
                <p:nvPr/>
              </p:nvSpPr>
              <p:spPr bwMode="auto">
                <a:xfrm>
                  <a:off x="2309" y="2304"/>
                  <a:ext cx="400" cy="546"/>
                </a:xfrm>
                <a:custGeom>
                  <a:avLst/>
                  <a:gdLst>
                    <a:gd name="T0" fmla="*/ 21 w 801"/>
                    <a:gd name="T1" fmla="*/ 0 h 1091"/>
                    <a:gd name="T2" fmla="*/ 16 w 801"/>
                    <a:gd name="T3" fmla="*/ 7 h 1091"/>
                    <a:gd name="T4" fmla="*/ 12 w 801"/>
                    <a:gd name="T5" fmla="*/ 3 h 1091"/>
                    <a:gd name="T6" fmla="*/ 0 w 801"/>
                    <a:gd name="T7" fmla="*/ 15 h 1091"/>
                    <a:gd name="T8" fmla="*/ 3 w 801"/>
                    <a:gd name="T9" fmla="*/ 19 h 1091"/>
                    <a:gd name="T10" fmla="*/ 0 w 801"/>
                    <a:gd name="T11" fmla="*/ 22 h 1091"/>
                    <a:gd name="T12" fmla="*/ 0 w 801"/>
                    <a:gd name="T13" fmla="*/ 37 h 1091"/>
                    <a:gd name="T14" fmla="*/ 30 w 801"/>
                    <a:gd name="T15" fmla="*/ 69 h 1091"/>
                    <a:gd name="T16" fmla="*/ 40 w 801"/>
                    <a:gd name="T17" fmla="*/ 56 h 1091"/>
                    <a:gd name="T18" fmla="*/ 42 w 801"/>
                    <a:gd name="T19" fmla="*/ 53 h 1091"/>
                    <a:gd name="T20" fmla="*/ 44 w 801"/>
                    <a:gd name="T21" fmla="*/ 46 h 1091"/>
                    <a:gd name="T22" fmla="*/ 49 w 801"/>
                    <a:gd name="T23" fmla="*/ 37 h 1091"/>
                    <a:gd name="T24" fmla="*/ 50 w 801"/>
                    <a:gd name="T25" fmla="*/ 19 h 1091"/>
                    <a:gd name="T26" fmla="*/ 31 w 801"/>
                    <a:gd name="T27" fmla="*/ 0 h 1091"/>
                    <a:gd name="T28" fmla="*/ 23 w 801"/>
                    <a:gd name="T29" fmla="*/ 2 h 1091"/>
                    <a:gd name="T30" fmla="*/ 21 w 801"/>
                    <a:gd name="T31" fmla="*/ 1 h 1091"/>
                    <a:gd name="T32" fmla="*/ 21 w 801"/>
                    <a:gd name="T33" fmla="*/ 0 h 10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1"/>
                    <a:gd name="T52" fmla="*/ 0 h 1091"/>
                    <a:gd name="T53" fmla="*/ 801 w 801"/>
                    <a:gd name="T54" fmla="*/ 1091 h 10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1" h="1091">
                      <a:moveTo>
                        <a:pt x="345" y="0"/>
                      </a:moveTo>
                      <a:lnTo>
                        <a:pt x="263" y="100"/>
                      </a:lnTo>
                      <a:lnTo>
                        <a:pt x="201" y="46"/>
                      </a:lnTo>
                      <a:lnTo>
                        <a:pt x="0" y="240"/>
                      </a:lnTo>
                      <a:lnTo>
                        <a:pt x="57" y="296"/>
                      </a:lnTo>
                      <a:lnTo>
                        <a:pt x="1" y="337"/>
                      </a:lnTo>
                      <a:lnTo>
                        <a:pt x="0" y="588"/>
                      </a:lnTo>
                      <a:lnTo>
                        <a:pt x="493" y="1091"/>
                      </a:lnTo>
                      <a:lnTo>
                        <a:pt x="653" y="895"/>
                      </a:lnTo>
                      <a:lnTo>
                        <a:pt x="682" y="837"/>
                      </a:lnTo>
                      <a:lnTo>
                        <a:pt x="711" y="725"/>
                      </a:lnTo>
                      <a:lnTo>
                        <a:pt x="799" y="592"/>
                      </a:lnTo>
                      <a:lnTo>
                        <a:pt x="801" y="295"/>
                      </a:lnTo>
                      <a:lnTo>
                        <a:pt x="498" y="0"/>
                      </a:lnTo>
                      <a:lnTo>
                        <a:pt x="374" y="29"/>
                      </a:lnTo>
                      <a:lnTo>
                        <a:pt x="340" y="4"/>
                      </a:lnTo>
                      <a:lnTo>
                        <a:pt x="3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43" name="Freeform 154"/>
                <p:cNvSpPr>
                  <a:spLocks/>
                </p:cNvSpPr>
                <p:nvPr/>
              </p:nvSpPr>
              <p:spPr bwMode="auto">
                <a:xfrm>
                  <a:off x="2647" y="2519"/>
                  <a:ext cx="14" cy="216"/>
                </a:xfrm>
                <a:custGeom>
                  <a:avLst/>
                  <a:gdLst>
                    <a:gd name="T0" fmla="*/ 2 w 27"/>
                    <a:gd name="T1" fmla="*/ 0 h 433"/>
                    <a:gd name="T2" fmla="*/ 0 w 27"/>
                    <a:gd name="T3" fmla="*/ 5 h 433"/>
                    <a:gd name="T4" fmla="*/ 0 w 27"/>
                    <a:gd name="T5" fmla="*/ 27 h 433"/>
                    <a:gd name="T6" fmla="*/ 2 w 27"/>
                    <a:gd name="T7" fmla="*/ 19 h 433"/>
                    <a:gd name="T8" fmla="*/ 2 w 27"/>
                    <a:gd name="T9" fmla="*/ 0 h 4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33"/>
                    <a:gd name="T17" fmla="*/ 27 w 27"/>
                    <a:gd name="T18" fmla="*/ 433 h 4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33">
                      <a:moveTo>
                        <a:pt x="27" y="0"/>
                      </a:moveTo>
                      <a:lnTo>
                        <a:pt x="0" y="81"/>
                      </a:lnTo>
                      <a:lnTo>
                        <a:pt x="0" y="433"/>
                      </a:lnTo>
                      <a:lnTo>
                        <a:pt x="27" y="30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44" name="Freeform 155"/>
                <p:cNvSpPr>
                  <a:spLocks/>
                </p:cNvSpPr>
                <p:nvPr/>
              </p:nvSpPr>
              <p:spPr bwMode="auto">
                <a:xfrm>
                  <a:off x="2563" y="2573"/>
                  <a:ext cx="77" cy="268"/>
                </a:xfrm>
                <a:custGeom>
                  <a:avLst/>
                  <a:gdLst>
                    <a:gd name="T0" fmla="*/ 9 w 155"/>
                    <a:gd name="T1" fmla="*/ 0 h 537"/>
                    <a:gd name="T2" fmla="*/ 0 w 155"/>
                    <a:gd name="T3" fmla="*/ 11 h 537"/>
                    <a:gd name="T4" fmla="*/ 0 w 155"/>
                    <a:gd name="T5" fmla="*/ 33 h 537"/>
                    <a:gd name="T6" fmla="*/ 9 w 155"/>
                    <a:gd name="T7" fmla="*/ 21 h 537"/>
                    <a:gd name="T8" fmla="*/ 9 w 155"/>
                    <a:gd name="T9" fmla="*/ 0 h 5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"/>
                    <a:gd name="T16" fmla="*/ 0 h 537"/>
                    <a:gd name="T17" fmla="*/ 155 w 155"/>
                    <a:gd name="T18" fmla="*/ 537 h 5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" h="537">
                      <a:moveTo>
                        <a:pt x="155" y="0"/>
                      </a:moveTo>
                      <a:lnTo>
                        <a:pt x="0" y="186"/>
                      </a:lnTo>
                      <a:lnTo>
                        <a:pt x="0" y="537"/>
                      </a:lnTo>
                      <a:lnTo>
                        <a:pt x="155" y="346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45" name="Freeform 156"/>
                <p:cNvSpPr>
                  <a:spLocks/>
                </p:cNvSpPr>
                <p:nvPr/>
              </p:nvSpPr>
              <p:spPr bwMode="auto">
                <a:xfrm>
                  <a:off x="2665" y="2463"/>
                  <a:ext cx="44" cy="206"/>
                </a:xfrm>
                <a:custGeom>
                  <a:avLst/>
                  <a:gdLst>
                    <a:gd name="T0" fmla="*/ 6 w 88"/>
                    <a:gd name="T1" fmla="*/ 0 h 412"/>
                    <a:gd name="T2" fmla="*/ 0 w 88"/>
                    <a:gd name="T3" fmla="*/ 7 h 412"/>
                    <a:gd name="T4" fmla="*/ 0 w 88"/>
                    <a:gd name="T5" fmla="*/ 26 h 412"/>
                    <a:gd name="T6" fmla="*/ 6 w 88"/>
                    <a:gd name="T7" fmla="*/ 17 h 412"/>
                    <a:gd name="T8" fmla="*/ 6 w 88"/>
                    <a:gd name="T9" fmla="*/ 0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412"/>
                    <a:gd name="T17" fmla="*/ 88 w 88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412">
                      <a:moveTo>
                        <a:pt x="88" y="0"/>
                      </a:moveTo>
                      <a:lnTo>
                        <a:pt x="0" y="106"/>
                      </a:lnTo>
                      <a:lnTo>
                        <a:pt x="0" y="412"/>
                      </a:lnTo>
                      <a:lnTo>
                        <a:pt x="88" y="264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46" name="Freeform 157"/>
                <p:cNvSpPr>
                  <a:spLocks/>
                </p:cNvSpPr>
                <p:nvPr/>
              </p:nvSpPr>
              <p:spPr bwMode="auto">
                <a:xfrm>
                  <a:off x="2411" y="2327"/>
                  <a:ext cx="246" cy="227"/>
                </a:xfrm>
                <a:custGeom>
                  <a:avLst/>
                  <a:gdLst>
                    <a:gd name="T0" fmla="*/ 8 w 493"/>
                    <a:gd name="T1" fmla="*/ 0 h 452"/>
                    <a:gd name="T2" fmla="*/ 0 w 493"/>
                    <a:gd name="T3" fmla="*/ 0 h 452"/>
                    <a:gd name="T4" fmla="*/ 28 w 493"/>
                    <a:gd name="T5" fmla="*/ 29 h 452"/>
                    <a:gd name="T6" fmla="*/ 30 w 493"/>
                    <a:gd name="T7" fmla="*/ 23 h 452"/>
                    <a:gd name="T8" fmla="*/ 8 w 493"/>
                    <a:gd name="T9" fmla="*/ 0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3"/>
                    <a:gd name="T16" fmla="*/ 0 h 452"/>
                    <a:gd name="T17" fmla="*/ 493 w 493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3" h="452">
                      <a:moveTo>
                        <a:pt x="133" y="0"/>
                      </a:moveTo>
                      <a:lnTo>
                        <a:pt x="0" y="0"/>
                      </a:lnTo>
                      <a:lnTo>
                        <a:pt x="453" y="452"/>
                      </a:lnTo>
                      <a:lnTo>
                        <a:pt x="493" y="357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47" name="Freeform 158"/>
                <p:cNvSpPr>
                  <a:spLocks/>
                </p:cNvSpPr>
                <p:nvPr/>
              </p:nvSpPr>
              <p:spPr bwMode="auto">
                <a:xfrm>
                  <a:off x="2308" y="2423"/>
                  <a:ext cx="240" cy="418"/>
                </a:xfrm>
                <a:custGeom>
                  <a:avLst/>
                  <a:gdLst>
                    <a:gd name="T0" fmla="*/ 0 w 481"/>
                    <a:gd name="T1" fmla="*/ 0 h 837"/>
                    <a:gd name="T2" fmla="*/ 0 w 481"/>
                    <a:gd name="T3" fmla="*/ 22 h 837"/>
                    <a:gd name="T4" fmla="*/ 30 w 481"/>
                    <a:gd name="T5" fmla="*/ 52 h 837"/>
                    <a:gd name="T6" fmla="*/ 30 w 481"/>
                    <a:gd name="T7" fmla="*/ 30 h 837"/>
                    <a:gd name="T8" fmla="*/ 0 w 481"/>
                    <a:gd name="T9" fmla="*/ 0 h 8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1"/>
                    <a:gd name="T16" fmla="*/ 0 h 837"/>
                    <a:gd name="T17" fmla="*/ 481 w 481"/>
                    <a:gd name="T18" fmla="*/ 837 h 8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1" h="837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81" y="837"/>
                      </a:lnTo>
                      <a:lnTo>
                        <a:pt x="481" y="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48" name="Freeform 159"/>
                <p:cNvSpPr>
                  <a:spLocks/>
                </p:cNvSpPr>
                <p:nvPr/>
              </p:nvSpPr>
              <p:spPr bwMode="auto">
                <a:xfrm>
                  <a:off x="2333" y="2458"/>
                  <a:ext cx="194" cy="333"/>
                </a:xfrm>
                <a:custGeom>
                  <a:avLst/>
                  <a:gdLst>
                    <a:gd name="T0" fmla="*/ 0 w 389"/>
                    <a:gd name="T1" fmla="*/ 0 h 667"/>
                    <a:gd name="T2" fmla="*/ 0 w 389"/>
                    <a:gd name="T3" fmla="*/ 17 h 667"/>
                    <a:gd name="T4" fmla="*/ 24 w 389"/>
                    <a:gd name="T5" fmla="*/ 41 h 667"/>
                    <a:gd name="T6" fmla="*/ 24 w 389"/>
                    <a:gd name="T7" fmla="*/ 24 h 667"/>
                    <a:gd name="T8" fmla="*/ 0 w 389"/>
                    <a:gd name="T9" fmla="*/ 0 h 6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9"/>
                    <a:gd name="T16" fmla="*/ 0 h 667"/>
                    <a:gd name="T17" fmla="*/ 389 w 389"/>
                    <a:gd name="T18" fmla="*/ 667 h 6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9" h="667">
                      <a:moveTo>
                        <a:pt x="0" y="0"/>
                      </a:moveTo>
                      <a:lnTo>
                        <a:pt x="0" y="275"/>
                      </a:lnTo>
                      <a:lnTo>
                        <a:pt x="389" y="667"/>
                      </a:lnTo>
                      <a:lnTo>
                        <a:pt x="389" y="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49" name="Freeform 160"/>
                <p:cNvSpPr>
                  <a:spLocks/>
                </p:cNvSpPr>
                <p:nvPr/>
              </p:nvSpPr>
              <p:spPr bwMode="auto">
                <a:xfrm>
                  <a:off x="2483" y="2309"/>
                  <a:ext cx="220" cy="192"/>
                </a:xfrm>
                <a:custGeom>
                  <a:avLst/>
                  <a:gdLst>
                    <a:gd name="T0" fmla="*/ 0 w 439"/>
                    <a:gd name="T1" fmla="*/ 3 h 384"/>
                    <a:gd name="T2" fmla="*/ 9 w 439"/>
                    <a:gd name="T3" fmla="*/ 0 h 384"/>
                    <a:gd name="T4" fmla="*/ 28 w 439"/>
                    <a:gd name="T5" fmla="*/ 19 h 384"/>
                    <a:gd name="T6" fmla="*/ 22 w 439"/>
                    <a:gd name="T7" fmla="*/ 24 h 384"/>
                    <a:gd name="T8" fmla="*/ 0 w 439"/>
                    <a:gd name="T9" fmla="*/ 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384"/>
                    <a:gd name="T17" fmla="*/ 439 w 439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384">
                      <a:moveTo>
                        <a:pt x="0" y="35"/>
                      </a:moveTo>
                      <a:lnTo>
                        <a:pt x="144" y="0"/>
                      </a:lnTo>
                      <a:lnTo>
                        <a:pt x="439" y="291"/>
                      </a:lnTo>
                      <a:lnTo>
                        <a:pt x="350" y="384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33" name="Group 161"/>
              <p:cNvGrpSpPr>
                <a:grpSpLocks/>
              </p:cNvGrpSpPr>
              <p:nvPr/>
            </p:nvGrpSpPr>
            <p:grpSpPr bwMode="auto">
              <a:xfrm>
                <a:off x="2063" y="2701"/>
                <a:ext cx="488" cy="506"/>
                <a:chOff x="2063" y="2701"/>
                <a:chExt cx="488" cy="506"/>
              </a:xfrm>
            </p:grpSpPr>
            <p:sp>
              <p:nvSpPr>
                <p:cNvPr id="24634" name="Freeform 162"/>
                <p:cNvSpPr>
                  <a:spLocks/>
                </p:cNvSpPr>
                <p:nvPr/>
              </p:nvSpPr>
              <p:spPr bwMode="auto">
                <a:xfrm>
                  <a:off x="2427" y="3066"/>
                  <a:ext cx="122" cy="139"/>
                </a:xfrm>
                <a:custGeom>
                  <a:avLst/>
                  <a:gdLst>
                    <a:gd name="T0" fmla="*/ 16 w 243"/>
                    <a:gd name="T1" fmla="*/ 0 h 279"/>
                    <a:gd name="T2" fmla="*/ 16 w 243"/>
                    <a:gd name="T3" fmla="*/ 2 h 279"/>
                    <a:gd name="T4" fmla="*/ 1 w 243"/>
                    <a:gd name="T5" fmla="*/ 17 h 279"/>
                    <a:gd name="T6" fmla="*/ 0 w 243"/>
                    <a:gd name="T7" fmla="*/ 15 h 279"/>
                    <a:gd name="T8" fmla="*/ 16 w 243"/>
                    <a:gd name="T9" fmla="*/ 0 h 2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279"/>
                    <a:gd name="T17" fmla="*/ 243 w 243"/>
                    <a:gd name="T18" fmla="*/ 279 h 2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279">
                      <a:moveTo>
                        <a:pt x="243" y="0"/>
                      </a:moveTo>
                      <a:lnTo>
                        <a:pt x="243" y="37"/>
                      </a:lnTo>
                      <a:lnTo>
                        <a:pt x="3" y="279"/>
                      </a:lnTo>
                      <a:lnTo>
                        <a:pt x="0" y="245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35" name="Freeform 163"/>
                <p:cNvSpPr>
                  <a:spLocks/>
                </p:cNvSpPr>
                <p:nvPr/>
              </p:nvSpPr>
              <p:spPr bwMode="auto">
                <a:xfrm>
                  <a:off x="2063" y="2701"/>
                  <a:ext cx="488" cy="489"/>
                </a:xfrm>
                <a:custGeom>
                  <a:avLst/>
                  <a:gdLst>
                    <a:gd name="T0" fmla="*/ 16 w 976"/>
                    <a:gd name="T1" fmla="*/ 0 h 977"/>
                    <a:gd name="T2" fmla="*/ 0 w 976"/>
                    <a:gd name="T3" fmla="*/ 16 h 977"/>
                    <a:gd name="T4" fmla="*/ 46 w 976"/>
                    <a:gd name="T5" fmla="*/ 62 h 977"/>
                    <a:gd name="T6" fmla="*/ 61 w 976"/>
                    <a:gd name="T7" fmla="*/ 46 h 977"/>
                    <a:gd name="T8" fmla="*/ 16 w 976"/>
                    <a:gd name="T9" fmla="*/ 0 h 9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6"/>
                    <a:gd name="T16" fmla="*/ 0 h 977"/>
                    <a:gd name="T17" fmla="*/ 976 w 976"/>
                    <a:gd name="T18" fmla="*/ 977 h 9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6" h="977">
                      <a:moveTo>
                        <a:pt x="248" y="0"/>
                      </a:moveTo>
                      <a:lnTo>
                        <a:pt x="0" y="249"/>
                      </a:lnTo>
                      <a:lnTo>
                        <a:pt x="728" y="977"/>
                      </a:lnTo>
                      <a:lnTo>
                        <a:pt x="976" y="728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36" name="Freeform 164"/>
                <p:cNvSpPr>
                  <a:spLocks/>
                </p:cNvSpPr>
                <p:nvPr/>
              </p:nvSpPr>
              <p:spPr bwMode="auto">
                <a:xfrm>
                  <a:off x="2179" y="2724"/>
                  <a:ext cx="339" cy="339"/>
                </a:xfrm>
                <a:custGeom>
                  <a:avLst/>
                  <a:gdLst>
                    <a:gd name="T0" fmla="*/ 2 w 677"/>
                    <a:gd name="T1" fmla="*/ 0 h 678"/>
                    <a:gd name="T2" fmla="*/ 0 w 677"/>
                    <a:gd name="T3" fmla="*/ 3 h 678"/>
                    <a:gd name="T4" fmla="*/ 41 w 677"/>
                    <a:gd name="T5" fmla="*/ 43 h 678"/>
                    <a:gd name="T6" fmla="*/ 43 w 677"/>
                    <a:gd name="T7" fmla="*/ 41 h 678"/>
                    <a:gd name="T8" fmla="*/ 2 w 677"/>
                    <a:gd name="T9" fmla="*/ 0 h 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7"/>
                    <a:gd name="T16" fmla="*/ 0 h 678"/>
                    <a:gd name="T17" fmla="*/ 677 w 677"/>
                    <a:gd name="T18" fmla="*/ 678 h 6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7" h="678">
                      <a:moveTo>
                        <a:pt x="29" y="0"/>
                      </a:moveTo>
                      <a:lnTo>
                        <a:pt x="0" y="34"/>
                      </a:lnTo>
                      <a:lnTo>
                        <a:pt x="643" y="678"/>
                      </a:lnTo>
                      <a:lnTo>
                        <a:pt x="677" y="64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37" name="Freeform 165"/>
                <p:cNvSpPr>
                  <a:spLocks/>
                </p:cNvSpPr>
                <p:nvPr/>
              </p:nvSpPr>
              <p:spPr bwMode="auto">
                <a:xfrm>
                  <a:off x="2109" y="2754"/>
                  <a:ext cx="250" cy="255"/>
                </a:xfrm>
                <a:custGeom>
                  <a:avLst/>
                  <a:gdLst>
                    <a:gd name="T0" fmla="*/ 6 w 502"/>
                    <a:gd name="T1" fmla="*/ 0 h 511"/>
                    <a:gd name="T2" fmla="*/ 0 w 502"/>
                    <a:gd name="T3" fmla="*/ 6 h 511"/>
                    <a:gd name="T4" fmla="*/ 2 w 502"/>
                    <a:gd name="T5" fmla="*/ 8 h 511"/>
                    <a:gd name="T6" fmla="*/ 0 w 502"/>
                    <a:gd name="T7" fmla="*/ 10 h 511"/>
                    <a:gd name="T8" fmla="*/ 21 w 502"/>
                    <a:gd name="T9" fmla="*/ 31 h 511"/>
                    <a:gd name="T10" fmla="*/ 23 w 502"/>
                    <a:gd name="T11" fmla="*/ 29 h 511"/>
                    <a:gd name="T12" fmla="*/ 24 w 502"/>
                    <a:gd name="T13" fmla="*/ 31 h 511"/>
                    <a:gd name="T14" fmla="*/ 31 w 502"/>
                    <a:gd name="T15" fmla="*/ 25 h 511"/>
                    <a:gd name="T16" fmla="*/ 6 w 502"/>
                    <a:gd name="T17" fmla="*/ 0 h 5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2"/>
                    <a:gd name="T28" fmla="*/ 0 h 511"/>
                    <a:gd name="T29" fmla="*/ 502 w 502"/>
                    <a:gd name="T30" fmla="*/ 511 h 5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2" h="5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37" y="137"/>
                      </a:lnTo>
                      <a:lnTo>
                        <a:pt x="0" y="173"/>
                      </a:lnTo>
                      <a:lnTo>
                        <a:pt x="337" y="511"/>
                      </a:lnTo>
                      <a:lnTo>
                        <a:pt x="370" y="478"/>
                      </a:lnTo>
                      <a:lnTo>
                        <a:pt x="398" y="507"/>
                      </a:lnTo>
                      <a:lnTo>
                        <a:pt x="502" y="403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38" name="Freeform 166"/>
                <p:cNvSpPr>
                  <a:spLocks/>
                </p:cNvSpPr>
                <p:nvPr/>
              </p:nvSpPr>
              <p:spPr bwMode="auto">
                <a:xfrm>
                  <a:off x="2340" y="2971"/>
                  <a:ext cx="78" cy="79"/>
                </a:xfrm>
                <a:custGeom>
                  <a:avLst/>
                  <a:gdLst>
                    <a:gd name="T0" fmla="*/ 4 w 156"/>
                    <a:gd name="T1" fmla="*/ 0 h 157"/>
                    <a:gd name="T2" fmla="*/ 0 w 156"/>
                    <a:gd name="T3" fmla="*/ 4 h 157"/>
                    <a:gd name="T4" fmla="*/ 7 w 156"/>
                    <a:gd name="T5" fmla="*/ 10 h 157"/>
                    <a:gd name="T6" fmla="*/ 10 w 156"/>
                    <a:gd name="T7" fmla="*/ 7 h 157"/>
                    <a:gd name="T8" fmla="*/ 4 w 156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157"/>
                    <a:gd name="T17" fmla="*/ 156 w 156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157">
                      <a:moveTo>
                        <a:pt x="58" y="0"/>
                      </a:moveTo>
                      <a:lnTo>
                        <a:pt x="0" y="58"/>
                      </a:lnTo>
                      <a:lnTo>
                        <a:pt x="99" y="157"/>
                      </a:lnTo>
                      <a:lnTo>
                        <a:pt x="156" y="99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39" name="Freeform 167"/>
                <p:cNvSpPr>
                  <a:spLocks/>
                </p:cNvSpPr>
                <p:nvPr/>
              </p:nvSpPr>
              <p:spPr bwMode="auto">
                <a:xfrm>
                  <a:off x="2369" y="3029"/>
                  <a:ext cx="113" cy="121"/>
                </a:xfrm>
                <a:custGeom>
                  <a:avLst/>
                  <a:gdLst>
                    <a:gd name="T0" fmla="*/ 7 w 227"/>
                    <a:gd name="T1" fmla="*/ 0 h 242"/>
                    <a:gd name="T2" fmla="*/ 3 w 227"/>
                    <a:gd name="T3" fmla="*/ 5 h 242"/>
                    <a:gd name="T4" fmla="*/ 4 w 227"/>
                    <a:gd name="T5" fmla="*/ 5 h 242"/>
                    <a:gd name="T6" fmla="*/ 0 w 227"/>
                    <a:gd name="T7" fmla="*/ 10 h 242"/>
                    <a:gd name="T8" fmla="*/ 5 w 227"/>
                    <a:gd name="T9" fmla="*/ 16 h 242"/>
                    <a:gd name="T10" fmla="*/ 14 w 227"/>
                    <a:gd name="T11" fmla="*/ 7 h 242"/>
                    <a:gd name="T12" fmla="*/ 7 w 227"/>
                    <a:gd name="T13" fmla="*/ 0 h 2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7"/>
                    <a:gd name="T22" fmla="*/ 0 h 242"/>
                    <a:gd name="T23" fmla="*/ 227 w 227"/>
                    <a:gd name="T24" fmla="*/ 242 h 2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7" h="242">
                      <a:moveTo>
                        <a:pt x="123" y="0"/>
                      </a:moveTo>
                      <a:lnTo>
                        <a:pt x="57" y="68"/>
                      </a:lnTo>
                      <a:lnTo>
                        <a:pt x="66" y="78"/>
                      </a:lnTo>
                      <a:lnTo>
                        <a:pt x="0" y="146"/>
                      </a:lnTo>
                      <a:lnTo>
                        <a:pt x="94" y="242"/>
                      </a:lnTo>
                      <a:lnTo>
                        <a:pt x="227" y="104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40" name="Freeform 168"/>
                <p:cNvSpPr>
                  <a:spLocks/>
                </p:cNvSpPr>
                <p:nvPr/>
              </p:nvSpPr>
              <p:spPr bwMode="auto">
                <a:xfrm>
                  <a:off x="2304" y="3022"/>
                  <a:ext cx="70" cy="70"/>
                </a:xfrm>
                <a:custGeom>
                  <a:avLst/>
                  <a:gdLst>
                    <a:gd name="T0" fmla="*/ 7 w 140"/>
                    <a:gd name="T1" fmla="*/ 1 h 140"/>
                    <a:gd name="T2" fmla="*/ 8 w 140"/>
                    <a:gd name="T3" fmla="*/ 3 h 140"/>
                    <a:gd name="T4" fmla="*/ 7 w 140"/>
                    <a:gd name="T5" fmla="*/ 4 h 140"/>
                    <a:gd name="T6" fmla="*/ 9 w 140"/>
                    <a:gd name="T7" fmla="*/ 7 h 140"/>
                    <a:gd name="T8" fmla="*/ 7 w 140"/>
                    <a:gd name="T9" fmla="*/ 9 h 140"/>
                    <a:gd name="T10" fmla="*/ 0 w 140"/>
                    <a:gd name="T11" fmla="*/ 3 h 140"/>
                    <a:gd name="T12" fmla="*/ 3 w 140"/>
                    <a:gd name="T13" fmla="*/ 0 h 140"/>
                    <a:gd name="T14" fmla="*/ 5 w 140"/>
                    <a:gd name="T15" fmla="*/ 3 h 140"/>
                    <a:gd name="T16" fmla="*/ 7 w 140"/>
                    <a:gd name="T17" fmla="*/ 1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0"/>
                    <a:gd name="T28" fmla="*/ 0 h 140"/>
                    <a:gd name="T29" fmla="*/ 140 w 140"/>
                    <a:gd name="T30" fmla="*/ 140 h 1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0" h="140">
                      <a:moveTo>
                        <a:pt x="104" y="12"/>
                      </a:moveTo>
                      <a:lnTo>
                        <a:pt x="128" y="34"/>
                      </a:lnTo>
                      <a:lnTo>
                        <a:pt x="100" y="64"/>
                      </a:lnTo>
                      <a:lnTo>
                        <a:pt x="140" y="105"/>
                      </a:lnTo>
                      <a:lnTo>
                        <a:pt x="105" y="140"/>
                      </a:lnTo>
                      <a:lnTo>
                        <a:pt x="0" y="34"/>
                      </a:lnTo>
                      <a:lnTo>
                        <a:pt x="35" y="0"/>
                      </a:lnTo>
                      <a:lnTo>
                        <a:pt x="75" y="39"/>
                      </a:lnTo>
                      <a:lnTo>
                        <a:pt x="104" y="1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41" name="Freeform 169"/>
                <p:cNvSpPr>
                  <a:spLocks/>
                </p:cNvSpPr>
                <p:nvPr/>
              </p:nvSpPr>
              <p:spPr bwMode="auto">
                <a:xfrm>
                  <a:off x="2065" y="2825"/>
                  <a:ext cx="363" cy="382"/>
                </a:xfrm>
                <a:custGeom>
                  <a:avLst/>
                  <a:gdLst>
                    <a:gd name="T0" fmla="*/ 0 w 726"/>
                    <a:gd name="T1" fmla="*/ 0 h 765"/>
                    <a:gd name="T2" fmla="*/ 0 w 726"/>
                    <a:gd name="T3" fmla="*/ 2 h 765"/>
                    <a:gd name="T4" fmla="*/ 46 w 726"/>
                    <a:gd name="T5" fmla="*/ 47 h 765"/>
                    <a:gd name="T6" fmla="*/ 46 w 726"/>
                    <a:gd name="T7" fmla="*/ 45 h 765"/>
                    <a:gd name="T8" fmla="*/ 0 w 726"/>
                    <a:gd name="T9" fmla="*/ 0 h 7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765"/>
                    <a:gd name="T17" fmla="*/ 726 w 726"/>
                    <a:gd name="T18" fmla="*/ 765 h 7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765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726" y="765"/>
                      </a:lnTo>
                      <a:lnTo>
                        <a:pt x="723" y="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4604" name="Text Box 170"/>
            <p:cNvSpPr txBox="1">
              <a:spLocks noChangeArrowheads="1"/>
            </p:cNvSpPr>
            <p:nvPr/>
          </p:nvSpPr>
          <p:spPr bwMode="auto">
            <a:xfrm>
              <a:off x="992" y="1792"/>
              <a:ext cx="9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solidFill>
                    <a:srgbClr val="5F5F5F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ISP</a:t>
              </a:r>
              <a:r>
                <a:rPr lang="zh-CN" altLang="en-US" sz="2800" b="1">
                  <a:solidFill>
                    <a:srgbClr val="5F5F5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网络</a:t>
              </a:r>
            </a:p>
          </p:txBody>
        </p:sp>
        <p:grpSp>
          <p:nvGrpSpPr>
            <p:cNvPr id="24605" name="Group 171"/>
            <p:cNvGrpSpPr>
              <a:grpSpLocks/>
            </p:cNvGrpSpPr>
            <p:nvPr/>
          </p:nvGrpSpPr>
          <p:grpSpPr bwMode="auto">
            <a:xfrm flipH="1">
              <a:off x="1152" y="1385"/>
              <a:ext cx="391" cy="439"/>
              <a:chOff x="2063" y="2304"/>
              <a:chExt cx="803" cy="903"/>
            </a:xfrm>
          </p:grpSpPr>
          <p:grpSp>
            <p:nvGrpSpPr>
              <p:cNvPr id="24606" name="Group 172"/>
              <p:cNvGrpSpPr>
                <a:grpSpLocks/>
              </p:cNvGrpSpPr>
              <p:nvPr/>
            </p:nvGrpSpPr>
            <p:grpSpPr bwMode="auto">
              <a:xfrm>
                <a:off x="2193" y="2306"/>
                <a:ext cx="673" cy="753"/>
                <a:chOff x="2193" y="2306"/>
                <a:chExt cx="673" cy="753"/>
              </a:xfrm>
            </p:grpSpPr>
            <p:sp>
              <p:nvSpPr>
                <p:cNvPr id="24625" name="Freeform 173"/>
                <p:cNvSpPr>
                  <a:spLocks/>
                </p:cNvSpPr>
                <p:nvPr/>
              </p:nvSpPr>
              <p:spPr bwMode="auto">
                <a:xfrm>
                  <a:off x="2419" y="2859"/>
                  <a:ext cx="148" cy="146"/>
                </a:xfrm>
                <a:custGeom>
                  <a:avLst/>
                  <a:gdLst>
                    <a:gd name="T0" fmla="*/ 2 w 297"/>
                    <a:gd name="T1" fmla="*/ 0 h 291"/>
                    <a:gd name="T2" fmla="*/ 0 w 297"/>
                    <a:gd name="T3" fmla="*/ 2 h 291"/>
                    <a:gd name="T4" fmla="*/ 17 w 297"/>
                    <a:gd name="T5" fmla="*/ 19 h 291"/>
                    <a:gd name="T6" fmla="*/ 18 w 297"/>
                    <a:gd name="T7" fmla="*/ 16 h 291"/>
                    <a:gd name="T8" fmla="*/ 2 w 297"/>
                    <a:gd name="T9" fmla="*/ 0 h 2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7"/>
                    <a:gd name="T16" fmla="*/ 0 h 291"/>
                    <a:gd name="T17" fmla="*/ 297 w 297"/>
                    <a:gd name="T18" fmla="*/ 291 h 2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7" h="291">
                      <a:moveTo>
                        <a:pt x="33" y="0"/>
                      </a:moveTo>
                      <a:lnTo>
                        <a:pt x="0" y="25"/>
                      </a:lnTo>
                      <a:lnTo>
                        <a:pt x="272" y="291"/>
                      </a:lnTo>
                      <a:lnTo>
                        <a:pt x="297" y="25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6" name="Freeform 174"/>
                <p:cNvSpPr>
                  <a:spLocks/>
                </p:cNvSpPr>
                <p:nvPr/>
              </p:nvSpPr>
              <p:spPr bwMode="auto">
                <a:xfrm>
                  <a:off x="2193" y="2306"/>
                  <a:ext cx="673" cy="674"/>
                </a:xfrm>
                <a:custGeom>
                  <a:avLst/>
                  <a:gdLst>
                    <a:gd name="T0" fmla="*/ 0 w 1346"/>
                    <a:gd name="T1" fmla="*/ 36 h 1349"/>
                    <a:gd name="T2" fmla="*/ 37 w 1346"/>
                    <a:gd name="T3" fmla="*/ 0 h 1349"/>
                    <a:gd name="T4" fmla="*/ 85 w 1346"/>
                    <a:gd name="T5" fmla="*/ 47 h 1349"/>
                    <a:gd name="T6" fmla="*/ 49 w 1346"/>
                    <a:gd name="T7" fmla="*/ 84 h 1349"/>
                    <a:gd name="T8" fmla="*/ 0 w 1346"/>
                    <a:gd name="T9" fmla="*/ 36 h 13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6"/>
                    <a:gd name="T16" fmla="*/ 0 h 1349"/>
                    <a:gd name="T17" fmla="*/ 1346 w 1346"/>
                    <a:gd name="T18" fmla="*/ 1349 h 13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6" h="1349">
                      <a:moveTo>
                        <a:pt x="0" y="579"/>
                      </a:moveTo>
                      <a:lnTo>
                        <a:pt x="577" y="0"/>
                      </a:lnTo>
                      <a:lnTo>
                        <a:pt x="1346" y="767"/>
                      </a:lnTo>
                      <a:lnTo>
                        <a:pt x="774" y="1349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7" name="Freeform 175"/>
                <p:cNvSpPr>
                  <a:spLocks/>
                </p:cNvSpPr>
                <p:nvPr/>
              </p:nvSpPr>
              <p:spPr bwMode="auto">
                <a:xfrm>
                  <a:off x="2578" y="2691"/>
                  <a:ext cx="288" cy="368"/>
                </a:xfrm>
                <a:custGeom>
                  <a:avLst/>
                  <a:gdLst>
                    <a:gd name="T0" fmla="*/ 36 w 576"/>
                    <a:gd name="T1" fmla="*/ 0 h 737"/>
                    <a:gd name="T2" fmla="*/ 1 w 576"/>
                    <a:gd name="T3" fmla="*/ 35 h 737"/>
                    <a:gd name="T4" fmla="*/ 0 w 576"/>
                    <a:gd name="T5" fmla="*/ 46 h 737"/>
                    <a:gd name="T6" fmla="*/ 36 w 576"/>
                    <a:gd name="T7" fmla="*/ 10 h 737"/>
                    <a:gd name="T8" fmla="*/ 36 w 576"/>
                    <a:gd name="T9" fmla="*/ 0 h 7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6"/>
                    <a:gd name="T16" fmla="*/ 0 h 737"/>
                    <a:gd name="T17" fmla="*/ 576 w 576"/>
                    <a:gd name="T18" fmla="*/ 737 h 7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6" h="737">
                      <a:moveTo>
                        <a:pt x="576" y="0"/>
                      </a:moveTo>
                      <a:lnTo>
                        <a:pt x="1" y="573"/>
                      </a:lnTo>
                      <a:lnTo>
                        <a:pt x="0" y="737"/>
                      </a:lnTo>
                      <a:lnTo>
                        <a:pt x="576" y="161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8" name="Freeform 176"/>
                <p:cNvSpPr>
                  <a:spLocks/>
                </p:cNvSpPr>
                <p:nvPr/>
              </p:nvSpPr>
              <p:spPr bwMode="auto">
                <a:xfrm>
                  <a:off x="2193" y="2595"/>
                  <a:ext cx="385" cy="464"/>
                </a:xfrm>
                <a:custGeom>
                  <a:avLst/>
                  <a:gdLst>
                    <a:gd name="T0" fmla="*/ 0 w 769"/>
                    <a:gd name="T1" fmla="*/ 0 h 929"/>
                    <a:gd name="T2" fmla="*/ 0 w 769"/>
                    <a:gd name="T3" fmla="*/ 9 h 929"/>
                    <a:gd name="T4" fmla="*/ 49 w 769"/>
                    <a:gd name="T5" fmla="*/ 58 h 929"/>
                    <a:gd name="T6" fmla="*/ 49 w 769"/>
                    <a:gd name="T7" fmla="*/ 47 h 929"/>
                    <a:gd name="T8" fmla="*/ 46 w 769"/>
                    <a:gd name="T9" fmla="*/ 45 h 929"/>
                    <a:gd name="T10" fmla="*/ 46 w 769"/>
                    <a:gd name="T11" fmla="*/ 51 h 929"/>
                    <a:gd name="T12" fmla="*/ 29 w 769"/>
                    <a:gd name="T13" fmla="*/ 34 h 929"/>
                    <a:gd name="T14" fmla="*/ 29 w 769"/>
                    <a:gd name="T15" fmla="*/ 28 h 929"/>
                    <a:gd name="T16" fmla="*/ 0 w 769"/>
                    <a:gd name="T17" fmla="*/ 0 h 9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9"/>
                    <a:gd name="T28" fmla="*/ 0 h 929"/>
                    <a:gd name="T29" fmla="*/ 769 w 769"/>
                    <a:gd name="T30" fmla="*/ 929 h 9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9" h="929">
                      <a:moveTo>
                        <a:pt x="0" y="0"/>
                      </a:moveTo>
                      <a:lnTo>
                        <a:pt x="0" y="154"/>
                      </a:lnTo>
                      <a:lnTo>
                        <a:pt x="769" y="929"/>
                      </a:lnTo>
                      <a:lnTo>
                        <a:pt x="769" y="765"/>
                      </a:lnTo>
                      <a:lnTo>
                        <a:pt x="723" y="720"/>
                      </a:lnTo>
                      <a:lnTo>
                        <a:pt x="723" y="820"/>
                      </a:lnTo>
                      <a:lnTo>
                        <a:pt x="458" y="554"/>
                      </a:lnTo>
                      <a:lnTo>
                        <a:pt x="461" y="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9" name="Freeform 177"/>
                <p:cNvSpPr>
                  <a:spLocks/>
                </p:cNvSpPr>
                <p:nvPr/>
              </p:nvSpPr>
              <p:spPr bwMode="auto">
                <a:xfrm>
                  <a:off x="2433" y="2815"/>
                  <a:ext cx="134" cy="163"/>
                </a:xfrm>
                <a:custGeom>
                  <a:avLst/>
                  <a:gdLst>
                    <a:gd name="T0" fmla="*/ 0 w 269"/>
                    <a:gd name="T1" fmla="*/ 0 h 325"/>
                    <a:gd name="T2" fmla="*/ 16 w 269"/>
                    <a:gd name="T3" fmla="*/ 17 h 325"/>
                    <a:gd name="T4" fmla="*/ 15 w 269"/>
                    <a:gd name="T5" fmla="*/ 18 h 325"/>
                    <a:gd name="T6" fmla="*/ 15 w 269"/>
                    <a:gd name="T7" fmla="*/ 21 h 325"/>
                    <a:gd name="T8" fmla="*/ 0 w 269"/>
                    <a:gd name="T9" fmla="*/ 6 h 325"/>
                    <a:gd name="T10" fmla="*/ 0 w 269"/>
                    <a:gd name="T11" fmla="*/ 0 h 3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9"/>
                    <a:gd name="T19" fmla="*/ 0 h 325"/>
                    <a:gd name="T20" fmla="*/ 269 w 269"/>
                    <a:gd name="T21" fmla="*/ 325 h 3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9" h="325">
                      <a:moveTo>
                        <a:pt x="0" y="0"/>
                      </a:moveTo>
                      <a:lnTo>
                        <a:pt x="269" y="263"/>
                      </a:lnTo>
                      <a:lnTo>
                        <a:pt x="247" y="286"/>
                      </a:lnTo>
                      <a:lnTo>
                        <a:pt x="243" y="325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30" name="Freeform 178"/>
                <p:cNvSpPr>
                  <a:spLocks/>
                </p:cNvSpPr>
                <p:nvPr/>
              </p:nvSpPr>
              <p:spPr bwMode="auto">
                <a:xfrm>
                  <a:off x="2422" y="2815"/>
                  <a:ext cx="12" cy="54"/>
                </a:xfrm>
                <a:custGeom>
                  <a:avLst/>
                  <a:gdLst>
                    <a:gd name="T0" fmla="*/ 2 w 23"/>
                    <a:gd name="T1" fmla="*/ 0 h 108"/>
                    <a:gd name="T2" fmla="*/ 0 w 23"/>
                    <a:gd name="T3" fmla="*/ 1 h 108"/>
                    <a:gd name="T4" fmla="*/ 0 w 23"/>
                    <a:gd name="T5" fmla="*/ 7 h 108"/>
                    <a:gd name="T6" fmla="*/ 2 w 23"/>
                    <a:gd name="T7" fmla="*/ 6 h 108"/>
                    <a:gd name="T8" fmla="*/ 2 w 23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08"/>
                    <a:gd name="T17" fmla="*/ 23 w 2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08">
                      <a:moveTo>
                        <a:pt x="23" y="0"/>
                      </a:moveTo>
                      <a:lnTo>
                        <a:pt x="0" y="15"/>
                      </a:lnTo>
                      <a:lnTo>
                        <a:pt x="0" y="108"/>
                      </a:lnTo>
                      <a:lnTo>
                        <a:pt x="21" y="8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07" name="Group 179"/>
              <p:cNvGrpSpPr>
                <a:grpSpLocks/>
              </p:cNvGrpSpPr>
              <p:nvPr/>
            </p:nvGrpSpPr>
            <p:grpSpPr bwMode="auto">
              <a:xfrm>
                <a:off x="2308" y="2304"/>
                <a:ext cx="401" cy="546"/>
                <a:chOff x="2308" y="2304"/>
                <a:chExt cx="401" cy="546"/>
              </a:xfrm>
            </p:grpSpPr>
            <p:sp>
              <p:nvSpPr>
                <p:cNvPr id="24617" name="Freeform 180"/>
                <p:cNvSpPr>
                  <a:spLocks/>
                </p:cNvSpPr>
                <p:nvPr/>
              </p:nvSpPr>
              <p:spPr bwMode="auto">
                <a:xfrm>
                  <a:off x="2309" y="2304"/>
                  <a:ext cx="400" cy="546"/>
                </a:xfrm>
                <a:custGeom>
                  <a:avLst/>
                  <a:gdLst>
                    <a:gd name="T0" fmla="*/ 21 w 801"/>
                    <a:gd name="T1" fmla="*/ 0 h 1091"/>
                    <a:gd name="T2" fmla="*/ 16 w 801"/>
                    <a:gd name="T3" fmla="*/ 7 h 1091"/>
                    <a:gd name="T4" fmla="*/ 12 w 801"/>
                    <a:gd name="T5" fmla="*/ 3 h 1091"/>
                    <a:gd name="T6" fmla="*/ 0 w 801"/>
                    <a:gd name="T7" fmla="*/ 15 h 1091"/>
                    <a:gd name="T8" fmla="*/ 3 w 801"/>
                    <a:gd name="T9" fmla="*/ 19 h 1091"/>
                    <a:gd name="T10" fmla="*/ 0 w 801"/>
                    <a:gd name="T11" fmla="*/ 22 h 1091"/>
                    <a:gd name="T12" fmla="*/ 0 w 801"/>
                    <a:gd name="T13" fmla="*/ 37 h 1091"/>
                    <a:gd name="T14" fmla="*/ 30 w 801"/>
                    <a:gd name="T15" fmla="*/ 69 h 1091"/>
                    <a:gd name="T16" fmla="*/ 40 w 801"/>
                    <a:gd name="T17" fmla="*/ 56 h 1091"/>
                    <a:gd name="T18" fmla="*/ 42 w 801"/>
                    <a:gd name="T19" fmla="*/ 53 h 1091"/>
                    <a:gd name="T20" fmla="*/ 44 w 801"/>
                    <a:gd name="T21" fmla="*/ 46 h 1091"/>
                    <a:gd name="T22" fmla="*/ 49 w 801"/>
                    <a:gd name="T23" fmla="*/ 37 h 1091"/>
                    <a:gd name="T24" fmla="*/ 50 w 801"/>
                    <a:gd name="T25" fmla="*/ 19 h 1091"/>
                    <a:gd name="T26" fmla="*/ 31 w 801"/>
                    <a:gd name="T27" fmla="*/ 0 h 1091"/>
                    <a:gd name="T28" fmla="*/ 23 w 801"/>
                    <a:gd name="T29" fmla="*/ 2 h 1091"/>
                    <a:gd name="T30" fmla="*/ 21 w 801"/>
                    <a:gd name="T31" fmla="*/ 1 h 1091"/>
                    <a:gd name="T32" fmla="*/ 21 w 801"/>
                    <a:gd name="T33" fmla="*/ 0 h 10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1"/>
                    <a:gd name="T52" fmla="*/ 0 h 1091"/>
                    <a:gd name="T53" fmla="*/ 801 w 801"/>
                    <a:gd name="T54" fmla="*/ 1091 h 10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1" h="1091">
                      <a:moveTo>
                        <a:pt x="345" y="0"/>
                      </a:moveTo>
                      <a:lnTo>
                        <a:pt x="263" y="100"/>
                      </a:lnTo>
                      <a:lnTo>
                        <a:pt x="201" y="46"/>
                      </a:lnTo>
                      <a:lnTo>
                        <a:pt x="0" y="240"/>
                      </a:lnTo>
                      <a:lnTo>
                        <a:pt x="57" y="296"/>
                      </a:lnTo>
                      <a:lnTo>
                        <a:pt x="1" y="337"/>
                      </a:lnTo>
                      <a:lnTo>
                        <a:pt x="0" y="588"/>
                      </a:lnTo>
                      <a:lnTo>
                        <a:pt x="493" y="1091"/>
                      </a:lnTo>
                      <a:lnTo>
                        <a:pt x="653" y="895"/>
                      </a:lnTo>
                      <a:lnTo>
                        <a:pt x="682" y="837"/>
                      </a:lnTo>
                      <a:lnTo>
                        <a:pt x="711" y="725"/>
                      </a:lnTo>
                      <a:lnTo>
                        <a:pt x="799" y="592"/>
                      </a:lnTo>
                      <a:lnTo>
                        <a:pt x="801" y="295"/>
                      </a:lnTo>
                      <a:lnTo>
                        <a:pt x="498" y="0"/>
                      </a:lnTo>
                      <a:lnTo>
                        <a:pt x="374" y="29"/>
                      </a:lnTo>
                      <a:lnTo>
                        <a:pt x="340" y="4"/>
                      </a:lnTo>
                      <a:lnTo>
                        <a:pt x="3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8" name="Freeform 181"/>
                <p:cNvSpPr>
                  <a:spLocks/>
                </p:cNvSpPr>
                <p:nvPr/>
              </p:nvSpPr>
              <p:spPr bwMode="auto">
                <a:xfrm>
                  <a:off x="2647" y="2519"/>
                  <a:ext cx="14" cy="216"/>
                </a:xfrm>
                <a:custGeom>
                  <a:avLst/>
                  <a:gdLst>
                    <a:gd name="T0" fmla="*/ 2 w 27"/>
                    <a:gd name="T1" fmla="*/ 0 h 433"/>
                    <a:gd name="T2" fmla="*/ 0 w 27"/>
                    <a:gd name="T3" fmla="*/ 5 h 433"/>
                    <a:gd name="T4" fmla="*/ 0 w 27"/>
                    <a:gd name="T5" fmla="*/ 27 h 433"/>
                    <a:gd name="T6" fmla="*/ 2 w 27"/>
                    <a:gd name="T7" fmla="*/ 19 h 433"/>
                    <a:gd name="T8" fmla="*/ 2 w 27"/>
                    <a:gd name="T9" fmla="*/ 0 h 4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33"/>
                    <a:gd name="T17" fmla="*/ 27 w 27"/>
                    <a:gd name="T18" fmla="*/ 433 h 4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33">
                      <a:moveTo>
                        <a:pt x="27" y="0"/>
                      </a:moveTo>
                      <a:lnTo>
                        <a:pt x="0" y="81"/>
                      </a:lnTo>
                      <a:lnTo>
                        <a:pt x="0" y="433"/>
                      </a:lnTo>
                      <a:lnTo>
                        <a:pt x="27" y="30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9" name="Freeform 182"/>
                <p:cNvSpPr>
                  <a:spLocks/>
                </p:cNvSpPr>
                <p:nvPr/>
              </p:nvSpPr>
              <p:spPr bwMode="auto">
                <a:xfrm>
                  <a:off x="2563" y="2573"/>
                  <a:ext cx="77" cy="268"/>
                </a:xfrm>
                <a:custGeom>
                  <a:avLst/>
                  <a:gdLst>
                    <a:gd name="T0" fmla="*/ 9 w 155"/>
                    <a:gd name="T1" fmla="*/ 0 h 537"/>
                    <a:gd name="T2" fmla="*/ 0 w 155"/>
                    <a:gd name="T3" fmla="*/ 11 h 537"/>
                    <a:gd name="T4" fmla="*/ 0 w 155"/>
                    <a:gd name="T5" fmla="*/ 33 h 537"/>
                    <a:gd name="T6" fmla="*/ 9 w 155"/>
                    <a:gd name="T7" fmla="*/ 21 h 537"/>
                    <a:gd name="T8" fmla="*/ 9 w 155"/>
                    <a:gd name="T9" fmla="*/ 0 h 5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"/>
                    <a:gd name="T16" fmla="*/ 0 h 537"/>
                    <a:gd name="T17" fmla="*/ 155 w 155"/>
                    <a:gd name="T18" fmla="*/ 537 h 5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" h="537">
                      <a:moveTo>
                        <a:pt x="155" y="0"/>
                      </a:moveTo>
                      <a:lnTo>
                        <a:pt x="0" y="186"/>
                      </a:lnTo>
                      <a:lnTo>
                        <a:pt x="0" y="537"/>
                      </a:lnTo>
                      <a:lnTo>
                        <a:pt x="155" y="346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0" name="Freeform 183"/>
                <p:cNvSpPr>
                  <a:spLocks/>
                </p:cNvSpPr>
                <p:nvPr/>
              </p:nvSpPr>
              <p:spPr bwMode="auto">
                <a:xfrm>
                  <a:off x="2665" y="2463"/>
                  <a:ext cx="44" cy="206"/>
                </a:xfrm>
                <a:custGeom>
                  <a:avLst/>
                  <a:gdLst>
                    <a:gd name="T0" fmla="*/ 6 w 88"/>
                    <a:gd name="T1" fmla="*/ 0 h 412"/>
                    <a:gd name="T2" fmla="*/ 0 w 88"/>
                    <a:gd name="T3" fmla="*/ 7 h 412"/>
                    <a:gd name="T4" fmla="*/ 0 w 88"/>
                    <a:gd name="T5" fmla="*/ 26 h 412"/>
                    <a:gd name="T6" fmla="*/ 6 w 88"/>
                    <a:gd name="T7" fmla="*/ 17 h 412"/>
                    <a:gd name="T8" fmla="*/ 6 w 88"/>
                    <a:gd name="T9" fmla="*/ 0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412"/>
                    <a:gd name="T17" fmla="*/ 88 w 88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412">
                      <a:moveTo>
                        <a:pt x="88" y="0"/>
                      </a:moveTo>
                      <a:lnTo>
                        <a:pt x="0" y="106"/>
                      </a:lnTo>
                      <a:lnTo>
                        <a:pt x="0" y="412"/>
                      </a:lnTo>
                      <a:lnTo>
                        <a:pt x="88" y="264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1" name="Freeform 184"/>
                <p:cNvSpPr>
                  <a:spLocks/>
                </p:cNvSpPr>
                <p:nvPr/>
              </p:nvSpPr>
              <p:spPr bwMode="auto">
                <a:xfrm>
                  <a:off x="2411" y="2327"/>
                  <a:ext cx="246" cy="227"/>
                </a:xfrm>
                <a:custGeom>
                  <a:avLst/>
                  <a:gdLst>
                    <a:gd name="T0" fmla="*/ 8 w 493"/>
                    <a:gd name="T1" fmla="*/ 0 h 452"/>
                    <a:gd name="T2" fmla="*/ 0 w 493"/>
                    <a:gd name="T3" fmla="*/ 0 h 452"/>
                    <a:gd name="T4" fmla="*/ 28 w 493"/>
                    <a:gd name="T5" fmla="*/ 29 h 452"/>
                    <a:gd name="T6" fmla="*/ 30 w 493"/>
                    <a:gd name="T7" fmla="*/ 23 h 452"/>
                    <a:gd name="T8" fmla="*/ 8 w 493"/>
                    <a:gd name="T9" fmla="*/ 0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3"/>
                    <a:gd name="T16" fmla="*/ 0 h 452"/>
                    <a:gd name="T17" fmla="*/ 493 w 493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3" h="452">
                      <a:moveTo>
                        <a:pt x="133" y="0"/>
                      </a:moveTo>
                      <a:lnTo>
                        <a:pt x="0" y="0"/>
                      </a:lnTo>
                      <a:lnTo>
                        <a:pt x="453" y="452"/>
                      </a:lnTo>
                      <a:lnTo>
                        <a:pt x="493" y="357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2" name="Freeform 185"/>
                <p:cNvSpPr>
                  <a:spLocks/>
                </p:cNvSpPr>
                <p:nvPr/>
              </p:nvSpPr>
              <p:spPr bwMode="auto">
                <a:xfrm>
                  <a:off x="2308" y="2423"/>
                  <a:ext cx="240" cy="418"/>
                </a:xfrm>
                <a:custGeom>
                  <a:avLst/>
                  <a:gdLst>
                    <a:gd name="T0" fmla="*/ 0 w 481"/>
                    <a:gd name="T1" fmla="*/ 0 h 837"/>
                    <a:gd name="T2" fmla="*/ 0 w 481"/>
                    <a:gd name="T3" fmla="*/ 22 h 837"/>
                    <a:gd name="T4" fmla="*/ 30 w 481"/>
                    <a:gd name="T5" fmla="*/ 52 h 837"/>
                    <a:gd name="T6" fmla="*/ 30 w 481"/>
                    <a:gd name="T7" fmla="*/ 30 h 837"/>
                    <a:gd name="T8" fmla="*/ 0 w 481"/>
                    <a:gd name="T9" fmla="*/ 0 h 8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1"/>
                    <a:gd name="T16" fmla="*/ 0 h 837"/>
                    <a:gd name="T17" fmla="*/ 481 w 481"/>
                    <a:gd name="T18" fmla="*/ 837 h 8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1" h="837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81" y="837"/>
                      </a:lnTo>
                      <a:lnTo>
                        <a:pt x="481" y="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3" name="Freeform 186"/>
                <p:cNvSpPr>
                  <a:spLocks/>
                </p:cNvSpPr>
                <p:nvPr/>
              </p:nvSpPr>
              <p:spPr bwMode="auto">
                <a:xfrm>
                  <a:off x="2333" y="2458"/>
                  <a:ext cx="194" cy="333"/>
                </a:xfrm>
                <a:custGeom>
                  <a:avLst/>
                  <a:gdLst>
                    <a:gd name="T0" fmla="*/ 0 w 389"/>
                    <a:gd name="T1" fmla="*/ 0 h 667"/>
                    <a:gd name="T2" fmla="*/ 0 w 389"/>
                    <a:gd name="T3" fmla="*/ 17 h 667"/>
                    <a:gd name="T4" fmla="*/ 24 w 389"/>
                    <a:gd name="T5" fmla="*/ 41 h 667"/>
                    <a:gd name="T6" fmla="*/ 24 w 389"/>
                    <a:gd name="T7" fmla="*/ 24 h 667"/>
                    <a:gd name="T8" fmla="*/ 0 w 389"/>
                    <a:gd name="T9" fmla="*/ 0 h 6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9"/>
                    <a:gd name="T16" fmla="*/ 0 h 667"/>
                    <a:gd name="T17" fmla="*/ 389 w 389"/>
                    <a:gd name="T18" fmla="*/ 667 h 6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9" h="667">
                      <a:moveTo>
                        <a:pt x="0" y="0"/>
                      </a:moveTo>
                      <a:lnTo>
                        <a:pt x="0" y="275"/>
                      </a:lnTo>
                      <a:lnTo>
                        <a:pt x="389" y="667"/>
                      </a:lnTo>
                      <a:lnTo>
                        <a:pt x="389" y="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4" name="Freeform 187"/>
                <p:cNvSpPr>
                  <a:spLocks/>
                </p:cNvSpPr>
                <p:nvPr/>
              </p:nvSpPr>
              <p:spPr bwMode="auto">
                <a:xfrm>
                  <a:off x="2483" y="2309"/>
                  <a:ext cx="220" cy="192"/>
                </a:xfrm>
                <a:custGeom>
                  <a:avLst/>
                  <a:gdLst>
                    <a:gd name="T0" fmla="*/ 0 w 439"/>
                    <a:gd name="T1" fmla="*/ 3 h 384"/>
                    <a:gd name="T2" fmla="*/ 9 w 439"/>
                    <a:gd name="T3" fmla="*/ 0 h 384"/>
                    <a:gd name="T4" fmla="*/ 28 w 439"/>
                    <a:gd name="T5" fmla="*/ 19 h 384"/>
                    <a:gd name="T6" fmla="*/ 22 w 439"/>
                    <a:gd name="T7" fmla="*/ 24 h 384"/>
                    <a:gd name="T8" fmla="*/ 0 w 439"/>
                    <a:gd name="T9" fmla="*/ 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384"/>
                    <a:gd name="T17" fmla="*/ 439 w 439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384">
                      <a:moveTo>
                        <a:pt x="0" y="35"/>
                      </a:moveTo>
                      <a:lnTo>
                        <a:pt x="144" y="0"/>
                      </a:lnTo>
                      <a:lnTo>
                        <a:pt x="439" y="291"/>
                      </a:lnTo>
                      <a:lnTo>
                        <a:pt x="350" y="384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08" name="Group 188"/>
              <p:cNvGrpSpPr>
                <a:grpSpLocks/>
              </p:cNvGrpSpPr>
              <p:nvPr/>
            </p:nvGrpSpPr>
            <p:grpSpPr bwMode="auto">
              <a:xfrm>
                <a:off x="2063" y="2701"/>
                <a:ext cx="488" cy="506"/>
                <a:chOff x="2063" y="2701"/>
                <a:chExt cx="488" cy="506"/>
              </a:xfrm>
            </p:grpSpPr>
            <p:sp>
              <p:nvSpPr>
                <p:cNvPr id="24609" name="Freeform 189"/>
                <p:cNvSpPr>
                  <a:spLocks/>
                </p:cNvSpPr>
                <p:nvPr/>
              </p:nvSpPr>
              <p:spPr bwMode="auto">
                <a:xfrm>
                  <a:off x="2427" y="3066"/>
                  <a:ext cx="122" cy="139"/>
                </a:xfrm>
                <a:custGeom>
                  <a:avLst/>
                  <a:gdLst>
                    <a:gd name="T0" fmla="*/ 16 w 243"/>
                    <a:gd name="T1" fmla="*/ 0 h 279"/>
                    <a:gd name="T2" fmla="*/ 16 w 243"/>
                    <a:gd name="T3" fmla="*/ 2 h 279"/>
                    <a:gd name="T4" fmla="*/ 1 w 243"/>
                    <a:gd name="T5" fmla="*/ 17 h 279"/>
                    <a:gd name="T6" fmla="*/ 0 w 243"/>
                    <a:gd name="T7" fmla="*/ 15 h 279"/>
                    <a:gd name="T8" fmla="*/ 16 w 243"/>
                    <a:gd name="T9" fmla="*/ 0 h 2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279"/>
                    <a:gd name="T17" fmla="*/ 243 w 243"/>
                    <a:gd name="T18" fmla="*/ 279 h 2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279">
                      <a:moveTo>
                        <a:pt x="243" y="0"/>
                      </a:moveTo>
                      <a:lnTo>
                        <a:pt x="243" y="37"/>
                      </a:lnTo>
                      <a:lnTo>
                        <a:pt x="3" y="279"/>
                      </a:lnTo>
                      <a:lnTo>
                        <a:pt x="0" y="245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0" name="Freeform 190"/>
                <p:cNvSpPr>
                  <a:spLocks/>
                </p:cNvSpPr>
                <p:nvPr/>
              </p:nvSpPr>
              <p:spPr bwMode="auto">
                <a:xfrm>
                  <a:off x="2063" y="2701"/>
                  <a:ext cx="488" cy="489"/>
                </a:xfrm>
                <a:custGeom>
                  <a:avLst/>
                  <a:gdLst>
                    <a:gd name="T0" fmla="*/ 16 w 976"/>
                    <a:gd name="T1" fmla="*/ 0 h 977"/>
                    <a:gd name="T2" fmla="*/ 0 w 976"/>
                    <a:gd name="T3" fmla="*/ 16 h 977"/>
                    <a:gd name="T4" fmla="*/ 46 w 976"/>
                    <a:gd name="T5" fmla="*/ 62 h 977"/>
                    <a:gd name="T6" fmla="*/ 61 w 976"/>
                    <a:gd name="T7" fmla="*/ 46 h 977"/>
                    <a:gd name="T8" fmla="*/ 16 w 976"/>
                    <a:gd name="T9" fmla="*/ 0 h 9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6"/>
                    <a:gd name="T16" fmla="*/ 0 h 977"/>
                    <a:gd name="T17" fmla="*/ 976 w 976"/>
                    <a:gd name="T18" fmla="*/ 977 h 9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6" h="977">
                      <a:moveTo>
                        <a:pt x="248" y="0"/>
                      </a:moveTo>
                      <a:lnTo>
                        <a:pt x="0" y="249"/>
                      </a:lnTo>
                      <a:lnTo>
                        <a:pt x="728" y="977"/>
                      </a:lnTo>
                      <a:lnTo>
                        <a:pt x="976" y="728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1" name="Freeform 191"/>
                <p:cNvSpPr>
                  <a:spLocks/>
                </p:cNvSpPr>
                <p:nvPr/>
              </p:nvSpPr>
              <p:spPr bwMode="auto">
                <a:xfrm>
                  <a:off x="2179" y="2724"/>
                  <a:ext cx="339" cy="339"/>
                </a:xfrm>
                <a:custGeom>
                  <a:avLst/>
                  <a:gdLst>
                    <a:gd name="T0" fmla="*/ 2 w 677"/>
                    <a:gd name="T1" fmla="*/ 0 h 678"/>
                    <a:gd name="T2" fmla="*/ 0 w 677"/>
                    <a:gd name="T3" fmla="*/ 3 h 678"/>
                    <a:gd name="T4" fmla="*/ 41 w 677"/>
                    <a:gd name="T5" fmla="*/ 43 h 678"/>
                    <a:gd name="T6" fmla="*/ 43 w 677"/>
                    <a:gd name="T7" fmla="*/ 41 h 678"/>
                    <a:gd name="T8" fmla="*/ 2 w 677"/>
                    <a:gd name="T9" fmla="*/ 0 h 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7"/>
                    <a:gd name="T16" fmla="*/ 0 h 678"/>
                    <a:gd name="T17" fmla="*/ 677 w 677"/>
                    <a:gd name="T18" fmla="*/ 678 h 6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7" h="678">
                      <a:moveTo>
                        <a:pt x="29" y="0"/>
                      </a:moveTo>
                      <a:lnTo>
                        <a:pt x="0" y="34"/>
                      </a:lnTo>
                      <a:lnTo>
                        <a:pt x="643" y="678"/>
                      </a:lnTo>
                      <a:lnTo>
                        <a:pt x="677" y="64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2" name="Freeform 192"/>
                <p:cNvSpPr>
                  <a:spLocks/>
                </p:cNvSpPr>
                <p:nvPr/>
              </p:nvSpPr>
              <p:spPr bwMode="auto">
                <a:xfrm>
                  <a:off x="2109" y="2754"/>
                  <a:ext cx="250" cy="255"/>
                </a:xfrm>
                <a:custGeom>
                  <a:avLst/>
                  <a:gdLst>
                    <a:gd name="T0" fmla="*/ 6 w 502"/>
                    <a:gd name="T1" fmla="*/ 0 h 511"/>
                    <a:gd name="T2" fmla="*/ 0 w 502"/>
                    <a:gd name="T3" fmla="*/ 6 h 511"/>
                    <a:gd name="T4" fmla="*/ 2 w 502"/>
                    <a:gd name="T5" fmla="*/ 8 h 511"/>
                    <a:gd name="T6" fmla="*/ 0 w 502"/>
                    <a:gd name="T7" fmla="*/ 10 h 511"/>
                    <a:gd name="T8" fmla="*/ 21 w 502"/>
                    <a:gd name="T9" fmla="*/ 31 h 511"/>
                    <a:gd name="T10" fmla="*/ 23 w 502"/>
                    <a:gd name="T11" fmla="*/ 29 h 511"/>
                    <a:gd name="T12" fmla="*/ 24 w 502"/>
                    <a:gd name="T13" fmla="*/ 31 h 511"/>
                    <a:gd name="T14" fmla="*/ 31 w 502"/>
                    <a:gd name="T15" fmla="*/ 25 h 511"/>
                    <a:gd name="T16" fmla="*/ 6 w 502"/>
                    <a:gd name="T17" fmla="*/ 0 h 5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2"/>
                    <a:gd name="T28" fmla="*/ 0 h 511"/>
                    <a:gd name="T29" fmla="*/ 502 w 502"/>
                    <a:gd name="T30" fmla="*/ 511 h 5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2" h="5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37" y="137"/>
                      </a:lnTo>
                      <a:lnTo>
                        <a:pt x="0" y="173"/>
                      </a:lnTo>
                      <a:lnTo>
                        <a:pt x="337" y="511"/>
                      </a:lnTo>
                      <a:lnTo>
                        <a:pt x="370" y="478"/>
                      </a:lnTo>
                      <a:lnTo>
                        <a:pt x="398" y="507"/>
                      </a:lnTo>
                      <a:lnTo>
                        <a:pt x="502" y="403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3" name="Freeform 193"/>
                <p:cNvSpPr>
                  <a:spLocks/>
                </p:cNvSpPr>
                <p:nvPr/>
              </p:nvSpPr>
              <p:spPr bwMode="auto">
                <a:xfrm>
                  <a:off x="2340" y="2971"/>
                  <a:ext cx="78" cy="79"/>
                </a:xfrm>
                <a:custGeom>
                  <a:avLst/>
                  <a:gdLst>
                    <a:gd name="T0" fmla="*/ 4 w 156"/>
                    <a:gd name="T1" fmla="*/ 0 h 157"/>
                    <a:gd name="T2" fmla="*/ 0 w 156"/>
                    <a:gd name="T3" fmla="*/ 4 h 157"/>
                    <a:gd name="T4" fmla="*/ 7 w 156"/>
                    <a:gd name="T5" fmla="*/ 10 h 157"/>
                    <a:gd name="T6" fmla="*/ 10 w 156"/>
                    <a:gd name="T7" fmla="*/ 7 h 157"/>
                    <a:gd name="T8" fmla="*/ 4 w 156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157"/>
                    <a:gd name="T17" fmla="*/ 156 w 156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157">
                      <a:moveTo>
                        <a:pt x="58" y="0"/>
                      </a:moveTo>
                      <a:lnTo>
                        <a:pt x="0" y="58"/>
                      </a:lnTo>
                      <a:lnTo>
                        <a:pt x="99" y="157"/>
                      </a:lnTo>
                      <a:lnTo>
                        <a:pt x="156" y="99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4" name="Freeform 194"/>
                <p:cNvSpPr>
                  <a:spLocks/>
                </p:cNvSpPr>
                <p:nvPr/>
              </p:nvSpPr>
              <p:spPr bwMode="auto">
                <a:xfrm>
                  <a:off x="2369" y="3029"/>
                  <a:ext cx="113" cy="121"/>
                </a:xfrm>
                <a:custGeom>
                  <a:avLst/>
                  <a:gdLst>
                    <a:gd name="T0" fmla="*/ 7 w 227"/>
                    <a:gd name="T1" fmla="*/ 0 h 242"/>
                    <a:gd name="T2" fmla="*/ 3 w 227"/>
                    <a:gd name="T3" fmla="*/ 5 h 242"/>
                    <a:gd name="T4" fmla="*/ 4 w 227"/>
                    <a:gd name="T5" fmla="*/ 5 h 242"/>
                    <a:gd name="T6" fmla="*/ 0 w 227"/>
                    <a:gd name="T7" fmla="*/ 10 h 242"/>
                    <a:gd name="T8" fmla="*/ 5 w 227"/>
                    <a:gd name="T9" fmla="*/ 16 h 242"/>
                    <a:gd name="T10" fmla="*/ 14 w 227"/>
                    <a:gd name="T11" fmla="*/ 7 h 242"/>
                    <a:gd name="T12" fmla="*/ 7 w 227"/>
                    <a:gd name="T13" fmla="*/ 0 h 2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7"/>
                    <a:gd name="T22" fmla="*/ 0 h 242"/>
                    <a:gd name="T23" fmla="*/ 227 w 227"/>
                    <a:gd name="T24" fmla="*/ 242 h 2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7" h="242">
                      <a:moveTo>
                        <a:pt x="123" y="0"/>
                      </a:moveTo>
                      <a:lnTo>
                        <a:pt x="57" y="68"/>
                      </a:lnTo>
                      <a:lnTo>
                        <a:pt x="66" y="78"/>
                      </a:lnTo>
                      <a:lnTo>
                        <a:pt x="0" y="146"/>
                      </a:lnTo>
                      <a:lnTo>
                        <a:pt x="94" y="242"/>
                      </a:lnTo>
                      <a:lnTo>
                        <a:pt x="227" y="104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5" name="Freeform 195"/>
                <p:cNvSpPr>
                  <a:spLocks/>
                </p:cNvSpPr>
                <p:nvPr/>
              </p:nvSpPr>
              <p:spPr bwMode="auto">
                <a:xfrm>
                  <a:off x="2304" y="3022"/>
                  <a:ext cx="70" cy="70"/>
                </a:xfrm>
                <a:custGeom>
                  <a:avLst/>
                  <a:gdLst>
                    <a:gd name="T0" fmla="*/ 7 w 140"/>
                    <a:gd name="T1" fmla="*/ 1 h 140"/>
                    <a:gd name="T2" fmla="*/ 8 w 140"/>
                    <a:gd name="T3" fmla="*/ 3 h 140"/>
                    <a:gd name="T4" fmla="*/ 7 w 140"/>
                    <a:gd name="T5" fmla="*/ 4 h 140"/>
                    <a:gd name="T6" fmla="*/ 9 w 140"/>
                    <a:gd name="T7" fmla="*/ 7 h 140"/>
                    <a:gd name="T8" fmla="*/ 7 w 140"/>
                    <a:gd name="T9" fmla="*/ 9 h 140"/>
                    <a:gd name="T10" fmla="*/ 0 w 140"/>
                    <a:gd name="T11" fmla="*/ 3 h 140"/>
                    <a:gd name="T12" fmla="*/ 3 w 140"/>
                    <a:gd name="T13" fmla="*/ 0 h 140"/>
                    <a:gd name="T14" fmla="*/ 5 w 140"/>
                    <a:gd name="T15" fmla="*/ 3 h 140"/>
                    <a:gd name="T16" fmla="*/ 7 w 140"/>
                    <a:gd name="T17" fmla="*/ 1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0"/>
                    <a:gd name="T28" fmla="*/ 0 h 140"/>
                    <a:gd name="T29" fmla="*/ 140 w 140"/>
                    <a:gd name="T30" fmla="*/ 140 h 1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0" h="140">
                      <a:moveTo>
                        <a:pt x="104" y="12"/>
                      </a:moveTo>
                      <a:lnTo>
                        <a:pt x="128" y="34"/>
                      </a:lnTo>
                      <a:lnTo>
                        <a:pt x="100" y="64"/>
                      </a:lnTo>
                      <a:lnTo>
                        <a:pt x="140" y="105"/>
                      </a:lnTo>
                      <a:lnTo>
                        <a:pt x="105" y="140"/>
                      </a:lnTo>
                      <a:lnTo>
                        <a:pt x="0" y="34"/>
                      </a:lnTo>
                      <a:lnTo>
                        <a:pt x="35" y="0"/>
                      </a:lnTo>
                      <a:lnTo>
                        <a:pt x="75" y="39"/>
                      </a:lnTo>
                      <a:lnTo>
                        <a:pt x="104" y="1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6" name="Freeform 196"/>
                <p:cNvSpPr>
                  <a:spLocks/>
                </p:cNvSpPr>
                <p:nvPr/>
              </p:nvSpPr>
              <p:spPr bwMode="auto">
                <a:xfrm>
                  <a:off x="2065" y="2825"/>
                  <a:ext cx="363" cy="382"/>
                </a:xfrm>
                <a:custGeom>
                  <a:avLst/>
                  <a:gdLst>
                    <a:gd name="T0" fmla="*/ 0 w 726"/>
                    <a:gd name="T1" fmla="*/ 0 h 765"/>
                    <a:gd name="T2" fmla="*/ 0 w 726"/>
                    <a:gd name="T3" fmla="*/ 2 h 765"/>
                    <a:gd name="T4" fmla="*/ 46 w 726"/>
                    <a:gd name="T5" fmla="*/ 47 h 765"/>
                    <a:gd name="T6" fmla="*/ 46 w 726"/>
                    <a:gd name="T7" fmla="*/ 45 h 765"/>
                    <a:gd name="T8" fmla="*/ 0 w 726"/>
                    <a:gd name="T9" fmla="*/ 0 h 7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765"/>
                    <a:gd name="T17" fmla="*/ 726 w 726"/>
                    <a:gd name="T18" fmla="*/ 765 h 7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765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726" y="765"/>
                      </a:lnTo>
                      <a:lnTo>
                        <a:pt x="723" y="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24581" name="Picture 197" descr="Boy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17701989-35C9-4E30-9CA3-74059EB5D3A9}" type="slidenum">
              <a:rPr lang="en-US" altLang="zh-CN"/>
              <a:pPr eaLnBrk="1" hangingPunct="1"/>
              <a:t>16</a:t>
            </a:fld>
            <a:r>
              <a:rPr lang="en-US" altLang="zh-CN"/>
              <a:t>.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ADSL</a:t>
            </a:r>
            <a:r>
              <a:rPr lang="zh-CN" altLang="en-US" smtClean="0"/>
              <a:t>连接示意图</a:t>
            </a:r>
          </a:p>
        </p:txBody>
      </p:sp>
      <p:pic>
        <p:nvPicPr>
          <p:cNvPr id="27652" name="Picture 3" descr="sh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0"/>
          <a:stretch>
            <a:fillRect/>
          </a:stretch>
        </p:blipFill>
        <p:spPr bwMode="auto">
          <a:xfrm>
            <a:off x="250825" y="2349500"/>
            <a:ext cx="76327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sh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9" t="4829" b="33687"/>
          <a:stretch>
            <a:fillRect/>
          </a:stretch>
        </p:blipFill>
        <p:spPr bwMode="auto">
          <a:xfrm>
            <a:off x="6804025" y="1844675"/>
            <a:ext cx="21590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950D0FA1-1746-49C4-B7BA-7FAFE350C818}" type="slidenum">
              <a:rPr lang="en-US" altLang="zh-CN"/>
              <a:pPr eaLnBrk="1" hangingPunct="1"/>
              <a:t>17</a:t>
            </a:fld>
            <a:r>
              <a:rPr lang="en-US" altLang="zh-CN"/>
              <a:t>.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ADSL</a:t>
            </a:r>
            <a:r>
              <a:rPr lang="zh-CN" altLang="en-US" smtClean="0"/>
              <a:t>实物连接图</a:t>
            </a:r>
          </a:p>
        </p:txBody>
      </p:sp>
      <p:pic>
        <p:nvPicPr>
          <p:cNvPr id="29700" name="Picture 3" descr="20071311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00250"/>
            <a:ext cx="62642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667125" y="6067425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/>
              <a:t>接电话线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413375" y="1557338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/>
              <a:t>接电脑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4859338" y="2205038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FF00"/>
                </a:solidFill>
              </a:rPr>
              <a:t>分离器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6227763" y="4411663"/>
            <a:ext cx="1201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FFFF00"/>
                </a:solidFill>
              </a:rPr>
              <a:t>ADSL</a:t>
            </a:r>
            <a:r>
              <a:rPr kumimoji="1" lang="zh-CN" altLang="en-US" sz="2400" b="1">
                <a:solidFill>
                  <a:srgbClr val="FFFF00"/>
                </a:solidFill>
              </a:rPr>
              <a:t>猫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4692650" y="5445125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FF00"/>
                </a:solidFill>
              </a:rPr>
              <a:t>接线盒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CD18F844-FB4A-4B98-8D34-F308CA37484D}" type="slidenum">
              <a:rPr lang="en-US" altLang="zh-CN"/>
              <a:pPr eaLnBrk="1" hangingPunct="1"/>
              <a:t>18</a:t>
            </a:fld>
            <a:r>
              <a:rPr lang="en-US" altLang="zh-CN"/>
              <a:t>.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ADSL</a:t>
            </a:r>
            <a:r>
              <a:rPr lang="zh-CN" altLang="en-US" smtClean="0"/>
              <a:t>调制解调器（猫）</a:t>
            </a:r>
          </a:p>
        </p:txBody>
      </p:sp>
      <p:pic>
        <p:nvPicPr>
          <p:cNvPr id="26628" name="Picture 3" descr="DSL-300+ADS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46423"/>
          <a:stretch>
            <a:fillRect/>
          </a:stretch>
        </p:blipFill>
        <p:spPr bwMode="auto">
          <a:xfrm>
            <a:off x="1476375" y="1844675"/>
            <a:ext cx="65532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DSL-300+ADS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43298"/>
          <a:stretch>
            <a:fillRect/>
          </a:stretch>
        </p:blipFill>
        <p:spPr bwMode="auto">
          <a:xfrm>
            <a:off x="1476375" y="4198938"/>
            <a:ext cx="65532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E65502CA-1D04-471F-B142-37501091B645}" type="slidenum">
              <a:rPr lang="en-US" altLang="zh-CN"/>
              <a:pPr eaLnBrk="1" hangingPunct="1"/>
              <a:t>19</a:t>
            </a:fld>
            <a:r>
              <a:rPr lang="en-US" altLang="zh-CN"/>
              <a:t>.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创建新的连接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7272337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1479B320-0A14-4DA2-9D0F-2E5D070071E8}" type="slidenum">
              <a:rPr lang="en-US" altLang="zh-CN"/>
              <a:pPr eaLnBrk="1" hangingPunct="1"/>
              <a:t>2</a:t>
            </a:fld>
            <a:r>
              <a:rPr lang="en-US" altLang="zh-CN"/>
              <a:t>.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宋体" pitchFamily="2" charset="-122"/>
              </a:rPr>
              <a:t>星型结构</a:t>
            </a:r>
            <a:r>
              <a:rPr lang="zh-CN" altLang="en-US" dirty="0" smtClean="0"/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2900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9461" name="Picture 5" descr="星型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03425"/>
            <a:ext cx="76866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CE5D3C2F-EDAC-47C6-B853-6CF8BB7343E6}" type="slidenum">
              <a:rPr lang="en-US" altLang="zh-CN"/>
              <a:pPr eaLnBrk="1" hangingPunct="1"/>
              <a:t>20</a:t>
            </a:fld>
            <a:r>
              <a:rPr lang="en-US" altLang="zh-CN"/>
              <a:t>.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新建连接向导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408738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076F5994-729D-4745-8802-957668297309}" type="slidenum">
              <a:rPr lang="en-US" altLang="zh-CN"/>
              <a:pPr eaLnBrk="1" hangingPunct="1"/>
              <a:t>21</a:t>
            </a:fld>
            <a:r>
              <a:rPr lang="en-US" altLang="zh-CN"/>
              <a:t>.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选择网络连接类型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09750"/>
            <a:ext cx="63373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82E5F4C1-2E70-48AC-8F93-7CF65B18CA75}" type="slidenum">
              <a:rPr lang="en-US" altLang="zh-CN"/>
              <a:pPr eaLnBrk="1" hangingPunct="1"/>
              <a:t>22</a:t>
            </a:fld>
            <a:r>
              <a:rPr lang="en-US" altLang="zh-CN"/>
              <a:t>.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如何连接到</a:t>
            </a:r>
            <a:r>
              <a:rPr lang="en-US" altLang="zh-CN" smtClean="0"/>
              <a:t>Internet</a:t>
            </a:r>
            <a:r>
              <a:rPr lang="zh-CN" altLang="en-US" smtClean="0"/>
              <a:t>？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408738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5C60D422-67E1-46C0-B8C4-D6641CA73CD3}" type="slidenum">
              <a:rPr lang="en-US" altLang="zh-CN"/>
              <a:pPr eaLnBrk="1" hangingPunct="1"/>
              <a:t>23</a:t>
            </a:fld>
            <a:r>
              <a:rPr lang="en-US" altLang="zh-CN"/>
              <a:t>.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连接方式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3373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A697B20E-4FA5-4659-BBB2-816D6E536C8D}" type="slidenum">
              <a:rPr lang="en-US" altLang="zh-CN"/>
              <a:pPr eaLnBrk="1" hangingPunct="1"/>
              <a:t>24</a:t>
            </a:fld>
            <a:r>
              <a:rPr lang="en-US" altLang="zh-CN"/>
              <a:t>.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给连接起个名字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844675"/>
            <a:ext cx="62833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CBF3AB40-D90B-488A-A03B-5409077ADBDB}" type="slidenum">
              <a:rPr lang="en-US" altLang="zh-CN"/>
              <a:pPr eaLnBrk="1" hangingPunct="1"/>
              <a:t>25</a:t>
            </a:fld>
            <a:r>
              <a:rPr lang="en-US" altLang="zh-CN"/>
              <a:t>.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账号信息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62642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C2906B6C-4864-40D2-9C0E-0FE1879055E0}" type="slidenum">
              <a:rPr lang="en-US" altLang="zh-CN"/>
              <a:pPr eaLnBrk="1" hangingPunct="1"/>
              <a:t>26</a:t>
            </a:fld>
            <a:r>
              <a:rPr lang="en-US" altLang="zh-CN"/>
              <a:t>.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创建完成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2642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7BF6AD8A-F80E-456B-9880-538CD61B25AF}" type="slidenum">
              <a:rPr lang="en-US" altLang="zh-CN"/>
              <a:pPr eaLnBrk="1" hangingPunct="1"/>
              <a:t>27</a:t>
            </a:fld>
            <a:r>
              <a:rPr lang="en-US" altLang="zh-CN"/>
              <a:t>.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创建好的连接图标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882775"/>
            <a:ext cx="41624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2775"/>
            <a:ext cx="41624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8AFD6918-1292-4D9D-BB2C-3AA35D436950}" type="slidenum">
              <a:rPr lang="en-US" altLang="zh-CN"/>
              <a:pPr eaLnBrk="1" hangingPunct="1"/>
              <a:t>28</a:t>
            </a:fld>
            <a:r>
              <a:rPr lang="en-US" altLang="zh-CN"/>
              <a:t>.</a:t>
            </a: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开始连接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844675"/>
            <a:ext cx="45878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27352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170153C0-B525-45D4-8CF0-D042996E1918}" type="slidenum">
              <a:rPr lang="en-US" altLang="zh-CN"/>
              <a:pPr eaLnBrk="1" hangingPunct="1"/>
              <a:t>29</a:t>
            </a:fld>
            <a:r>
              <a:rPr lang="en-US" altLang="zh-CN"/>
              <a:t>.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连接过程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69548" r="29749"/>
          <a:stretch>
            <a:fillRect/>
          </a:stretch>
        </p:blipFill>
        <p:spPr bwMode="auto">
          <a:xfrm>
            <a:off x="6156325" y="3429000"/>
            <a:ext cx="259238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276475"/>
            <a:ext cx="56165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273550"/>
            <a:ext cx="5616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E6B852E5-FFD1-4BEC-9033-A91BC1516EAD}" type="slidenum">
              <a:rPr lang="en-US" altLang="zh-CN"/>
              <a:pPr eaLnBrk="1" hangingPunct="1"/>
              <a:t>3</a:t>
            </a:fld>
            <a:r>
              <a:rPr lang="en-US" altLang="zh-CN"/>
              <a:t>.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宋体" pitchFamily="2" charset="-122"/>
              </a:rPr>
              <a:t>环型结构</a:t>
            </a:r>
            <a:r>
              <a:rPr lang="zh-CN" altLang="en-US" dirty="0" smtClean="0"/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52763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0485" name="Picture 5" descr="环形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03438"/>
            <a:ext cx="828198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F60E6CC3-2EDC-4C9C-AD2A-FE16D978ACF8}" type="slidenum">
              <a:rPr lang="en-US" altLang="zh-CN"/>
              <a:pPr eaLnBrk="1" hangingPunct="1"/>
              <a:t>30</a:t>
            </a:fld>
            <a:r>
              <a:rPr lang="en-US" altLang="zh-CN"/>
              <a:t>.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断开网络连接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2973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AD700148-0C13-40B7-956A-7B786ED565D6}" type="slidenum">
              <a:rPr lang="en-US" altLang="zh-CN"/>
              <a:pPr eaLnBrk="1" hangingPunct="1"/>
              <a:t>31</a:t>
            </a:fld>
            <a:r>
              <a:rPr lang="en-US" altLang="zh-CN"/>
              <a:t>.</a:t>
            </a:r>
          </a:p>
        </p:txBody>
      </p:sp>
      <p:pic>
        <p:nvPicPr>
          <p:cNvPr id="30724" name="Picture 3" descr="11331034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21742" r="13800" b="46623"/>
          <a:stretch>
            <a:fillRect/>
          </a:stretch>
        </p:blipFill>
        <p:spPr bwMode="auto">
          <a:xfrm>
            <a:off x="119063" y="1117600"/>
            <a:ext cx="8856662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多台电脑同时上网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A9E28E8A-A15E-4A69-9D88-B0E80675BA9A}" type="slidenum">
              <a:rPr lang="en-US" altLang="zh-CN"/>
              <a:pPr eaLnBrk="1" hangingPunct="1"/>
              <a:t>32</a:t>
            </a:fld>
            <a:r>
              <a:rPr lang="en-US" altLang="zh-CN"/>
              <a:t>.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无线路由器</a:t>
            </a:r>
          </a:p>
        </p:txBody>
      </p:sp>
      <p:pic>
        <p:nvPicPr>
          <p:cNvPr id="31748" name="Picture 3" descr="端午巨献!网友热评七款最红无线路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4897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7324434C-0DA2-4FA9-819B-39C6B5D3E441}" type="slidenum">
              <a:rPr lang="en-US" altLang="zh-CN"/>
              <a:pPr eaLnBrk="1" hangingPunct="1"/>
              <a:t>33</a:t>
            </a:fld>
            <a:r>
              <a:rPr lang="en-US" altLang="zh-CN"/>
              <a:t>.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无线路由猫（实物）</a:t>
            </a:r>
          </a:p>
        </p:txBody>
      </p:sp>
      <p:pic>
        <p:nvPicPr>
          <p:cNvPr id="32772" name="Picture 3" descr="丢掉ADSL猫华为HG522无线路由猫评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25625"/>
            <a:ext cx="65532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B81326FD-FA4A-4A72-A92C-E2387B059C27}" type="slidenum">
              <a:rPr lang="en-US" altLang="zh-CN"/>
              <a:pPr eaLnBrk="1" hangingPunct="1"/>
              <a:t>34</a:t>
            </a:fld>
            <a:r>
              <a:rPr lang="en-US" altLang="zh-CN"/>
              <a:t>.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无线路由猫（面板）</a:t>
            </a:r>
          </a:p>
        </p:txBody>
      </p:sp>
      <p:pic>
        <p:nvPicPr>
          <p:cNvPr id="33796" name="Picture 3" descr="丢掉ADSL猫华为HG522无线路由猫评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15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丢掉ADSL猫华为HG522无线路由猫评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8055" r="10106" b="6570"/>
          <a:stretch>
            <a:fillRect/>
          </a:stretch>
        </p:blipFill>
        <p:spPr bwMode="auto">
          <a:xfrm>
            <a:off x="7019925" y="0"/>
            <a:ext cx="21240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1879B22C-7F3F-41F0-9557-893EDFB42526}" type="slidenum">
              <a:rPr lang="en-US" altLang="zh-CN"/>
              <a:pPr eaLnBrk="1" hangingPunct="1"/>
              <a:t>35</a:t>
            </a:fld>
            <a:r>
              <a:rPr lang="en-US" altLang="zh-CN"/>
              <a:t>.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无线路由猫（后端）</a:t>
            </a:r>
          </a:p>
        </p:txBody>
      </p:sp>
      <p:pic>
        <p:nvPicPr>
          <p:cNvPr id="34820" name="Picture 3" descr="0127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33563"/>
            <a:ext cx="66246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丢掉ADSL猫华为HG522无线路由猫评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8055" r="10106" b="6570"/>
          <a:stretch>
            <a:fillRect/>
          </a:stretch>
        </p:blipFill>
        <p:spPr bwMode="auto">
          <a:xfrm>
            <a:off x="7019925" y="0"/>
            <a:ext cx="21240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网页登录路由器</a:t>
            </a:r>
            <a:endParaRPr lang="zh-CN" altLang="en-US" dirty="0"/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D8D927AB-E772-4E83-BC10-AA24369FF458}" type="slidenum">
              <a:rPr lang="en-US" altLang="zh-CN"/>
              <a:pPr eaLnBrk="1" hangingPunct="1"/>
              <a:t>36</a:t>
            </a:fld>
            <a:r>
              <a:rPr lang="en-US" altLang="zh-CN"/>
              <a:t>.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路由器登录成功</a:t>
            </a:r>
            <a:endParaRPr lang="zh-CN" altLang="en-US" dirty="0"/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06F66324-71C0-4964-9713-BE1931D08E13}" type="slidenum">
              <a:rPr lang="en-US" altLang="zh-CN"/>
              <a:pPr eaLnBrk="1" hangingPunct="1"/>
              <a:t>37</a:t>
            </a:fld>
            <a:r>
              <a:rPr lang="en-US" altLang="zh-CN"/>
              <a:t>.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设置</a:t>
            </a:r>
            <a:r>
              <a:rPr lang="en-US" altLang="zh-CN" b="0" dirty="0" smtClean="0"/>
              <a:t>WAN</a:t>
            </a:r>
            <a:r>
              <a:rPr lang="zh-CN" altLang="en-US" dirty="0" smtClean="0"/>
              <a:t>参数</a:t>
            </a:r>
            <a:endParaRPr lang="zh-CN" altLang="en-US" dirty="0"/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A6F5AFCC-46E7-4C45-812F-6C41009A6682}" type="slidenum">
              <a:rPr lang="en-US" altLang="zh-CN"/>
              <a:pPr eaLnBrk="1" hangingPunct="1"/>
              <a:t>38</a:t>
            </a:fld>
            <a:r>
              <a:rPr lang="en-US" altLang="zh-CN"/>
              <a:t>.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设置无线网络名称</a:t>
            </a:r>
            <a:endParaRPr lang="zh-CN" altLang="en-US" dirty="0"/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4732792B-3243-433B-A802-DC3B94D25FAD}" type="slidenum">
              <a:rPr lang="en-US" altLang="zh-CN"/>
              <a:pPr eaLnBrk="1" hangingPunct="1"/>
              <a:t>39</a:t>
            </a:fld>
            <a:r>
              <a:rPr lang="en-US" altLang="zh-CN"/>
              <a:t>.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CC66033C-1089-4FC9-8629-FA54212D4A20}" type="slidenum">
              <a:rPr lang="en-US" altLang="zh-CN"/>
              <a:pPr eaLnBrk="1" hangingPunct="1"/>
              <a:t>4</a:t>
            </a:fld>
            <a:r>
              <a:rPr lang="en-US" altLang="zh-CN"/>
              <a:t>.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宋体" pitchFamily="2" charset="-122"/>
              </a:rPr>
              <a:t>总线型结构</a:t>
            </a:r>
            <a:r>
              <a:rPr lang="zh-CN" altLang="en-US" dirty="0" smtClean="0"/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38500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2533" name="Picture 5" descr="总线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97088"/>
            <a:ext cx="83534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设置无线网络安全措施</a:t>
            </a:r>
            <a:endParaRPr lang="zh-CN" altLang="en-US" dirty="0"/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9D87D3BB-12D6-4CCD-A878-E350DC7508F7}" type="slidenum">
              <a:rPr lang="en-US" altLang="zh-CN"/>
              <a:pPr eaLnBrk="1" hangingPunct="1"/>
              <a:t>40</a:t>
            </a:fld>
            <a:r>
              <a:rPr lang="en-US" altLang="zh-CN"/>
              <a:t>.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设置更安全的认证类型</a:t>
            </a:r>
            <a:endParaRPr lang="zh-CN" altLang="en-US" dirty="0"/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9B500A40-9C16-41F3-9B12-3DCBE7A38605}" type="slidenum">
              <a:rPr lang="en-US" altLang="zh-CN"/>
              <a:pPr eaLnBrk="1" hangingPunct="1"/>
              <a:t>41</a:t>
            </a:fld>
            <a:r>
              <a:rPr lang="en-US" altLang="zh-CN"/>
              <a:t>.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设置</a:t>
            </a:r>
            <a:r>
              <a:rPr lang="en-US" altLang="zh-CN" b="0" dirty="0" smtClean="0"/>
              <a:t>DHCP</a:t>
            </a:r>
            <a:r>
              <a:rPr lang="zh-CN" altLang="en-US" dirty="0" smtClean="0"/>
              <a:t>服务器</a:t>
            </a:r>
            <a:endParaRPr lang="zh-CN" altLang="en-US" dirty="0"/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56EE96D0-E3C8-4886-A9C8-F216B26C9FA8}" type="slidenum">
              <a:rPr lang="en-US" altLang="zh-CN"/>
              <a:pPr eaLnBrk="1" hangingPunct="1"/>
              <a:t>42</a:t>
            </a:fld>
            <a:r>
              <a:rPr lang="en-US" altLang="zh-CN"/>
              <a:t>.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IPv4 or IPv6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.</a:t>
            </a:r>
            <a:fld id="{AECAAFDF-5880-47A7-AF71-AD174D668593}" type="slidenum">
              <a:rPr lang="en-US" altLang="zh-CN" smtClean="0"/>
              <a:pPr/>
              <a:t>43</a:t>
            </a:fld>
            <a:r>
              <a:rPr lang="en-US" altLang="zh-CN" smtClean="0"/>
              <a:t>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487" y="1484783"/>
            <a:ext cx="6888897" cy="51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3C948B8A-2721-467F-9A04-22F2F5508258}" type="slidenum">
              <a:rPr lang="en-US" altLang="zh-CN"/>
              <a:pPr eaLnBrk="1" hangingPunct="1"/>
              <a:t>44</a:t>
            </a:fld>
            <a:r>
              <a:rPr lang="en-US" altLang="zh-CN"/>
              <a:t>.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3656013" y="17732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2400" b="1">
                <a:latin typeface="CordiaUPC" panose="020B0304020202020204" pitchFamily="34" charset="-34"/>
              </a:rPr>
              <a:t>根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684213" y="28400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b="1">
                <a:latin typeface="CordiaUPC" panose="020B0304020202020204" pitchFamily="34" charset="-34"/>
              </a:rPr>
              <a:t>org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6973915" y="2864244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000" b="1" dirty="0" err="1">
                <a:latin typeface="Kozuka Gothic Pro B" pitchFamily="34" charset="-128"/>
                <a:ea typeface="Kozuka Gothic Pro B" pitchFamily="34" charset="-128"/>
              </a:rPr>
              <a:t>cn</a:t>
            </a:r>
            <a:endParaRPr kumimoji="1" lang="en-US" altLang="zh-CN" sz="20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1979613" y="28400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b="1">
                <a:latin typeface="CordiaUPC" panose="020B0304020202020204" pitchFamily="34" charset="-34"/>
              </a:rPr>
              <a:t>mil</a:t>
            </a: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2970213" y="28400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b="1">
                <a:solidFill>
                  <a:srgbClr val="FF0000"/>
                </a:solidFill>
                <a:latin typeface="CordiaUPC" panose="020B0304020202020204" pitchFamily="34" charset="-34"/>
              </a:rPr>
              <a:t>net</a:t>
            </a:r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4113213" y="28400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b="1">
                <a:latin typeface="CordiaUPC" panose="020B0304020202020204" pitchFamily="34" charset="-34"/>
              </a:rPr>
              <a:t>com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6170613" y="2840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b="1">
                <a:latin typeface="CordiaUPC" panose="020B0304020202020204" pitchFamily="34" charset="-34"/>
              </a:rPr>
              <a:t>us</a:t>
            </a:r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5256213" y="28400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5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…</a:t>
            </a:r>
            <a:endParaRPr kumimoji="1" lang="en-US" altLang="zh-CN" sz="3200" b="1">
              <a:latin typeface="CordiaUPC" panose="020B0304020202020204" pitchFamily="34" charset="-34"/>
            </a:endParaRPr>
          </a:p>
        </p:txBody>
      </p:sp>
      <p:sp>
        <p:nvSpPr>
          <p:cNvPr id="57355" name="Text Box 10"/>
          <p:cNvSpPr txBox="1">
            <a:spLocks noChangeArrowheads="1"/>
          </p:cNvSpPr>
          <p:nvPr/>
        </p:nvSpPr>
        <p:spPr bwMode="auto">
          <a:xfrm>
            <a:off x="7847013" y="28400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5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…</a:t>
            </a:r>
            <a:endParaRPr kumimoji="1" lang="en-US" altLang="zh-CN" sz="3200" b="1">
              <a:latin typeface="CordiaUPC" panose="020B0304020202020204" pitchFamily="34" charset="-34"/>
            </a:endParaRPr>
          </a:p>
        </p:txBody>
      </p:sp>
      <p:sp>
        <p:nvSpPr>
          <p:cNvPr id="57356" name="Line 11"/>
          <p:cNvSpPr>
            <a:spLocks noChangeShapeType="1"/>
          </p:cNvSpPr>
          <p:nvPr/>
        </p:nvSpPr>
        <p:spPr bwMode="auto">
          <a:xfrm flipV="1">
            <a:off x="1370013" y="2306638"/>
            <a:ext cx="2743200" cy="533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57" name="Line 12"/>
          <p:cNvSpPr>
            <a:spLocks noChangeShapeType="1"/>
          </p:cNvSpPr>
          <p:nvPr/>
        </p:nvSpPr>
        <p:spPr bwMode="auto">
          <a:xfrm flipV="1">
            <a:off x="2513013" y="2306638"/>
            <a:ext cx="16764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58" name="Line 13"/>
          <p:cNvSpPr>
            <a:spLocks noChangeShapeType="1"/>
          </p:cNvSpPr>
          <p:nvPr/>
        </p:nvSpPr>
        <p:spPr bwMode="auto">
          <a:xfrm flipV="1">
            <a:off x="3503613" y="2306638"/>
            <a:ext cx="7620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H="1" flipV="1">
            <a:off x="4265613" y="2306638"/>
            <a:ext cx="3048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4341813" y="2306638"/>
            <a:ext cx="21336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>
            <a:off x="4418013" y="2306638"/>
            <a:ext cx="29718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2" name="Text Box 17"/>
          <p:cNvSpPr txBox="1">
            <a:spLocks noChangeArrowheads="1"/>
          </p:cNvSpPr>
          <p:nvPr/>
        </p:nvSpPr>
        <p:spPr bwMode="auto">
          <a:xfrm>
            <a:off x="3732213" y="360203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b="1">
                <a:latin typeface="CordiaUPC" panose="020B0304020202020204" pitchFamily="34" charset="-34"/>
              </a:rPr>
              <a:t>ibm</a:t>
            </a:r>
          </a:p>
        </p:txBody>
      </p:sp>
      <p:sp>
        <p:nvSpPr>
          <p:cNvPr id="57363" name="Text Box 18"/>
          <p:cNvSpPr txBox="1">
            <a:spLocks noChangeArrowheads="1"/>
          </p:cNvSpPr>
          <p:nvPr/>
        </p:nvSpPr>
        <p:spPr bwMode="auto">
          <a:xfrm>
            <a:off x="4722813" y="360203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b="1">
                <a:latin typeface="CordiaUPC" panose="020B0304020202020204" pitchFamily="34" charset="-34"/>
              </a:rPr>
              <a:t>intel</a:t>
            </a:r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 flipH="1">
            <a:off x="4037013" y="32210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5" name="Line 20"/>
          <p:cNvSpPr>
            <a:spLocks noChangeShapeType="1"/>
          </p:cNvSpPr>
          <p:nvPr/>
        </p:nvSpPr>
        <p:spPr bwMode="auto">
          <a:xfrm>
            <a:off x="4646613" y="32210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3046413" y="428783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b="1">
                <a:latin typeface="CordiaUPC" panose="020B0304020202020204" pitchFamily="34" charset="-34"/>
              </a:rPr>
              <a:t>eng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4176713" y="4287838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1600" dirty="0">
                <a:latin typeface="Arial" panose="020B0604020202020204" pitchFamily="34" charset="0"/>
              </a:rPr>
              <a:t>www</a:t>
            </a:r>
          </a:p>
        </p:txBody>
      </p:sp>
      <p:sp>
        <p:nvSpPr>
          <p:cNvPr id="57368" name="Line 23"/>
          <p:cNvSpPr>
            <a:spLocks noChangeShapeType="1"/>
          </p:cNvSpPr>
          <p:nvPr/>
        </p:nvSpPr>
        <p:spPr bwMode="auto">
          <a:xfrm flipH="1">
            <a:off x="3503613" y="39068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9" name="Line 24"/>
          <p:cNvSpPr>
            <a:spLocks noChangeShapeType="1"/>
          </p:cNvSpPr>
          <p:nvPr/>
        </p:nvSpPr>
        <p:spPr bwMode="auto">
          <a:xfrm>
            <a:off x="4113213" y="39068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70" name="Text Box 25"/>
          <p:cNvSpPr txBox="1">
            <a:spLocks noChangeArrowheads="1"/>
          </p:cNvSpPr>
          <p:nvPr/>
        </p:nvSpPr>
        <p:spPr bwMode="auto">
          <a:xfrm>
            <a:off x="3046413" y="489743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b="1">
                <a:latin typeface="CordiaUPC" panose="020B0304020202020204" pitchFamily="34" charset="-34"/>
              </a:rPr>
              <a:t>jack</a:t>
            </a:r>
          </a:p>
        </p:txBody>
      </p:sp>
      <p:sp>
        <p:nvSpPr>
          <p:cNvPr id="57371" name="Line 26"/>
          <p:cNvSpPr>
            <a:spLocks noChangeShapeType="1"/>
          </p:cNvSpPr>
          <p:nvPr/>
        </p:nvSpPr>
        <p:spPr bwMode="auto">
          <a:xfrm>
            <a:off x="3427413" y="4592638"/>
            <a:ext cx="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72" name="Text Box 27"/>
          <p:cNvSpPr txBox="1">
            <a:spLocks noChangeArrowheads="1"/>
          </p:cNvSpPr>
          <p:nvPr/>
        </p:nvSpPr>
        <p:spPr bwMode="auto">
          <a:xfrm>
            <a:off x="6577018" y="3578624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000" b="1" dirty="0" err="1">
                <a:latin typeface="Kozuka Gothic Pro B" pitchFamily="34" charset="-128"/>
                <a:ea typeface="Kozuka Gothic Pro B" pitchFamily="34" charset="-128"/>
              </a:rPr>
              <a:t>edu</a:t>
            </a:r>
            <a:endParaRPr kumimoji="1" lang="en-US" altLang="zh-CN" sz="20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57373" name="Text Box 28"/>
          <p:cNvSpPr txBox="1">
            <a:spLocks noChangeArrowheads="1"/>
          </p:cNvSpPr>
          <p:nvPr/>
        </p:nvSpPr>
        <p:spPr bwMode="auto">
          <a:xfrm>
            <a:off x="7389813" y="360203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b="1">
                <a:solidFill>
                  <a:srgbClr val="FF0000"/>
                </a:solidFill>
                <a:latin typeface="CordiaUPC" panose="020B0304020202020204" pitchFamily="34" charset="-34"/>
              </a:rPr>
              <a:t>net</a:t>
            </a:r>
          </a:p>
        </p:txBody>
      </p:sp>
      <p:sp>
        <p:nvSpPr>
          <p:cNvPr id="57374" name="Line 29"/>
          <p:cNvSpPr>
            <a:spLocks noChangeShapeType="1"/>
          </p:cNvSpPr>
          <p:nvPr/>
        </p:nvSpPr>
        <p:spPr bwMode="auto">
          <a:xfrm flipH="1">
            <a:off x="6932613" y="32210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75" name="Line 30"/>
          <p:cNvSpPr>
            <a:spLocks noChangeShapeType="1"/>
          </p:cNvSpPr>
          <p:nvPr/>
        </p:nvSpPr>
        <p:spPr bwMode="auto">
          <a:xfrm>
            <a:off x="7389813" y="32210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6043618" y="4293004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000" b="1" dirty="0" err="1">
                <a:latin typeface="Kozuka Gothic Pro B" pitchFamily="34" charset="-128"/>
                <a:ea typeface="Kozuka Gothic Pro B" pitchFamily="34" charset="-128"/>
              </a:rPr>
              <a:t>bnu</a:t>
            </a:r>
            <a:endParaRPr kumimoji="1" lang="en-US" altLang="zh-CN" sz="20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57377" name="Line 32"/>
          <p:cNvSpPr>
            <a:spLocks noChangeShapeType="1"/>
          </p:cNvSpPr>
          <p:nvPr/>
        </p:nvSpPr>
        <p:spPr bwMode="auto">
          <a:xfrm flipH="1">
            <a:off x="6932613" y="32210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78" name="Line 33"/>
          <p:cNvSpPr>
            <a:spLocks noChangeShapeType="1"/>
          </p:cNvSpPr>
          <p:nvPr/>
        </p:nvSpPr>
        <p:spPr bwMode="auto">
          <a:xfrm flipH="1">
            <a:off x="6475413" y="39068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5376874" y="5000636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000" b="1" dirty="0">
                <a:latin typeface="Kozuka Gothic Pro B" pitchFamily="34" charset="-128"/>
                <a:ea typeface="Kozuka Gothic Pro B" pitchFamily="34" charset="-128"/>
              </a:rPr>
              <a:t>www</a:t>
            </a:r>
          </a:p>
        </p:txBody>
      </p:sp>
      <p:sp>
        <p:nvSpPr>
          <p:cNvPr id="57380" name="Text Box 35"/>
          <p:cNvSpPr txBox="1">
            <a:spLocks noChangeArrowheads="1"/>
          </p:cNvSpPr>
          <p:nvPr/>
        </p:nvSpPr>
        <p:spPr bwMode="auto">
          <a:xfrm>
            <a:off x="6627813" y="497363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b="1">
                <a:latin typeface="Arial" panose="020B0604020202020204" pitchFamily="34" charset="0"/>
              </a:rPr>
              <a:t>mail</a:t>
            </a:r>
          </a:p>
        </p:txBody>
      </p:sp>
      <p:sp>
        <p:nvSpPr>
          <p:cNvPr id="57381" name="Line 36"/>
          <p:cNvSpPr>
            <a:spLocks noChangeShapeType="1"/>
          </p:cNvSpPr>
          <p:nvPr/>
        </p:nvSpPr>
        <p:spPr bwMode="auto">
          <a:xfrm flipH="1">
            <a:off x="5865813" y="45926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82" name="Line 37"/>
          <p:cNvSpPr>
            <a:spLocks noChangeShapeType="1"/>
          </p:cNvSpPr>
          <p:nvPr/>
        </p:nvSpPr>
        <p:spPr bwMode="auto">
          <a:xfrm>
            <a:off x="6551613" y="4592638"/>
            <a:ext cx="4572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83" name="Oval 38"/>
          <p:cNvSpPr>
            <a:spLocks noChangeArrowheads="1"/>
          </p:cNvSpPr>
          <p:nvPr/>
        </p:nvSpPr>
        <p:spPr bwMode="auto">
          <a:xfrm rot="2266729">
            <a:off x="6018213" y="2382838"/>
            <a:ext cx="1066800" cy="3581400"/>
          </a:xfrm>
          <a:prstGeom prst="ellips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/>
          </a:p>
        </p:txBody>
      </p:sp>
      <p:sp>
        <p:nvSpPr>
          <p:cNvPr id="57384" name="Text Box 39"/>
          <p:cNvSpPr txBox="1">
            <a:spLocks noChangeArrowheads="1"/>
          </p:cNvSpPr>
          <p:nvPr/>
        </p:nvSpPr>
        <p:spPr bwMode="auto">
          <a:xfrm>
            <a:off x="1676400" y="5851525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CordiaUPC" panose="020B0304020202020204" pitchFamily="34" charset="-34"/>
              </a:rPr>
              <a:t>BNU</a:t>
            </a:r>
            <a:r>
              <a:rPr kumimoji="1" lang="zh-CN" altLang="en-US" sz="2400" b="1">
                <a:latin typeface="CordiaUPC" panose="020B0304020202020204" pitchFamily="34" charset="-34"/>
              </a:rPr>
              <a:t>的</a:t>
            </a:r>
            <a:r>
              <a:rPr kumimoji="1" lang="en-US" altLang="zh-CN" sz="2400" b="1">
                <a:latin typeface="CordiaUPC" panose="020B0304020202020204" pitchFamily="34" charset="-34"/>
              </a:rPr>
              <a:t>Web</a:t>
            </a:r>
            <a:r>
              <a:rPr kumimoji="1" lang="zh-CN" altLang="en-US" sz="2400" b="1">
                <a:latin typeface="CordiaUPC" panose="020B0304020202020204" pitchFamily="34" charset="-34"/>
              </a:rPr>
              <a:t>服务器：</a:t>
            </a:r>
            <a:r>
              <a:rPr kumimoji="1" lang="en-US" altLang="zh-CN" sz="2400" b="1">
                <a:latin typeface="Arial" panose="020B0604020202020204" pitchFamily="34" charset="0"/>
              </a:rPr>
              <a:t>www.bnu.edu.cn</a:t>
            </a:r>
          </a:p>
        </p:txBody>
      </p:sp>
      <p:sp>
        <p:nvSpPr>
          <p:cNvPr id="57385" name="Line 40"/>
          <p:cNvSpPr>
            <a:spLocks noChangeShapeType="1"/>
          </p:cNvSpPr>
          <p:nvPr/>
        </p:nvSpPr>
        <p:spPr bwMode="auto">
          <a:xfrm>
            <a:off x="3198813" y="2459038"/>
            <a:ext cx="1143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45" name="Rectangle 4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域名系统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统一资源定位器</a:t>
            </a:r>
            <a:r>
              <a:rPr lang="en-US" altLang="zh-CN" b="0" dirty="0" smtClean="0"/>
              <a:t>URL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.</a:t>
            </a:r>
            <a:fld id="{AECAAFDF-5880-47A7-AF71-AD174D668593}" type="slidenum">
              <a:rPr lang="en-US" altLang="zh-CN" smtClean="0"/>
              <a:pPr/>
              <a:t>45</a:t>
            </a:fld>
            <a:r>
              <a:rPr lang="en-US" altLang="zh-CN" smtClean="0"/>
              <a:t>.</a:t>
            </a:r>
            <a:endParaRPr lang="en-US" altLang="zh-CN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8350" y="3071813"/>
            <a:ext cx="775994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http://</a:t>
            </a:r>
            <a:r>
              <a:rPr kumimoji="1" lang="en-US" altLang="zh-CN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www.bnu.edu.cn</a:t>
            </a:r>
            <a:r>
              <a:rPr kumimoji="1" lang="en-US" altLang="zh-CN" sz="2800" b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[:80]</a:t>
            </a:r>
            <a:r>
              <a:rPr kumimoji="1" lang="en-US" altLang="zh-CN" sz="2800" b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1" lang="en-US" altLang="zh-CN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/</a:t>
            </a:r>
            <a:r>
              <a:rPr kumimoji="1" lang="en-US" altLang="zh-CN" sz="28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yxsz</a:t>
            </a:r>
            <a:r>
              <a:rPr kumimoji="1" lang="en-US" altLang="zh-CN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/</a:t>
            </a:r>
            <a:r>
              <a:rPr kumimoji="1" lang="en-US" altLang="zh-CN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index.html</a:t>
            </a:r>
            <a:endParaRPr kumimoji="1" lang="en-US" altLang="zh-CN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20750" y="3605213"/>
            <a:ext cx="838200" cy="2230437"/>
            <a:chOff x="1200" y="1776"/>
            <a:chExt cx="528" cy="1405"/>
          </a:xfrm>
        </p:grpSpPr>
        <p:sp>
          <p:nvSpPr>
            <p:cNvPr id="6" name="AutoShape 5"/>
            <p:cNvSpPr>
              <a:spLocks/>
            </p:cNvSpPr>
            <p:nvPr/>
          </p:nvSpPr>
          <p:spPr bwMode="auto">
            <a:xfrm rot="16200000" flipV="1">
              <a:off x="1404" y="1572"/>
              <a:ext cx="120" cy="528"/>
            </a:xfrm>
            <a:prstGeom prst="leftBrace">
              <a:avLst>
                <a:gd name="adj1" fmla="val 36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237" y="1987"/>
              <a:ext cx="462" cy="11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kumimoji="1" lang="zh-CN" alt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幼圆" pitchFamily="49" charset="-122"/>
                </a:rPr>
                <a:t>服务类型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11350" y="3605213"/>
            <a:ext cx="2768600" cy="2681287"/>
            <a:chOff x="1271" y="1760"/>
            <a:chExt cx="2064" cy="1689"/>
          </a:xfrm>
        </p:grpSpPr>
        <p:sp>
          <p:nvSpPr>
            <p:cNvPr id="9" name="AutoShape 8"/>
            <p:cNvSpPr>
              <a:spLocks/>
            </p:cNvSpPr>
            <p:nvPr/>
          </p:nvSpPr>
          <p:spPr bwMode="auto">
            <a:xfrm rot="16200000" flipV="1">
              <a:off x="2231" y="800"/>
              <a:ext cx="144" cy="2064"/>
            </a:xfrm>
            <a:prstGeom prst="leftBrace">
              <a:avLst>
                <a:gd name="adj1" fmla="val 119444"/>
                <a:gd name="adj2" fmla="val 50000"/>
              </a:avLst>
            </a:prstGeom>
            <a:noFill/>
            <a:ln w="38100">
              <a:solidFill>
                <a:srgbClr val="D6009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002" y="1971"/>
              <a:ext cx="547" cy="147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kumimoji="1" lang="zh-CN" altLang="en-US" sz="36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幼圆" pitchFamily="49" charset="-122"/>
                </a:rPr>
                <a:t>服务器地址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718175" y="3597275"/>
            <a:ext cx="762000" cy="1311275"/>
            <a:chOff x="3383" y="1771"/>
            <a:chExt cx="480" cy="826"/>
          </a:xfrm>
        </p:grpSpPr>
        <p:sp>
          <p:nvSpPr>
            <p:cNvPr id="12" name="AutoShape 11"/>
            <p:cNvSpPr>
              <a:spLocks/>
            </p:cNvSpPr>
            <p:nvPr/>
          </p:nvSpPr>
          <p:spPr bwMode="auto">
            <a:xfrm rot="16200000" flipV="1">
              <a:off x="3568" y="1586"/>
              <a:ext cx="109" cy="480"/>
            </a:xfrm>
            <a:prstGeom prst="leftBrace">
              <a:avLst>
                <a:gd name="adj1" fmla="val 36697"/>
                <a:gd name="adj2" fmla="val 50000"/>
              </a:avLst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392" y="1971"/>
              <a:ext cx="462" cy="6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kumimoji="1" lang="zh-CN" altLang="en-US" sz="3600" b="1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幼圆" pitchFamily="49" charset="-122"/>
                </a:rPr>
                <a:t>路径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624638" y="3579813"/>
            <a:ext cx="1763786" cy="1779587"/>
            <a:chOff x="3911" y="1760"/>
            <a:chExt cx="1104" cy="1121"/>
          </a:xfrm>
        </p:grpSpPr>
        <p:sp>
          <p:nvSpPr>
            <p:cNvPr id="15" name="AutoShape 14"/>
            <p:cNvSpPr>
              <a:spLocks/>
            </p:cNvSpPr>
            <p:nvPr/>
          </p:nvSpPr>
          <p:spPr bwMode="auto">
            <a:xfrm rot="16200000" flipV="1">
              <a:off x="4391" y="1280"/>
              <a:ext cx="144" cy="1104"/>
            </a:xfrm>
            <a:prstGeom prst="leftBrace">
              <a:avLst>
                <a:gd name="adj1" fmla="val 63889"/>
                <a:gd name="adj2" fmla="val 50000"/>
              </a:avLst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405" y="1971"/>
              <a:ext cx="301" cy="9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>
              <a:spAutoFit/>
            </a:bodyPr>
            <a:lstStyle/>
            <a:p>
              <a:pPr>
                <a:defRPr/>
              </a:pPr>
              <a:r>
                <a:rPr kumimoji="1" lang="zh-CN" altLang="en-US" sz="36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幼圆" pitchFamily="49" charset="-122"/>
                </a:rPr>
                <a:t>文件名</a:t>
              </a: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914400" y="2276475"/>
            <a:ext cx="6746875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URL ( U</a:t>
            </a:r>
            <a:r>
              <a:rPr kumimoji="1" lang="en-US" altLang="zh-CN" sz="3200" b="1" dirty="0">
                <a:solidFill>
                  <a:schemeClr val="folHlink"/>
                </a:solidFill>
                <a:latin typeface="Arial" pitchFamily="34" charset="0"/>
              </a:rPr>
              <a:t>niform</a:t>
            </a:r>
            <a:r>
              <a:rPr kumimoji="1" lang="en-US" altLang="zh-CN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R</a:t>
            </a:r>
            <a:r>
              <a:rPr kumimoji="1" lang="en-US" altLang="zh-CN" sz="3200" b="1" dirty="0">
                <a:solidFill>
                  <a:schemeClr val="folHlink"/>
                </a:solidFill>
                <a:latin typeface="Arial" pitchFamily="34" charset="0"/>
              </a:rPr>
              <a:t>esource</a:t>
            </a:r>
            <a:r>
              <a:rPr kumimoji="1" lang="en-US" altLang="zh-CN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L</a:t>
            </a:r>
            <a:r>
              <a:rPr kumimoji="1" lang="en-US" altLang="zh-CN" sz="3200" b="1" dirty="0">
                <a:solidFill>
                  <a:schemeClr val="folHlink"/>
                </a:solidFill>
                <a:latin typeface="Arial" pitchFamily="34" charset="0"/>
              </a:rPr>
              <a:t>ocator</a:t>
            </a:r>
            <a:r>
              <a:rPr kumimoji="1" lang="en-US" altLang="zh-CN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)</a:t>
            </a: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754563" y="3624263"/>
            <a:ext cx="762000" cy="1762125"/>
            <a:chOff x="3168" y="1824"/>
            <a:chExt cx="480" cy="1110"/>
          </a:xfrm>
        </p:grpSpPr>
        <p:sp>
          <p:nvSpPr>
            <p:cNvPr id="19" name="AutoShape 19"/>
            <p:cNvSpPr>
              <a:spLocks/>
            </p:cNvSpPr>
            <p:nvPr/>
          </p:nvSpPr>
          <p:spPr bwMode="auto">
            <a:xfrm rot="16200000" flipV="1">
              <a:off x="3353" y="1639"/>
              <a:ext cx="109" cy="480"/>
            </a:xfrm>
            <a:prstGeom prst="leftBrace">
              <a:avLst>
                <a:gd name="adj1" fmla="val 3669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177" y="2024"/>
              <a:ext cx="462" cy="9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kumimoji="1" lang="zh-CN" alt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幼圆" pitchFamily="49" charset="-122"/>
                </a:rPr>
                <a:t>端口号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混合型结构</a:t>
            </a:r>
            <a:endParaRPr lang="zh-CN" altLang="en-US" dirty="0"/>
          </a:p>
        </p:txBody>
      </p:sp>
      <p:sp>
        <p:nvSpPr>
          <p:cNvPr id="23555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F3CD0F28-422B-43B0-95FD-3C3F3706190E}" type="slidenum">
              <a:rPr lang="en-US" altLang="zh-CN"/>
              <a:pPr eaLnBrk="1" hangingPunct="1"/>
              <a:t>5</a:t>
            </a:fld>
            <a:r>
              <a:rPr lang="en-US" altLang="zh-CN"/>
              <a:t>.</a:t>
            </a:r>
          </a:p>
        </p:txBody>
      </p:sp>
      <p:pic>
        <p:nvPicPr>
          <p:cNvPr id="23556" name="Picture 4" descr="http://images.51cto.com/files/uploadimg/20100326/115938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755967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http://lgjwx.czlgj.com/kc/th_zhuzhuang/kc/class%2021/img/clip_image0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0"/>
            <a:ext cx="23479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水晶头</a:t>
            </a:r>
            <a:endParaRPr lang="zh-CN" altLang="en-US" dirty="0"/>
          </a:p>
        </p:txBody>
      </p:sp>
      <p:sp>
        <p:nvSpPr>
          <p:cNvPr id="8195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0C8523E6-085C-4F86-A3D9-FAE7532306D3}" type="slidenum">
              <a:rPr lang="en-US" altLang="zh-CN"/>
              <a:pPr eaLnBrk="1" hangingPunct="1"/>
              <a:t>6</a:t>
            </a:fld>
            <a:r>
              <a:rPr lang="en-US" altLang="zh-CN"/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09" y="215578"/>
            <a:ext cx="3225666" cy="2575570"/>
          </a:xfrm>
          <a:prstGeom prst="rect">
            <a:avLst/>
          </a:prstGeom>
        </p:spPr>
      </p:pic>
      <p:pic>
        <p:nvPicPr>
          <p:cNvPr id="8197" name="Picture 6" descr="http://www.jdol.com.cn/pic/gongqiu/img/201011/1b7560ccfeb54319b79bc56fc9ceba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03363"/>
            <a:ext cx="557212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FA11500C-BE11-4215-AC1A-5D997A13389C}" type="slidenum">
              <a:rPr lang="en-US" altLang="zh-CN"/>
              <a:pPr eaLnBrk="1" hangingPunct="1"/>
              <a:t>7</a:t>
            </a:fld>
            <a:r>
              <a:rPr lang="en-US" altLang="zh-CN"/>
              <a:t>.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82613" y="1773238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Arial" panose="020B0604020202020204" pitchFamily="34" charset="0"/>
              </a:rPr>
              <a:t>屏蔽双绞线 </a:t>
            </a:r>
            <a:r>
              <a:rPr lang="en-US" altLang="zh-CN" sz="3200">
                <a:latin typeface="Arial" panose="020B0604020202020204" pitchFamily="34" charset="0"/>
              </a:rPr>
              <a:t>(STP)        </a:t>
            </a:r>
            <a:r>
              <a:rPr lang="zh-CN" altLang="en-US" sz="3200">
                <a:latin typeface="Arial" panose="020B0604020202020204" pitchFamily="34" charset="0"/>
              </a:rPr>
              <a:t>非屏蔽双绞线 </a:t>
            </a:r>
            <a:r>
              <a:rPr lang="en-US" altLang="zh-CN" sz="3200">
                <a:latin typeface="Arial" panose="020B0604020202020204" pitchFamily="34" charset="0"/>
              </a:rPr>
              <a:t>(UTP)</a:t>
            </a: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924175"/>
            <a:ext cx="3390900" cy="3481388"/>
          </a:xfrm>
          <a:prstGeom prst="rect">
            <a:avLst/>
          </a:prstGeom>
          <a:noFill/>
          <a:ln w="507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3313112" cy="3527425"/>
          </a:xfrm>
          <a:prstGeom prst="rect">
            <a:avLst/>
          </a:prstGeom>
          <a:noFill/>
          <a:ln w="507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双绞线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F63119A9-648C-4C2E-85B9-234678A34483}" type="slidenum">
              <a:rPr lang="en-US" altLang="zh-CN"/>
              <a:pPr eaLnBrk="1" hangingPunct="1"/>
              <a:t>8</a:t>
            </a:fld>
            <a:r>
              <a:rPr lang="en-US" altLang="zh-CN"/>
              <a:t>.</a:t>
            </a:r>
          </a:p>
        </p:txBody>
      </p:sp>
      <p:sp>
        <p:nvSpPr>
          <p:cNvPr id="135182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同轴电缆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3"/>
          <a:stretch/>
        </p:blipFill>
        <p:spPr>
          <a:xfrm>
            <a:off x="467544" y="2037124"/>
            <a:ext cx="4809015" cy="25414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5245" r="10390"/>
          <a:stretch/>
        </p:blipFill>
        <p:spPr>
          <a:xfrm>
            <a:off x="4829661" y="3307719"/>
            <a:ext cx="4114314" cy="3033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15776" r="10802" b="17989"/>
          <a:stretch/>
        </p:blipFill>
        <p:spPr>
          <a:xfrm>
            <a:off x="5778118" y="993007"/>
            <a:ext cx="2664297" cy="208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.</a:t>
            </a:r>
            <a:fld id="{1637D015-DE7C-4B13-A599-26F48249E6F7}" type="slidenum">
              <a:rPr lang="en-US" altLang="zh-CN"/>
              <a:pPr eaLnBrk="1" hangingPunct="1"/>
              <a:t>9</a:t>
            </a:fld>
            <a:r>
              <a:rPr lang="en-US" altLang="zh-CN"/>
              <a:t>.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网卡</a:t>
            </a:r>
          </a:p>
        </p:txBody>
      </p:sp>
      <p:pic>
        <p:nvPicPr>
          <p:cNvPr id="197638" name="Picture 6" descr="11501846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20739"/>
            <a:ext cx="80279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9" name="Picture 7" descr="Ali_30734229_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0" name="Picture 8" descr="f2e5d424324932258744f9a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8" y="-1438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1" name="Picture 9" descr="620G+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8" y="0"/>
            <a:ext cx="9177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18773"/>
          <a:stretch/>
        </p:blipFill>
        <p:spPr>
          <a:xfrm>
            <a:off x="4788024" y="4005064"/>
            <a:ext cx="3452090" cy="2592288"/>
          </a:xfrm>
          <a:prstGeom prst="flowChartAlternateProcess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417</Words>
  <Application>Microsoft Office PowerPoint</Application>
  <PresentationFormat>全屏显示(4:3)</PresentationFormat>
  <Paragraphs>170</Paragraphs>
  <Slides>45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8" baseType="lpstr">
      <vt:lpstr>CordiaUPC</vt:lpstr>
      <vt:lpstr>Kozuka Gothic Pro B</vt:lpstr>
      <vt:lpstr>华文行楷</vt:lpstr>
      <vt:lpstr>华文新魏</vt:lpstr>
      <vt:lpstr>楷体_GB2312</vt:lpstr>
      <vt:lpstr>宋体</vt:lpstr>
      <vt:lpstr>幼圆</vt:lpstr>
      <vt:lpstr>Arial</vt:lpstr>
      <vt:lpstr>Tahoma</vt:lpstr>
      <vt:lpstr>Times New Roman</vt:lpstr>
      <vt:lpstr>Wingdings</vt:lpstr>
      <vt:lpstr>Blends</vt:lpstr>
      <vt:lpstr>Clip</vt:lpstr>
      <vt:lpstr>3  计算机网络Internet</vt:lpstr>
      <vt:lpstr>星型结构 </vt:lpstr>
      <vt:lpstr>环型结构 </vt:lpstr>
      <vt:lpstr>总线型结构 </vt:lpstr>
      <vt:lpstr>混合型结构</vt:lpstr>
      <vt:lpstr>水晶头</vt:lpstr>
      <vt:lpstr>双绞线</vt:lpstr>
      <vt:lpstr>同轴电缆</vt:lpstr>
      <vt:lpstr>网卡</vt:lpstr>
      <vt:lpstr>集线器</vt:lpstr>
      <vt:lpstr>交换机</vt:lpstr>
      <vt:lpstr>网桥</vt:lpstr>
      <vt:lpstr>  网关、路由器</vt:lpstr>
      <vt:lpstr>不同类型用户访问因特网</vt:lpstr>
      <vt:lpstr>拨号入网原理</vt:lpstr>
      <vt:lpstr>ADSL连接示意图</vt:lpstr>
      <vt:lpstr>ADSL实物连接图</vt:lpstr>
      <vt:lpstr>ADSL调制解调器（猫）</vt:lpstr>
      <vt:lpstr>创建新的连接</vt:lpstr>
      <vt:lpstr>新建连接向导</vt:lpstr>
      <vt:lpstr>选择网络连接类型</vt:lpstr>
      <vt:lpstr>如何连接到Internet？</vt:lpstr>
      <vt:lpstr>连接方式</vt:lpstr>
      <vt:lpstr>给连接起个名字</vt:lpstr>
      <vt:lpstr>账号信息</vt:lpstr>
      <vt:lpstr>创建完成</vt:lpstr>
      <vt:lpstr>创建好的连接图标</vt:lpstr>
      <vt:lpstr>开始连接</vt:lpstr>
      <vt:lpstr>连接过程</vt:lpstr>
      <vt:lpstr>断开网络连接</vt:lpstr>
      <vt:lpstr>多台电脑同时上网</vt:lpstr>
      <vt:lpstr>无线路由器</vt:lpstr>
      <vt:lpstr>无线路由猫（实物）</vt:lpstr>
      <vt:lpstr>无线路由猫（面板）</vt:lpstr>
      <vt:lpstr>无线路由猫（后端）</vt:lpstr>
      <vt:lpstr>网页登录路由器</vt:lpstr>
      <vt:lpstr>路由器登录成功</vt:lpstr>
      <vt:lpstr>设置WAN参数</vt:lpstr>
      <vt:lpstr>设置无线网络名称</vt:lpstr>
      <vt:lpstr>设置无线网络安全措施</vt:lpstr>
      <vt:lpstr>设置更安全的认证类型</vt:lpstr>
      <vt:lpstr>设置DHCP服务器</vt:lpstr>
      <vt:lpstr>IPv4 or IPv6</vt:lpstr>
      <vt:lpstr>域名系统</vt:lpstr>
      <vt:lpstr>统一资源定位器URL</vt:lpstr>
    </vt:vector>
  </TitlesOfParts>
  <Company>BNU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Internet基础讲座</dc:title>
  <dc:creator>lin</dc:creator>
  <cp:lastModifiedBy>林定移</cp:lastModifiedBy>
  <cp:revision>72</cp:revision>
  <dcterms:created xsi:type="dcterms:W3CDTF">2001-10-13T07:30:00Z</dcterms:created>
  <dcterms:modified xsi:type="dcterms:W3CDTF">2017-10-09T08:56:08Z</dcterms:modified>
</cp:coreProperties>
</file>